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60" r:id="rId6"/>
    <p:sldId id="265" r:id="rId7"/>
    <p:sldId id="266" r:id="rId8"/>
    <p:sldId id="261" r:id="rId9"/>
    <p:sldId id="259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.pinto\Downloads\CENSO%20OSAS%20CON%20CR&#205;AS%20CORDILLERA%201989-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.pinto\Downloads\CENSO%20OSAS%20CON%20CR&#205;AS%20CORDILLERA%201989-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.pinto\Downloads\CENSO%20OSAS%20CON%20CR&#205;AS%20CORDILLERA%201989-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PUESTAS\ENCOMIENDA%20DE%20SEGUIMIENTO%20DE%20LAS%20ESPECIES\ENCOMIENDA%20OSO\2017\osas%20con%20cr&#237;as%202016-2017\CENSO%20OSAS%20CON%20CR&#205;AS%20CORDILLERA%201989-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nparda\Configuraci&#243;n%20local\Archivos%20temporales%20de%20Internet\Content.Outlook\PUE9FJQY\agosto2017_CENSO%20OSAS%20CON%20CR&#205;AS%20CORDILLERA%201989-2016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"/>
      <c:hPercent val="100"/>
      <c:rotY val="30"/>
      <c:depthPercent val="35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538519323279119E-2"/>
          <c:y val="6.1135420062138644E-2"/>
          <c:w val="0.91538547493377675"/>
          <c:h val="0.711790962152042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'[CENSO OSAS CON CRÍAS CORDILLERA 1989-2016.xls]Histórico osas y crias'!$J$5</c:f>
              <c:strCache>
                <c:ptCount val="1"/>
                <c:pt idx="0">
                  <c:v>Osas con crías del año</c:v>
                </c:pt>
              </c:strCache>
            </c:strRef>
          </c:tx>
          <c:spPr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tint val="4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'[CENSO OSAS CON CRÍAS CORDILLERA 1989-2016.xls]Histórico osas y crias'!$I$7:$I$33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'[CENSO OSAS CON CRÍAS CORDILLERA 1989-2016.xls]Histórico osas y crias'!$J$7:$J$33</c:f>
              <c:numCache>
                <c:formatCode>General</c:formatCode>
                <c:ptCount val="27"/>
                <c:pt idx="0">
                  <c:v>7</c:v>
                </c:pt>
                <c:pt idx="1">
                  <c:v>9</c:v>
                </c:pt>
                <c:pt idx="2">
                  <c:v>5</c:v>
                </c:pt>
                <c:pt idx="3">
                  <c:v>7</c:v>
                </c:pt>
                <c:pt idx="4">
                  <c:v>3</c:v>
                </c:pt>
                <c:pt idx="5">
                  <c:v>9</c:v>
                </c:pt>
                <c:pt idx="6">
                  <c:v>5</c:v>
                </c:pt>
                <c:pt idx="7">
                  <c:v>8</c:v>
                </c:pt>
                <c:pt idx="8">
                  <c:v>6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11</c:v>
                </c:pt>
                <c:pt idx="14">
                  <c:v>13</c:v>
                </c:pt>
                <c:pt idx="15">
                  <c:v>15</c:v>
                </c:pt>
                <c:pt idx="16">
                  <c:v>18</c:v>
                </c:pt>
                <c:pt idx="17">
                  <c:v>21</c:v>
                </c:pt>
                <c:pt idx="18">
                  <c:v>19</c:v>
                </c:pt>
                <c:pt idx="19">
                  <c:v>21</c:v>
                </c:pt>
                <c:pt idx="20">
                  <c:v>29</c:v>
                </c:pt>
                <c:pt idx="21">
                  <c:v>25</c:v>
                </c:pt>
                <c:pt idx="22">
                  <c:v>33</c:v>
                </c:pt>
                <c:pt idx="23">
                  <c:v>30</c:v>
                </c:pt>
                <c:pt idx="24">
                  <c:v>34</c:v>
                </c:pt>
                <c:pt idx="25">
                  <c:v>40</c:v>
                </c:pt>
                <c:pt idx="26">
                  <c:v>40</c:v>
                </c:pt>
              </c:numCache>
            </c:numRef>
          </c:val>
        </c:ser>
        <c:ser>
          <c:idx val="1"/>
          <c:order val="1"/>
          <c:tx>
            <c:strRef>
              <c:f>'[CENSO OSAS CON CRÍAS CORDILLERA 1989-2016.xls]Histórico osas y crias'!$K$5</c:f>
              <c:strCache>
                <c:ptCount val="1"/>
                <c:pt idx="0">
                  <c:v>Oseznos del año</c:v>
                </c:pt>
              </c:strCache>
            </c:strRef>
          </c:tx>
          <c:spPr>
            <a:gradFill rotWithShape="0">
              <a:gsLst>
                <a:gs pos="0">
                  <a:srgbClr val="808000"/>
                </a:gs>
                <a:gs pos="100000">
                  <a:srgbClr val="808000">
                    <a:gamma/>
                    <a:tint val="2392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</c:dPt>
          <c:cat>
            <c:numRef>
              <c:f>'[CENSO OSAS CON CRÍAS CORDILLERA 1989-2016.xls]Histórico osas y crias'!$I$7:$I$33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'[CENSO OSAS CON CRÍAS CORDILLERA 1989-2016.xls]Histórico osas y crias'!$K$7:$K$33</c:f>
              <c:numCache>
                <c:formatCode>General</c:formatCode>
                <c:ptCount val="27"/>
                <c:pt idx="0">
                  <c:v>15</c:v>
                </c:pt>
                <c:pt idx="1">
                  <c:v>17</c:v>
                </c:pt>
                <c:pt idx="2">
                  <c:v>8</c:v>
                </c:pt>
                <c:pt idx="3">
                  <c:v>10</c:v>
                </c:pt>
                <c:pt idx="4">
                  <c:v>6</c:v>
                </c:pt>
                <c:pt idx="5">
                  <c:v>15</c:v>
                </c:pt>
                <c:pt idx="6">
                  <c:v>7</c:v>
                </c:pt>
                <c:pt idx="7">
                  <c:v>13</c:v>
                </c:pt>
                <c:pt idx="8">
                  <c:v>12</c:v>
                </c:pt>
                <c:pt idx="9">
                  <c:v>17</c:v>
                </c:pt>
                <c:pt idx="10">
                  <c:v>17</c:v>
                </c:pt>
                <c:pt idx="11">
                  <c:v>16</c:v>
                </c:pt>
                <c:pt idx="12">
                  <c:v>16</c:v>
                </c:pt>
                <c:pt idx="13">
                  <c:v>20</c:v>
                </c:pt>
                <c:pt idx="14">
                  <c:v>26</c:v>
                </c:pt>
                <c:pt idx="15">
                  <c:v>30</c:v>
                </c:pt>
                <c:pt idx="16">
                  <c:v>38</c:v>
                </c:pt>
                <c:pt idx="17">
                  <c:v>39</c:v>
                </c:pt>
                <c:pt idx="18">
                  <c:v>37</c:v>
                </c:pt>
                <c:pt idx="19">
                  <c:v>37</c:v>
                </c:pt>
                <c:pt idx="20">
                  <c:v>56</c:v>
                </c:pt>
                <c:pt idx="21">
                  <c:v>38</c:v>
                </c:pt>
                <c:pt idx="22">
                  <c:v>59</c:v>
                </c:pt>
                <c:pt idx="23">
                  <c:v>55</c:v>
                </c:pt>
                <c:pt idx="24">
                  <c:v>67</c:v>
                </c:pt>
                <c:pt idx="25">
                  <c:v>64</c:v>
                </c:pt>
                <c:pt idx="26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136741024"/>
        <c:axId val="138083768"/>
        <c:axId val="138071296"/>
      </c:bar3DChart>
      <c:catAx>
        <c:axId val="13674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3808376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380837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36741024"/>
        <c:crosses val="autoZero"/>
        <c:crossBetween val="between"/>
      </c:valAx>
      <c:serAx>
        <c:axId val="138071296"/>
        <c:scaling>
          <c:orientation val="minMax"/>
        </c:scaling>
        <c:delete val="1"/>
        <c:axPos val="b"/>
        <c:majorTickMark val="out"/>
        <c:minorTickMark val="none"/>
        <c:tickLblPos val="nextTo"/>
        <c:crossAx val="138083768"/>
        <c:crosses val="autoZero"/>
      </c:ser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9450577104712145"/>
          <c:y val="0.91048107735399331"/>
          <c:w val="0.3923080606859044"/>
          <c:h val="6.3318827921500731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"/>
      <c:hPercent val="100"/>
      <c:rotY val="30"/>
      <c:depthPercent val="35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7464130658612045E-2"/>
          <c:y val="7.2650022011991E-2"/>
          <c:w val="0.90350987761135959"/>
          <c:h val="0.69362911120632087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'[CENSO OSAS CON CRÍAS CORDILLERA 1989-2016.xls]Histórico osas y crias'!$F$5</c:f>
              <c:strCache>
                <c:ptCount val="1"/>
                <c:pt idx="0">
                  <c:v>Osas con crías del año</c:v>
                </c:pt>
              </c:strCache>
            </c:strRef>
          </c:tx>
          <c:spPr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tint val="31373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spPr>
              <a:gradFill rotWithShape="0">
                <a:gsLst>
                  <a:gs pos="0">
                    <a:srgbClr val="993300"/>
                  </a:gs>
                  <a:gs pos="100000">
                    <a:srgbClr val="993300">
                      <a:gamma/>
                      <a:tint val="3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numRef>
              <c:f>'[CENSO OSAS CON CRÍAS CORDILLERA 1989-2016.xls]Histórico osas y crias'!$E$7:$E$33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'[CENSO OSAS CON CRÍAS CORDILLERA 1989-2016.xls]Histórico osas y crias'!$F$7:$F$33</c:f>
              <c:numCache>
                <c:formatCode>General</c:formatCode>
                <c:ptCount val="2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8</c:v>
                </c:pt>
                <c:pt idx="6">
                  <c:v>4</c:v>
                </c:pt>
                <c:pt idx="7">
                  <c:v>7</c:v>
                </c:pt>
                <c:pt idx="8">
                  <c:v>6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11</c:v>
                </c:pt>
                <c:pt idx="15">
                  <c:v>12</c:v>
                </c:pt>
                <c:pt idx="16">
                  <c:v>15</c:v>
                </c:pt>
                <c:pt idx="17">
                  <c:v>18</c:v>
                </c:pt>
                <c:pt idx="18">
                  <c:v>17</c:v>
                </c:pt>
                <c:pt idx="19">
                  <c:v>18</c:v>
                </c:pt>
                <c:pt idx="20">
                  <c:v>25</c:v>
                </c:pt>
                <c:pt idx="21">
                  <c:v>21</c:v>
                </c:pt>
                <c:pt idx="22">
                  <c:v>28</c:v>
                </c:pt>
                <c:pt idx="23">
                  <c:v>26</c:v>
                </c:pt>
                <c:pt idx="24">
                  <c:v>28</c:v>
                </c:pt>
                <c:pt idx="25">
                  <c:v>34</c:v>
                </c:pt>
                <c:pt idx="26">
                  <c:v>34</c:v>
                </c:pt>
              </c:numCache>
            </c:numRef>
          </c:val>
        </c:ser>
        <c:ser>
          <c:idx val="2"/>
          <c:order val="1"/>
          <c:tx>
            <c:strRef>
              <c:f>'[CENSO OSAS CON CRÍAS CORDILLERA 1989-2016.xls]Histórico osas y crias'!$G$5</c:f>
              <c:strCache>
                <c:ptCount val="1"/>
                <c:pt idx="0">
                  <c:v>Oseznos del año</c:v>
                </c:pt>
              </c:strCache>
            </c:strRef>
          </c:tx>
          <c:spPr>
            <a:gradFill rotWithShape="0">
              <a:gsLst>
                <a:gs pos="0">
                  <a:srgbClr val="808000"/>
                </a:gs>
                <a:gs pos="100000">
                  <a:srgbClr val="808000">
                    <a:gamma/>
                    <a:tint val="4039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'[CENSO OSAS CON CRÍAS CORDILLERA 1989-2016.xls]Histórico osas y crias'!$E$7:$E$33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'[CENSO OSAS CON CRÍAS CORDILLERA 1989-2016.xls]Histórico osas y crias'!$G$7:$G$33</c:f>
              <c:numCache>
                <c:formatCode>General</c:formatCode>
                <c:ptCount val="27"/>
                <c:pt idx="0">
                  <c:v>15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  <c:pt idx="5">
                  <c:v>14</c:v>
                </c:pt>
                <c:pt idx="6">
                  <c:v>6</c:v>
                </c:pt>
                <c:pt idx="7">
                  <c:v>12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23</c:v>
                </c:pt>
                <c:pt idx="15">
                  <c:v>24</c:v>
                </c:pt>
                <c:pt idx="16">
                  <c:v>33</c:v>
                </c:pt>
                <c:pt idx="17">
                  <c:v>34</c:v>
                </c:pt>
                <c:pt idx="18">
                  <c:v>34</c:v>
                </c:pt>
                <c:pt idx="19">
                  <c:v>33</c:v>
                </c:pt>
                <c:pt idx="20">
                  <c:v>51</c:v>
                </c:pt>
                <c:pt idx="21">
                  <c:v>33</c:v>
                </c:pt>
                <c:pt idx="22">
                  <c:v>52</c:v>
                </c:pt>
                <c:pt idx="23">
                  <c:v>48</c:v>
                </c:pt>
                <c:pt idx="24">
                  <c:v>57</c:v>
                </c:pt>
                <c:pt idx="25">
                  <c:v>55</c:v>
                </c:pt>
                <c:pt idx="26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137808112"/>
        <c:axId val="137808496"/>
        <c:axId val="137817072"/>
      </c:bar3DChart>
      <c:catAx>
        <c:axId val="13780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3780849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378084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37808112"/>
        <c:crosses val="autoZero"/>
        <c:crossBetween val="between"/>
      </c:valAx>
      <c:serAx>
        <c:axId val="137817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808496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318329170496025"/>
          <c:y val="0.89706097067672586"/>
          <c:w val="0.39473732517001142"/>
          <c:h val="7.1078601501707778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"/>
      <c:hPercent val="100"/>
      <c:rotY val="30"/>
      <c:depthPercent val="35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6043296825898629E-2"/>
          <c:y val="2.8741800233554299E-2"/>
          <c:w val="0.92894635872149789"/>
          <c:h val="0.74261114181636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'[CENSO OSAS CON CRÍAS CORDILLERA 1989-2016.xls]Histórico osas y crias'!$B$5</c:f>
              <c:strCache>
                <c:ptCount val="1"/>
                <c:pt idx="0">
                  <c:v>Osas con crías del año</c:v>
                </c:pt>
              </c:strCache>
            </c:strRef>
          </c:tx>
          <c:spPr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tint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'[CENSO OSAS CON CRÍAS CORDILLERA 1989-2016.xls]Histórico osas y crias'!$A$6:$A$33</c:f>
              <c:numCache>
                <c:formatCode>General</c:formatCode>
                <c:ptCount val="28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'[CENSO OSAS CON CRÍAS CORDILLERA 1989-2016.xls]Histórico osas y crias'!$B$6:$B$33</c:f>
              <c:numCache>
                <c:formatCode>General</c:formatCode>
                <c:ptCount val="28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4</c:v>
                </c:pt>
                <c:pt idx="23">
                  <c:v>5</c:v>
                </c:pt>
                <c:pt idx="24">
                  <c:v>4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</c:numCache>
            </c:numRef>
          </c:val>
        </c:ser>
        <c:ser>
          <c:idx val="1"/>
          <c:order val="1"/>
          <c:tx>
            <c:strRef>
              <c:f>'[CENSO OSAS CON CRÍAS CORDILLERA 1989-2016.xls]Histórico osas y crias'!$C$5</c:f>
              <c:strCache>
                <c:ptCount val="1"/>
                <c:pt idx="0">
                  <c:v>Oseznos del año</c:v>
                </c:pt>
              </c:strCache>
            </c:strRef>
          </c:tx>
          <c:spPr>
            <a:gradFill rotWithShape="0">
              <a:gsLst>
                <a:gs pos="0">
                  <a:srgbClr val="808000"/>
                </a:gs>
                <a:gs pos="100000">
                  <a:srgbClr val="808000">
                    <a:gamma/>
                    <a:tint val="32549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</c:dPt>
          <c:cat>
            <c:numRef>
              <c:f>'[CENSO OSAS CON CRÍAS CORDILLERA 1989-2016.xls]Histórico osas y crias'!$A$6:$A$33</c:f>
              <c:numCache>
                <c:formatCode>General</c:formatCode>
                <c:ptCount val="28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'[CENSO OSAS CON CRÍAS CORDILLERA 1989-2016.xls]Histórico osas y crias'!$C$6:$C$33</c:f>
              <c:numCache>
                <c:formatCode>General</c:formatCode>
                <c:ptCount val="28"/>
                <c:pt idx="0">
                  <c:v>3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5</c:v>
                </c:pt>
                <c:pt idx="15">
                  <c:v>3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5</c:v>
                </c:pt>
                <c:pt idx="23">
                  <c:v>7</c:v>
                </c:pt>
                <c:pt idx="24">
                  <c:v>7</c:v>
                </c:pt>
                <c:pt idx="25">
                  <c:v>10</c:v>
                </c:pt>
                <c:pt idx="26">
                  <c:v>9</c:v>
                </c:pt>
                <c:pt idx="2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137850624"/>
        <c:axId val="138022144"/>
        <c:axId val="137893440"/>
      </c:bar3DChart>
      <c:catAx>
        <c:axId val="13785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38022144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380221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37850624"/>
        <c:crosses val="autoZero"/>
        <c:crossBetween val="between"/>
      </c:valAx>
      <c:serAx>
        <c:axId val="1378934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8022144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74792250525282"/>
          <c:y val="0.83937942365150109"/>
          <c:w val="0.40601783660892771"/>
          <c:h val="0.11393912505154559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HEMBRAS CON CRÍAS DE PRIMER AÑO</a:t>
            </a:r>
          </a:p>
        </c:rich>
      </c:tx>
      <c:layout>
        <c:manualLayout>
          <c:xMode val="edge"/>
          <c:yMode val="edge"/>
          <c:x val="0.35789528940461385"/>
          <c:y val="3.56347438752783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1842497599311188E-2"/>
          <c:y val="0.21172572313188176"/>
          <c:w val="0.69684317975408061"/>
          <c:h val="0.70155902004454351"/>
        </c:manualLayout>
      </c:layout>
      <c:lineChart>
        <c:grouping val="standard"/>
        <c:varyColors val="0"/>
        <c:ser>
          <c:idx val="0"/>
          <c:order val="0"/>
          <c:tx>
            <c:strRef>
              <c:f>crecimiento!$A$6</c:f>
              <c:strCache>
                <c:ptCount val="1"/>
                <c:pt idx="0">
                  <c:v>Sector occidental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3366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crecimiento!$B$5:$AC$5</c:f>
              <c:numCache>
                <c:formatCode>General</c:formatCode>
                <c:ptCount val="28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crecimiento!$C$6:$AC$6</c:f>
              <c:numCache>
                <c:formatCode>General</c:formatCode>
                <c:ptCount val="2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8</c:v>
                </c:pt>
                <c:pt idx="6">
                  <c:v>4</c:v>
                </c:pt>
                <c:pt idx="7">
                  <c:v>7</c:v>
                </c:pt>
                <c:pt idx="8">
                  <c:v>6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11</c:v>
                </c:pt>
                <c:pt idx="15">
                  <c:v>12</c:v>
                </c:pt>
                <c:pt idx="16">
                  <c:v>15</c:v>
                </c:pt>
                <c:pt idx="17">
                  <c:v>18</c:v>
                </c:pt>
                <c:pt idx="18">
                  <c:v>17</c:v>
                </c:pt>
                <c:pt idx="19">
                  <c:v>18</c:v>
                </c:pt>
                <c:pt idx="20">
                  <c:v>25</c:v>
                </c:pt>
                <c:pt idx="21">
                  <c:v>21</c:v>
                </c:pt>
                <c:pt idx="22">
                  <c:v>28</c:v>
                </c:pt>
                <c:pt idx="23">
                  <c:v>26</c:v>
                </c:pt>
                <c:pt idx="24">
                  <c:v>28</c:v>
                </c:pt>
                <c:pt idx="25">
                  <c:v>34</c:v>
                </c:pt>
                <c:pt idx="26">
                  <c:v>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crecimiento!$A$7</c:f>
              <c:strCache>
                <c:ptCount val="1"/>
                <c:pt idx="0">
                  <c:v>Sector oriental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crecimiento!$B$5:$AC$5</c:f>
              <c:numCache>
                <c:formatCode>General</c:formatCode>
                <c:ptCount val="28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crecimiento!$C$7:$AC$7</c:f>
              <c:numCache>
                <c:formatCode>General</c:formatCode>
                <c:ptCount val="27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3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  <c:pt idx="22">
                  <c:v>5</c:v>
                </c:pt>
                <c:pt idx="23">
                  <c:v>4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crecimiento!$A$8</c:f>
              <c:strCache>
                <c:ptCount val="1"/>
                <c:pt idx="0">
                  <c:v>TOTAL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808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cat>
            <c:numRef>
              <c:f>crecimiento!$B$5:$AC$5</c:f>
              <c:numCache>
                <c:formatCode>General</c:formatCode>
                <c:ptCount val="28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crecimiento!$B$8:$AC$8</c:f>
              <c:numCache>
                <c:formatCode>General</c:formatCode>
                <c:ptCount val="28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7</c:v>
                </c:pt>
                <c:pt idx="5">
                  <c:v>3</c:v>
                </c:pt>
                <c:pt idx="6">
                  <c:v>9</c:v>
                </c:pt>
                <c:pt idx="7">
                  <c:v>5</c:v>
                </c:pt>
                <c:pt idx="8">
                  <c:v>8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9</c:v>
                </c:pt>
                <c:pt idx="14">
                  <c:v>11</c:v>
                </c:pt>
                <c:pt idx="15">
                  <c:v>13</c:v>
                </c:pt>
                <c:pt idx="16">
                  <c:v>15</c:v>
                </c:pt>
                <c:pt idx="17">
                  <c:v>18</c:v>
                </c:pt>
                <c:pt idx="18">
                  <c:v>21</c:v>
                </c:pt>
                <c:pt idx="19">
                  <c:v>19</c:v>
                </c:pt>
                <c:pt idx="20">
                  <c:v>21</c:v>
                </c:pt>
                <c:pt idx="21">
                  <c:v>29</c:v>
                </c:pt>
                <c:pt idx="22">
                  <c:v>25</c:v>
                </c:pt>
                <c:pt idx="23">
                  <c:v>33</c:v>
                </c:pt>
                <c:pt idx="24">
                  <c:v>30</c:v>
                </c:pt>
                <c:pt idx="25">
                  <c:v>34</c:v>
                </c:pt>
                <c:pt idx="26">
                  <c:v>40</c:v>
                </c:pt>
                <c:pt idx="27">
                  <c:v>40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crecimiento!$A$11</c:f>
              <c:strCache>
                <c:ptCount val="1"/>
                <c:pt idx="0">
                  <c:v>MEDIA DE LOS ÚLTIMOS 6 AÑOS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ysDash"/>
            </a:ln>
          </c:spPr>
          <c:marker>
            <c:symbol val="circle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crecimiento!$B$5:$AC$5</c:f>
              <c:numCache>
                <c:formatCode>General</c:formatCode>
                <c:ptCount val="28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crecimiento!$C$13:$AC$13</c:f>
              <c:numCache>
                <c:formatCode>General</c:formatCode>
                <c:ptCount val="27"/>
                <c:pt idx="2">
                  <c:v>0</c:v>
                </c:pt>
                <c:pt idx="4">
                  <c:v>6.166666666666667</c:v>
                </c:pt>
                <c:pt idx="5">
                  <c:v>6.666666666666667</c:v>
                </c:pt>
                <c:pt idx="6">
                  <c:v>6.333333333333333</c:v>
                </c:pt>
                <c:pt idx="7">
                  <c:v>6.166666666666667</c:v>
                </c:pt>
                <c:pt idx="8">
                  <c:v>6.333333333333333</c:v>
                </c:pt>
                <c:pt idx="9">
                  <c:v>6.833333333333333</c:v>
                </c:pt>
                <c:pt idx="10">
                  <c:v>8</c:v>
                </c:pt>
                <c:pt idx="11">
                  <c:v>8.1666666666666661</c:v>
                </c:pt>
                <c:pt idx="12">
                  <c:v>8.8333333333333339</c:v>
                </c:pt>
                <c:pt idx="13">
                  <c:v>9.3333333333333339</c:v>
                </c:pt>
                <c:pt idx="14">
                  <c:v>10.5</c:v>
                </c:pt>
                <c:pt idx="15">
                  <c:v>11.333333333333334</c:v>
                </c:pt>
                <c:pt idx="16">
                  <c:v>12.666666666666666</c:v>
                </c:pt>
                <c:pt idx="17">
                  <c:v>14.5</c:v>
                </c:pt>
                <c:pt idx="18">
                  <c:v>16.166666666666668</c:v>
                </c:pt>
                <c:pt idx="19">
                  <c:v>17.833333333333332</c:v>
                </c:pt>
                <c:pt idx="20">
                  <c:v>20.5</c:v>
                </c:pt>
                <c:pt idx="21" formatCode="0.0">
                  <c:v>22.166666666666668</c:v>
                </c:pt>
                <c:pt idx="22" formatCode="0.0">
                  <c:v>24.666666666666668</c:v>
                </c:pt>
                <c:pt idx="23">
                  <c:v>26.166666666666668</c:v>
                </c:pt>
                <c:pt idx="24">
                  <c:v>28.666666666666668</c:v>
                </c:pt>
                <c:pt idx="25">
                  <c:v>31.833333333333332</c:v>
                </c:pt>
                <c:pt idx="26">
                  <c:v>33.666666666666664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22200"/>
        <c:axId val="136822592"/>
      </c:lineChart>
      <c:catAx>
        <c:axId val="13682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3682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8225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36822200"/>
        <c:crosses val="autoZero"/>
        <c:crossBetween val="between"/>
      </c:valAx>
      <c:spPr>
        <a:noFill/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47380853709076"/>
          <c:y val="6.9042316258351902E-2"/>
          <c:w val="0.19789501312335955"/>
          <c:h val="0.5189309576837417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MEDIA DE HEMBRAS CON CRIAS DE LOS ÚLTIMOS 6 AÑOS (ROJO) y 2 AÑOS (AZUL)</a:t>
            </a:r>
          </a:p>
        </c:rich>
      </c:tx>
      <c:layout>
        <c:manualLayout>
          <c:xMode val="edge"/>
          <c:yMode val="edge"/>
          <c:x val="0.10509712153848727"/>
          <c:y val="3.39944570073913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215339014249457E-2"/>
          <c:y val="0.25063353103622155"/>
          <c:w val="0.89493843742744872"/>
          <c:h val="0.59493817973244489"/>
        </c:manualLayout>
      </c:layout>
      <c:lineChart>
        <c:grouping val="standard"/>
        <c:varyColors val="0"/>
        <c:ser>
          <c:idx val="0"/>
          <c:order val="0"/>
          <c:tx>
            <c:v>MEDIA DE HEMBRAS CON CRIAS DE LOS ÚLTIMOS 6 AÑOS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squar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crecimiento!$G$14:$AC$14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crecimiento!$G$13:$AC$13</c:f>
              <c:numCache>
                <c:formatCode>0.00</c:formatCode>
                <c:ptCount val="23"/>
                <c:pt idx="0">
                  <c:v>6.166666666666667</c:v>
                </c:pt>
                <c:pt idx="1">
                  <c:v>6.666666666666667</c:v>
                </c:pt>
                <c:pt idx="2">
                  <c:v>6.333333333333333</c:v>
                </c:pt>
                <c:pt idx="3">
                  <c:v>6.166666666666667</c:v>
                </c:pt>
                <c:pt idx="4">
                  <c:v>6.333333333333333</c:v>
                </c:pt>
                <c:pt idx="5">
                  <c:v>6.833333333333333</c:v>
                </c:pt>
                <c:pt idx="6">
                  <c:v>8</c:v>
                </c:pt>
                <c:pt idx="7">
                  <c:v>8.1666666666666661</c:v>
                </c:pt>
                <c:pt idx="8">
                  <c:v>8.8333333333333339</c:v>
                </c:pt>
                <c:pt idx="9">
                  <c:v>9.3333333333333339</c:v>
                </c:pt>
                <c:pt idx="10">
                  <c:v>10.5</c:v>
                </c:pt>
                <c:pt idx="11">
                  <c:v>11.333333333333334</c:v>
                </c:pt>
                <c:pt idx="12">
                  <c:v>12.666666666666666</c:v>
                </c:pt>
                <c:pt idx="13">
                  <c:v>14.5</c:v>
                </c:pt>
                <c:pt idx="14">
                  <c:v>16.166666666666668</c:v>
                </c:pt>
                <c:pt idx="15">
                  <c:v>17.833333333333332</c:v>
                </c:pt>
                <c:pt idx="16">
                  <c:v>20.5</c:v>
                </c:pt>
                <c:pt idx="17">
                  <c:v>22.166666666666668</c:v>
                </c:pt>
                <c:pt idx="18">
                  <c:v>24.666666666666668</c:v>
                </c:pt>
                <c:pt idx="19">
                  <c:v>26.166666666666668</c:v>
                </c:pt>
                <c:pt idx="20">
                  <c:v>28.666666666666668</c:v>
                </c:pt>
                <c:pt idx="21">
                  <c:v>31.833333333333332</c:v>
                </c:pt>
                <c:pt idx="22">
                  <c:v>33.666666666666664</c:v>
                </c:pt>
              </c:numCache>
            </c:numRef>
          </c:val>
          <c:smooth val="1"/>
        </c:ser>
        <c:ser>
          <c:idx val="2"/>
          <c:order val="1"/>
          <c:spPr>
            <a:ln w="381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crecimiento!$G$14:$AC$14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crecimiento!$G$15:$AC$15</c:f>
              <c:numCache>
                <c:formatCode>General</c:formatCode>
                <c:ptCount val="23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6.5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10</c:v>
                </c:pt>
                <c:pt idx="8">
                  <c:v>9.5</c:v>
                </c:pt>
                <c:pt idx="9">
                  <c:v>10</c:v>
                </c:pt>
                <c:pt idx="10">
                  <c:v>12</c:v>
                </c:pt>
                <c:pt idx="11">
                  <c:v>14</c:v>
                </c:pt>
                <c:pt idx="12">
                  <c:v>16.5</c:v>
                </c:pt>
                <c:pt idx="13">
                  <c:v>19.5</c:v>
                </c:pt>
                <c:pt idx="14">
                  <c:v>20</c:v>
                </c:pt>
                <c:pt idx="15">
                  <c:v>20</c:v>
                </c:pt>
                <c:pt idx="16">
                  <c:v>25</c:v>
                </c:pt>
                <c:pt idx="17">
                  <c:v>27</c:v>
                </c:pt>
                <c:pt idx="18">
                  <c:v>29</c:v>
                </c:pt>
                <c:pt idx="19">
                  <c:v>31.5</c:v>
                </c:pt>
                <c:pt idx="20">
                  <c:v>32</c:v>
                </c:pt>
                <c:pt idx="21">
                  <c:v>37</c:v>
                </c:pt>
                <c:pt idx="22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938376"/>
        <c:axId val="366936808"/>
      </c:lineChart>
      <c:catAx>
        <c:axId val="36693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366936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9368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366938376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02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87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1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25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5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95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78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84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2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2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19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3429-2C6B-40F8-84A7-47F16100C8C3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333B-7B3C-4260-8380-1B2A5CE5C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08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8 Imagen" descr="2016-05-06.png"/>
          <p:cNvPicPr/>
          <p:nvPr/>
        </p:nvPicPr>
        <p:blipFill rotWithShape="1">
          <a:blip r:embed="rId2" cstate="print"/>
          <a:srcRect l="31334" t="11607" r="7123" b="38196"/>
          <a:stretch/>
        </p:blipFill>
        <p:spPr>
          <a:xfrm>
            <a:off x="1362298" y="70945"/>
            <a:ext cx="10714091" cy="67525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7343" y="1762525"/>
            <a:ext cx="9144000" cy="1920651"/>
          </a:xfrm>
          <a:solidFill>
            <a:srgbClr val="FFFFFF">
              <a:alpha val="30196"/>
            </a:srgbClr>
          </a:solidFill>
        </p:spPr>
        <p:txBody>
          <a:bodyPr>
            <a:normAutofit fontScale="90000"/>
          </a:bodyPr>
          <a:lstStyle/>
          <a:p>
            <a:r>
              <a:rPr lang="es-ES" sz="5000" dirty="0" smtClean="0"/>
              <a:t>CENSO DE OSAS CON CRÍAS</a:t>
            </a:r>
            <a:br>
              <a:rPr lang="es-ES" sz="5000" dirty="0" smtClean="0"/>
            </a:br>
            <a:r>
              <a:rPr lang="es-ES" sz="5000" dirty="0" smtClean="0"/>
              <a:t>EN LA CORDILLERA CANTABRICA</a:t>
            </a:r>
            <a:br>
              <a:rPr lang="es-ES" sz="5000" dirty="0" smtClean="0"/>
            </a:br>
            <a:r>
              <a:rPr lang="es-ES" sz="5000" dirty="0" smtClean="0"/>
              <a:t>AÑO 2016</a:t>
            </a:r>
            <a:endParaRPr lang="es-ES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6200000">
            <a:off x="-1467178" y="1889678"/>
            <a:ext cx="4302788" cy="57072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/>
              <a:t>CENSO OSAS CON CRÍAS EN LA CORDILLERA CANTABRICA</a:t>
            </a:r>
          </a:p>
          <a:p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4" name="Picture 7" descr="logo Asturi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JuntaCY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en-color-fondo-blan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20xun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630310" y="5374755"/>
            <a:ext cx="2616200" cy="338554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Con la colaboración de:</a:t>
            </a:r>
            <a:endParaRPr lang="es-ES" sz="16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25" y="5904186"/>
            <a:ext cx="575801" cy="8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6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469" y="62803"/>
            <a:ext cx="10515600" cy="1325563"/>
          </a:xfrm>
        </p:spPr>
        <p:txBody>
          <a:bodyPr/>
          <a:lstStyle/>
          <a:p>
            <a:r>
              <a:rPr lang="es-ES" dirty="0" smtClean="0"/>
              <a:t>DATOS HISTÓRICOS DEL CENSO (1989 -2016)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8189" y="1023417"/>
            <a:ext cx="10515600" cy="4351338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EVOLUCIÓN DE OSAS Y CRÍAS EN LA SUBPOBLACIÓN OCCIDENTAL CANTABRICA</a:t>
            </a:r>
            <a:endParaRPr lang="es-ES" sz="2000" dirty="0"/>
          </a:p>
        </p:txBody>
      </p:sp>
      <p:graphicFrame>
        <p:nvGraphicFramePr>
          <p:cNvPr id="6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7191"/>
              </p:ext>
            </p:extLst>
          </p:nvPr>
        </p:nvGraphicFramePr>
        <p:xfrm>
          <a:off x="4786009" y="1261059"/>
          <a:ext cx="8755767" cy="49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7" name="Picture 7" descr="logo Asturi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JuntaCY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en-color-fondo-blan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logo_20xun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283468" y="1778000"/>
            <a:ext cx="4279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U</a:t>
            </a:r>
            <a:r>
              <a:rPr lang="es-ES" sz="1600" dirty="0" smtClean="0"/>
              <a:t>n mínimo de 3 osas con 6 crías en 1994</a:t>
            </a:r>
          </a:p>
          <a:p>
            <a:endParaRPr lang="es-ES" sz="1600" dirty="0"/>
          </a:p>
          <a:p>
            <a:r>
              <a:rPr lang="es-ES" sz="1600" dirty="0" smtClean="0"/>
              <a:t>      a</a:t>
            </a:r>
          </a:p>
          <a:p>
            <a:endParaRPr lang="es-ES" sz="1600" dirty="0" smtClean="0"/>
          </a:p>
          <a:p>
            <a:r>
              <a:rPr lang="es-ES" sz="1600" dirty="0" smtClean="0"/>
              <a:t>34 osas con 57 crías en 2016</a:t>
            </a:r>
            <a:endParaRPr lang="es-ES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38873" r="38191" b="26688"/>
          <a:stretch/>
        </p:blipFill>
        <p:spPr>
          <a:xfrm>
            <a:off x="1384999" y="3101439"/>
            <a:ext cx="4278085" cy="35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5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2130" y="102474"/>
            <a:ext cx="10515600" cy="1325563"/>
          </a:xfrm>
        </p:spPr>
        <p:txBody>
          <a:bodyPr/>
          <a:lstStyle/>
          <a:p>
            <a:r>
              <a:rPr lang="es-ES" dirty="0" smtClean="0"/>
              <a:t>DATOS HISTÓRICOS DEL CENSO (1989 -2016)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2139" y="1145087"/>
            <a:ext cx="10515600" cy="4351338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EVOLUCIÓN DE OSAS Y CRÍAS EN LA SUBPOBLACIÓN ORIENTAL CANTABRICA</a:t>
            </a:r>
            <a:endParaRPr lang="es-ES" sz="2000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217633"/>
              </p:ext>
            </p:extLst>
          </p:nvPr>
        </p:nvGraphicFramePr>
        <p:xfrm>
          <a:off x="4191195" y="1553412"/>
          <a:ext cx="8853813" cy="476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7" name="Picture 7" descr="logo Asturi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JuntaCY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en-color-fondo-blan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logo_20xun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283468" y="1778000"/>
            <a:ext cx="50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U</a:t>
            </a:r>
            <a:r>
              <a:rPr lang="es-ES" sz="1600" dirty="0" smtClean="0"/>
              <a:t>n mínimo de 0 osas con 0 crías en 1992, 1994 y 1998</a:t>
            </a:r>
          </a:p>
          <a:p>
            <a:endParaRPr lang="es-ES" sz="1600" dirty="0"/>
          </a:p>
          <a:p>
            <a:r>
              <a:rPr lang="es-ES" sz="1600" dirty="0" smtClean="0"/>
              <a:t>      a</a:t>
            </a:r>
          </a:p>
          <a:p>
            <a:endParaRPr lang="es-ES" sz="1600" dirty="0" smtClean="0"/>
          </a:p>
          <a:p>
            <a:r>
              <a:rPr lang="es-ES" sz="1600" dirty="0"/>
              <a:t>6</a:t>
            </a:r>
            <a:r>
              <a:rPr lang="es-ES" sz="1600" dirty="0" smtClean="0"/>
              <a:t> osas con 10 crías en 2016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4116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60" y="-198118"/>
            <a:ext cx="10515600" cy="1325563"/>
          </a:xfrm>
        </p:spPr>
        <p:txBody>
          <a:bodyPr/>
          <a:lstStyle/>
          <a:p>
            <a:r>
              <a:rPr lang="es-ES" dirty="0" smtClean="0"/>
              <a:t>DATOS HISTÓRICOS DEL CENSO (1989 -2016)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3425" y="747520"/>
            <a:ext cx="10515600" cy="4351338"/>
          </a:xfrm>
        </p:spPr>
        <p:txBody>
          <a:bodyPr>
            <a:normAutofit/>
          </a:bodyPr>
          <a:lstStyle/>
          <a:p>
            <a:r>
              <a:rPr lang="es-ES" sz="2000" dirty="0" smtClean="0"/>
              <a:t>TENDENCIA DE LA EVOLUCIÓN DEL NÚMERO DE OSAS Y CRÍAS EN LA CORDILLERA CANTABRICA- CRECIMIENTO</a:t>
            </a:r>
            <a:endParaRPr lang="es-ES" sz="2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5" name="Picture 7" descr="logo Astur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JuntaC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en-color-fondo-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20xu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692726"/>
              </p:ext>
            </p:extLst>
          </p:nvPr>
        </p:nvGraphicFramePr>
        <p:xfrm>
          <a:off x="1277119" y="4137730"/>
          <a:ext cx="6322614" cy="273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9233"/>
              </p:ext>
            </p:extLst>
          </p:nvPr>
        </p:nvGraphicFramePr>
        <p:xfrm>
          <a:off x="6780927" y="3769378"/>
          <a:ext cx="5407962" cy="304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7962"/>
              </a:tblGrid>
              <a:tr h="3048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</a:rPr>
                        <a:t>Promedio durante los seis años anteriores del número de osas con crías del primer año, según la metodología: </a:t>
                      </a:r>
                      <a:r>
                        <a:rPr lang="es-ES" sz="800" u="none" strike="noStrike" dirty="0" err="1">
                          <a:effectLst/>
                        </a:rPr>
                        <a:t>Yellow</a:t>
                      </a:r>
                      <a:r>
                        <a:rPr lang="es-ES" sz="800" u="none" strike="noStrike" dirty="0">
                          <a:effectLst/>
                        </a:rPr>
                        <a:t> </a:t>
                      </a:r>
                      <a:r>
                        <a:rPr lang="es-ES" sz="800" u="none" strike="noStrike" dirty="0" err="1">
                          <a:effectLst/>
                        </a:rPr>
                        <a:t>grizzly</a:t>
                      </a:r>
                      <a:r>
                        <a:rPr lang="es-ES" sz="800" u="none" strike="noStrike" dirty="0">
                          <a:effectLst/>
                        </a:rPr>
                        <a:t> Bear </a:t>
                      </a:r>
                      <a:r>
                        <a:rPr lang="es-ES" sz="800" u="none" strike="noStrike" dirty="0" err="1">
                          <a:effectLst/>
                        </a:rPr>
                        <a:t>investigations</a:t>
                      </a:r>
                      <a:r>
                        <a:rPr lang="es-ES" sz="800" u="none" strike="noStrike" dirty="0">
                          <a:effectLst/>
                        </a:rPr>
                        <a:t>: </a:t>
                      </a:r>
                      <a:r>
                        <a:rPr lang="es-ES" sz="800" u="none" strike="noStrike" dirty="0" err="1">
                          <a:effectLst/>
                        </a:rPr>
                        <a:t>annual</a:t>
                      </a:r>
                      <a:r>
                        <a:rPr lang="es-ES" sz="800" u="none" strike="noStrike" dirty="0">
                          <a:effectLst/>
                        </a:rPr>
                        <a:t> </a:t>
                      </a:r>
                      <a:r>
                        <a:rPr lang="es-ES" sz="800" u="none" strike="noStrike" dirty="0" err="1">
                          <a:effectLst/>
                        </a:rPr>
                        <a:t>report</a:t>
                      </a:r>
                      <a:r>
                        <a:rPr lang="es-ES" sz="800" u="none" strike="noStrike" dirty="0">
                          <a:effectLst/>
                        </a:rPr>
                        <a:t> of </a:t>
                      </a:r>
                      <a:r>
                        <a:rPr lang="es-ES" sz="800" u="none" strike="noStrike" dirty="0" err="1">
                          <a:effectLst/>
                        </a:rPr>
                        <a:t>the</a:t>
                      </a:r>
                      <a:r>
                        <a:rPr lang="es-ES" sz="800" u="none" strike="noStrike" dirty="0">
                          <a:effectLst/>
                        </a:rPr>
                        <a:t> </a:t>
                      </a:r>
                      <a:r>
                        <a:rPr lang="es-ES" sz="800" u="none" strike="noStrike" dirty="0" err="1">
                          <a:effectLst/>
                        </a:rPr>
                        <a:t>interagency</a:t>
                      </a:r>
                      <a:r>
                        <a:rPr lang="es-ES" sz="800" u="none" strike="noStrike" dirty="0">
                          <a:effectLst/>
                        </a:rPr>
                        <a:t> </a:t>
                      </a:r>
                      <a:r>
                        <a:rPr lang="es-ES" sz="800" u="none" strike="noStrike" dirty="0" err="1">
                          <a:effectLst/>
                        </a:rPr>
                        <a:t>Grizzly</a:t>
                      </a:r>
                      <a:r>
                        <a:rPr lang="es-ES" sz="800" u="none" strike="noStrike" dirty="0">
                          <a:effectLst/>
                        </a:rPr>
                        <a:t> Bear </a:t>
                      </a:r>
                      <a:r>
                        <a:rPr lang="es-ES" sz="800" u="none" strike="noStrike" dirty="0" err="1">
                          <a:effectLst/>
                        </a:rPr>
                        <a:t>Study</a:t>
                      </a:r>
                      <a:r>
                        <a:rPr lang="es-ES" sz="800" u="none" strike="noStrike" dirty="0">
                          <a:effectLst/>
                        </a:rPr>
                        <a:t> </a:t>
                      </a:r>
                      <a:r>
                        <a:rPr lang="es-ES" sz="800" u="none" strike="noStrike" dirty="0" err="1">
                          <a:effectLst/>
                        </a:rPr>
                        <a:t>tem</a:t>
                      </a:r>
                      <a:r>
                        <a:rPr lang="es-ES" sz="800" u="none" strike="noStrike" dirty="0">
                          <a:effectLst/>
                        </a:rPr>
                        <a:t>. 2007</a:t>
                      </a:r>
                      <a:endParaRPr lang="es-E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678611" y="2073083"/>
            <a:ext cx="46902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UN ANALISIS DE LOS DATOS DE FORMA CONJUNTA, COMO PUEDE SER LA MEDIA DE 6 PERIODOS REPRODUCTORES, TAMBIEN INDICA QUE LA POBLACIÓN VA EN </a:t>
            </a:r>
            <a:r>
              <a:rPr lang="es-ES" sz="1400" dirty="0" smtClean="0">
                <a:solidFill>
                  <a:srgbClr val="FF0000"/>
                </a:solidFill>
              </a:rPr>
              <a:t>CRECIMIENTO, </a:t>
            </a:r>
          </a:p>
          <a:p>
            <a:endParaRPr lang="es-ES" sz="1400" dirty="0">
              <a:solidFill>
                <a:srgbClr val="FF0000"/>
              </a:solidFill>
            </a:endParaRPr>
          </a:p>
          <a:p>
            <a:r>
              <a:rPr lang="es-ES" sz="1400" dirty="0" smtClean="0">
                <a:solidFill>
                  <a:srgbClr val="FF0000"/>
                </a:solidFill>
              </a:rPr>
              <a:t>CON UNOS CRECIMIENTOS ANUALES QUE VAN DEL 6 AL 15 %</a:t>
            </a:r>
            <a:endParaRPr lang="es-ES" sz="1400" dirty="0">
              <a:solidFill>
                <a:srgbClr val="FF0000"/>
              </a:solidFill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682108754"/>
              </p:ext>
            </p:extLst>
          </p:nvPr>
        </p:nvGraphicFramePr>
        <p:xfrm>
          <a:off x="6784888" y="1127445"/>
          <a:ext cx="5400040" cy="264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4659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1" y="999381"/>
            <a:ext cx="9965176" cy="56463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469" y="23647"/>
            <a:ext cx="10515600" cy="1325563"/>
          </a:xfrm>
        </p:spPr>
        <p:txBody>
          <a:bodyPr/>
          <a:lstStyle/>
          <a:p>
            <a:r>
              <a:rPr lang="es-ES" dirty="0" smtClean="0"/>
              <a:t>EL TRABAJO CONTINUA…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6940" y="1271148"/>
            <a:ext cx="10478897" cy="386604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DURANTE LOS PRIMEROS 4 MESES DEL AÑO REPRODUCTOR 2017</a:t>
            </a:r>
          </a:p>
          <a:p>
            <a:pPr marL="0" indent="0">
              <a:buNone/>
            </a:pPr>
            <a:endParaRPr lang="es-E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SE HAN INDIVUDUALIZADO 27 GRUPOS FAMILIARES, CON UN RECUENTO DE 52 OSEZNOS NACIDOS.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5" name="Picture 7" descr="logo Asturi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JuntaCY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en-color-fondo-blan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20xun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92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469" y="49655"/>
            <a:ext cx="10515600" cy="1325563"/>
          </a:xfrm>
        </p:spPr>
        <p:txBody>
          <a:bodyPr/>
          <a:lstStyle/>
          <a:p>
            <a:r>
              <a:rPr lang="es-ES" dirty="0" smtClean="0"/>
              <a:t>LA ESPECIE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3493" y="1420681"/>
            <a:ext cx="10515600" cy="5191786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SITUACIÓN LEGAL</a:t>
            </a:r>
          </a:p>
          <a:p>
            <a:pPr marL="0" indent="0" algn="just">
              <a:buNone/>
            </a:pPr>
            <a:r>
              <a:rPr lang="es-ES" sz="1800" dirty="0" smtClean="0"/>
              <a:t>El oso pardo es una especie declarada en </a:t>
            </a:r>
            <a:r>
              <a:rPr lang="es-ES" sz="1800" dirty="0" smtClean="0">
                <a:solidFill>
                  <a:srgbClr val="FF0000"/>
                </a:solidFill>
              </a:rPr>
              <a:t>PELIGRO DE EXTINCIÓN </a:t>
            </a:r>
            <a:r>
              <a:rPr lang="es-ES" sz="1800" dirty="0" smtClean="0"/>
              <a:t>en España desde el año 1989, es </a:t>
            </a:r>
            <a:r>
              <a:rPr lang="es-ES" sz="1800" dirty="0"/>
              <a:t>sin duda la </a:t>
            </a:r>
            <a:r>
              <a:rPr lang="es-ES" sz="1800" dirty="0" smtClean="0"/>
              <a:t>especie más </a:t>
            </a:r>
            <a:r>
              <a:rPr lang="es-ES" sz="1800" dirty="0"/>
              <a:t>representativa, el </a:t>
            </a:r>
            <a:r>
              <a:rPr lang="es-ES" sz="1800" dirty="0" smtClean="0"/>
              <a:t>emblema natural</a:t>
            </a:r>
            <a:r>
              <a:rPr lang="es-ES" sz="1800" dirty="0"/>
              <a:t>, el tesoro vivo que indica </a:t>
            </a:r>
            <a:r>
              <a:rPr lang="es-ES" sz="1800" dirty="0" smtClean="0"/>
              <a:t>la buena </a:t>
            </a:r>
            <a:r>
              <a:rPr lang="es-ES" sz="1800" dirty="0"/>
              <a:t>salud ambiental de </a:t>
            </a:r>
            <a:r>
              <a:rPr lang="es-ES" sz="1800" dirty="0" smtClean="0"/>
              <a:t>nuestra cordillera </a:t>
            </a:r>
            <a:r>
              <a:rPr lang="es-ES" sz="1800" dirty="0"/>
              <a:t>Cantábrica. Desde </a:t>
            </a:r>
            <a:r>
              <a:rPr lang="es-ES" sz="1800" dirty="0" smtClean="0"/>
              <a:t>hace años</a:t>
            </a:r>
            <a:r>
              <a:rPr lang="es-ES" sz="1800" dirty="0"/>
              <a:t>, las Comunidades Autónomas </a:t>
            </a:r>
            <a:r>
              <a:rPr lang="es-ES" sz="1800" dirty="0" smtClean="0"/>
              <a:t>de Galicia</a:t>
            </a:r>
            <a:r>
              <a:rPr lang="es-ES" sz="1800" dirty="0"/>
              <a:t>, Castilla y León, Cantabria y </a:t>
            </a:r>
            <a:r>
              <a:rPr lang="es-ES" sz="1800" dirty="0" smtClean="0"/>
              <a:t>el Principado </a:t>
            </a:r>
            <a:r>
              <a:rPr lang="es-ES" sz="1800" dirty="0"/>
              <a:t>de Asturias </a:t>
            </a:r>
            <a:r>
              <a:rPr lang="es-ES" sz="1800" dirty="0" smtClean="0"/>
              <a:t>venimos colaborando </a:t>
            </a:r>
            <a:r>
              <a:rPr lang="es-ES" sz="1800" dirty="0"/>
              <a:t>en la conservación </a:t>
            </a:r>
            <a:r>
              <a:rPr lang="es-ES" sz="1800" dirty="0" smtClean="0"/>
              <a:t>y seguimiento </a:t>
            </a:r>
            <a:r>
              <a:rPr lang="es-ES" sz="1800" dirty="0"/>
              <a:t>de nuestros osos, y </a:t>
            </a:r>
            <a:r>
              <a:rPr lang="es-ES" sz="1800" dirty="0" smtClean="0"/>
              <a:t>tras largos </a:t>
            </a:r>
            <a:r>
              <a:rPr lang="es-ES" sz="1800" dirty="0"/>
              <a:t>años de esfuerzos vemos </a:t>
            </a:r>
            <a:r>
              <a:rPr lang="es-ES" sz="1800" dirty="0" smtClean="0"/>
              <a:t>cómo existe </a:t>
            </a:r>
            <a:r>
              <a:rPr lang="es-ES" sz="1800" dirty="0"/>
              <a:t>un lento pero </a:t>
            </a:r>
            <a:r>
              <a:rPr lang="es-ES" sz="1800" dirty="0" smtClean="0"/>
              <a:t>imparable crecimiento </a:t>
            </a:r>
            <a:r>
              <a:rPr lang="es-ES" sz="1800" dirty="0"/>
              <a:t>de su </a:t>
            </a:r>
            <a:r>
              <a:rPr lang="es-ES" sz="1800" dirty="0" smtClean="0"/>
              <a:t>población, pasando de una población estimada de </a:t>
            </a:r>
            <a:r>
              <a:rPr lang="es-ES" sz="1800" dirty="0" smtClean="0">
                <a:solidFill>
                  <a:srgbClr val="FF0000"/>
                </a:solidFill>
              </a:rPr>
              <a:t>70-85 osos </a:t>
            </a:r>
            <a:r>
              <a:rPr lang="es-ES" sz="1800" dirty="0" smtClean="0"/>
              <a:t>en los años 90 a una población estimada de unos </a:t>
            </a:r>
            <a:r>
              <a:rPr lang="es-ES" sz="1800" dirty="0" smtClean="0">
                <a:solidFill>
                  <a:srgbClr val="FF0000"/>
                </a:solidFill>
              </a:rPr>
              <a:t>230-260 osos </a:t>
            </a:r>
            <a:r>
              <a:rPr lang="es-ES" sz="1800" dirty="0" smtClean="0"/>
              <a:t>en la actualidad. </a:t>
            </a:r>
          </a:p>
          <a:p>
            <a:pPr marL="0" indent="0" algn="just">
              <a:buNone/>
            </a:pPr>
            <a:r>
              <a:rPr lang="es-ES" sz="1800" dirty="0" smtClean="0"/>
              <a:t>Las Comunidades autónomas se han dotado de herramientas para la correcta gestión de la especie como son los </a:t>
            </a:r>
            <a:r>
              <a:rPr lang="es-ES" sz="1800" dirty="0" smtClean="0">
                <a:solidFill>
                  <a:srgbClr val="FF0000"/>
                </a:solidFill>
              </a:rPr>
              <a:t>PLANES DE RECUPERACIÓN</a:t>
            </a:r>
            <a:r>
              <a:rPr lang="es-ES" sz="1800" dirty="0" smtClean="0"/>
              <a:t>, una de las acciones que incluyen todos estos planes es el seguimiento y censo de la especie.</a:t>
            </a:r>
          </a:p>
          <a:p>
            <a:pPr marL="0" indent="0" algn="just">
              <a:buNone/>
            </a:pPr>
            <a:endParaRPr lang="es-ES" sz="1800" dirty="0" smtClean="0"/>
          </a:p>
          <a:p>
            <a:pPr marL="0" indent="0" algn="just">
              <a:buNone/>
            </a:pPr>
            <a:r>
              <a:rPr lang="es-ES" sz="1800" dirty="0" smtClean="0"/>
              <a:t>Año tras año tanto el ámbito de presencia de la especie dentro de las comunidades autónomas como el número de ejemplares de oso va en aumento.</a:t>
            </a:r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800" dirty="0" smtClean="0"/>
              <a:t>Un parámetro que avala este crecimiento son los censos de osas con crías.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5" name="Picture 7" descr="logo Astur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JuntaC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en-color-fondo-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20xu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469" y="49655"/>
            <a:ext cx="10515600" cy="1325563"/>
          </a:xfrm>
        </p:spPr>
        <p:txBody>
          <a:bodyPr/>
          <a:lstStyle/>
          <a:p>
            <a:r>
              <a:rPr lang="es-ES" dirty="0" smtClean="0"/>
              <a:t>El CENSO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3492" y="1420681"/>
            <a:ext cx="10728659" cy="51917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/>
              <a:t>COMO SE HACE</a:t>
            </a:r>
          </a:p>
          <a:p>
            <a:pPr algn="just"/>
            <a:r>
              <a:rPr lang="es-ES" sz="1800" dirty="0" smtClean="0"/>
              <a:t>La </a:t>
            </a:r>
            <a:r>
              <a:rPr lang="es-ES" sz="1800" dirty="0"/>
              <a:t>metodología para estimar </a:t>
            </a:r>
            <a:r>
              <a:rPr lang="es-ES" sz="1800" dirty="0" smtClean="0"/>
              <a:t>la tendencia </a:t>
            </a:r>
            <a:r>
              <a:rPr lang="es-ES" sz="1800" dirty="0"/>
              <a:t>demográfica de </a:t>
            </a:r>
            <a:r>
              <a:rPr lang="es-ES" sz="1800" dirty="0" smtClean="0"/>
              <a:t>las poblaciones </a:t>
            </a:r>
            <a:r>
              <a:rPr lang="es-ES" sz="1800" dirty="0"/>
              <a:t>se centra en </a:t>
            </a:r>
            <a:r>
              <a:rPr lang="es-ES" sz="1800" dirty="0" smtClean="0"/>
              <a:t>el seguimiento </a:t>
            </a:r>
            <a:r>
              <a:rPr lang="es-ES" sz="1800" dirty="0"/>
              <a:t>de las </a:t>
            </a:r>
            <a:r>
              <a:rPr lang="es-ES" sz="1800" dirty="0" smtClean="0"/>
              <a:t>unidades familiares</a:t>
            </a:r>
            <a:r>
              <a:rPr lang="es-ES" sz="1800" dirty="0"/>
              <a:t>, las osas con crías del </a:t>
            </a:r>
            <a:r>
              <a:rPr lang="es-ES" sz="1800" dirty="0" smtClean="0"/>
              <a:t>año (</a:t>
            </a:r>
            <a:r>
              <a:rPr lang="es-ES" sz="1800" dirty="0" err="1" smtClean="0"/>
              <a:t>OCAs</a:t>
            </a:r>
            <a:r>
              <a:rPr lang="es-ES" sz="1800" dirty="0"/>
              <a:t>), dado que </a:t>
            </a:r>
            <a:r>
              <a:rPr lang="es-ES" sz="1800" dirty="0" smtClean="0"/>
              <a:t>su “fácil” </a:t>
            </a:r>
            <a:r>
              <a:rPr lang="es-ES" sz="1800" dirty="0" err="1" smtClean="0"/>
              <a:t>detectabilidad</a:t>
            </a:r>
            <a:r>
              <a:rPr lang="es-ES" sz="1800" dirty="0"/>
              <a:t>, menor área </a:t>
            </a:r>
            <a:r>
              <a:rPr lang="es-ES" sz="1800" dirty="0" smtClean="0"/>
              <a:t>de campeo </a:t>
            </a:r>
            <a:r>
              <a:rPr lang="es-ES" sz="1800" dirty="0"/>
              <a:t>y hábitos diurnos </a:t>
            </a:r>
            <a:r>
              <a:rPr lang="es-ES" sz="1800" dirty="0" smtClean="0"/>
              <a:t>permiten un </a:t>
            </a:r>
            <a:r>
              <a:rPr lang="es-ES" sz="1800" dirty="0"/>
              <a:t>seguimiento más cómodo para </a:t>
            </a:r>
            <a:r>
              <a:rPr lang="es-ES" sz="1800" dirty="0" smtClean="0"/>
              <a:t>los observadores</a:t>
            </a:r>
            <a:r>
              <a:rPr lang="es-ES" sz="1800" dirty="0"/>
              <a:t>.</a:t>
            </a:r>
          </a:p>
          <a:p>
            <a:pPr algn="just"/>
            <a:r>
              <a:rPr lang="es-ES" sz="1800" dirty="0"/>
              <a:t>Además de la observación en la </a:t>
            </a:r>
            <a:r>
              <a:rPr lang="es-ES" sz="1800" dirty="0" smtClean="0"/>
              <a:t>que siempre </a:t>
            </a:r>
            <a:r>
              <a:rPr lang="es-ES" sz="1800" dirty="0"/>
              <a:t>que es posible se </a:t>
            </a:r>
            <a:r>
              <a:rPr lang="es-ES" sz="1800" dirty="0" smtClean="0"/>
              <a:t>toman fotografías </a:t>
            </a:r>
            <a:r>
              <a:rPr lang="es-ES" sz="1800" dirty="0"/>
              <a:t>y vídeos, se utilizan </a:t>
            </a:r>
            <a:r>
              <a:rPr lang="es-ES" sz="1800" dirty="0" smtClean="0"/>
              <a:t>las huellas </a:t>
            </a:r>
            <a:r>
              <a:rPr lang="es-ES" sz="1800" dirty="0"/>
              <a:t>de los diferentes </a:t>
            </a:r>
            <a:r>
              <a:rPr lang="es-ES" sz="1800" dirty="0" smtClean="0"/>
              <a:t>grupos familiares </a:t>
            </a:r>
            <a:r>
              <a:rPr lang="es-ES" sz="1800" dirty="0"/>
              <a:t>que se pudieran </a:t>
            </a:r>
            <a:r>
              <a:rPr lang="es-ES" sz="1800" dirty="0" smtClean="0"/>
              <a:t>encontrar, así </a:t>
            </a:r>
            <a:r>
              <a:rPr lang="es-ES" sz="1800" dirty="0"/>
              <a:t>como imágenes </a:t>
            </a:r>
            <a:r>
              <a:rPr lang="es-ES" sz="1800" dirty="0" smtClean="0"/>
              <a:t>obtenidas mediante </a:t>
            </a:r>
            <a:r>
              <a:rPr lang="es-ES" sz="1800" dirty="0"/>
              <a:t>técnicas de </a:t>
            </a:r>
            <a:r>
              <a:rPr lang="es-ES" sz="1800" dirty="0" err="1"/>
              <a:t>fototrampeo</a:t>
            </a:r>
            <a:r>
              <a:rPr lang="es-ES" sz="1800" dirty="0" smtClean="0"/>
              <a:t>.</a:t>
            </a:r>
          </a:p>
          <a:p>
            <a:pPr algn="just"/>
            <a:r>
              <a:rPr lang="es-ES" sz="1800" dirty="0" smtClean="0"/>
              <a:t>Los </a:t>
            </a:r>
            <a:r>
              <a:rPr lang="es-ES" sz="1800" dirty="0"/>
              <a:t>censos se concluyen siempre </a:t>
            </a:r>
            <a:r>
              <a:rPr lang="es-ES" sz="1800" dirty="0" smtClean="0"/>
              <a:t>al año </a:t>
            </a:r>
            <a:r>
              <a:rPr lang="es-ES" sz="1800" dirty="0"/>
              <a:t>siguiente, después de la época </a:t>
            </a:r>
            <a:r>
              <a:rPr lang="es-ES" sz="1800" dirty="0" smtClean="0"/>
              <a:t>de celo</a:t>
            </a:r>
            <a:r>
              <a:rPr lang="es-ES" sz="1800" dirty="0"/>
              <a:t>, que es cuando las </a:t>
            </a:r>
            <a:r>
              <a:rPr lang="es-ES" sz="1800" dirty="0" smtClean="0"/>
              <a:t>madres expulsan </a:t>
            </a:r>
            <a:r>
              <a:rPr lang="es-ES" sz="1800" dirty="0"/>
              <a:t>a los esbardos del </a:t>
            </a:r>
            <a:r>
              <a:rPr lang="es-ES" sz="1800" dirty="0" smtClean="0"/>
              <a:t>grupo familiar </a:t>
            </a:r>
            <a:r>
              <a:rPr lang="es-ES" sz="1800" dirty="0"/>
              <a:t>y entran nuevamente </a:t>
            </a:r>
            <a:r>
              <a:rPr lang="es-ES" sz="1800" dirty="0" smtClean="0"/>
              <a:t>en relación </a:t>
            </a:r>
            <a:r>
              <a:rPr lang="es-ES" sz="1800" dirty="0"/>
              <a:t>con los machos</a:t>
            </a:r>
            <a:r>
              <a:rPr lang="es-ES" sz="1800" dirty="0" smtClean="0"/>
              <a:t>. </a:t>
            </a:r>
          </a:p>
          <a:p>
            <a:pPr marL="0" indent="0" algn="just">
              <a:buNone/>
            </a:pPr>
            <a:endParaRPr lang="es-ES" sz="1800" dirty="0" smtClean="0"/>
          </a:p>
          <a:p>
            <a:pPr marL="0" indent="0" algn="just">
              <a:buNone/>
            </a:pPr>
            <a:r>
              <a:rPr lang="es-ES" sz="1800" dirty="0" smtClean="0"/>
              <a:t>GRAN </a:t>
            </a:r>
            <a:r>
              <a:rPr lang="es-ES" sz="1800" dirty="0"/>
              <a:t>IMPORTANCIA LA RECOPILACIÓN DE DATOS DE PRESENCIA Y LA COORDINACIÓN INTERAUTONOMICA PARA NO DUPLICAR GRUPOS FAMILIARES</a:t>
            </a:r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El análisis de esta recopilación de datos de presencia da como resultado un </a:t>
            </a:r>
            <a:r>
              <a:rPr lang="es-ES" sz="1800" b="1" dirty="0" smtClean="0">
                <a:solidFill>
                  <a:srgbClr val="FF0000"/>
                </a:solidFill>
              </a:rPr>
              <a:t>MÍNIMO SEGURO </a:t>
            </a:r>
            <a:r>
              <a:rPr lang="es-ES" sz="1800" dirty="0" smtClean="0"/>
              <a:t>de </a:t>
            </a:r>
            <a:r>
              <a:rPr lang="es-ES" sz="1800" dirty="0"/>
              <a:t>osas con crías.</a:t>
            </a:r>
          </a:p>
          <a:p>
            <a:pPr algn="just"/>
            <a:endParaRPr lang="es-ES" sz="18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5" name="Picture 7" descr="logo Astur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JuntaC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en-color-fondo-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20xu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1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469" y="77415"/>
            <a:ext cx="10515600" cy="1325563"/>
          </a:xfrm>
        </p:spPr>
        <p:txBody>
          <a:bodyPr/>
          <a:lstStyle/>
          <a:p>
            <a:r>
              <a:rPr lang="es-ES" dirty="0" smtClean="0"/>
              <a:t>EL CENSO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9234" y="1246928"/>
            <a:ext cx="10515600" cy="461249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200" dirty="0" smtClean="0"/>
              <a:t>QUIEN LO HACE</a:t>
            </a:r>
          </a:p>
          <a:p>
            <a:pPr marL="0" indent="0" algn="just">
              <a:buNone/>
            </a:pPr>
            <a:endParaRPr lang="es-ES" sz="2200" dirty="0"/>
          </a:p>
          <a:p>
            <a:pPr marL="0" indent="0" algn="just">
              <a:buNone/>
            </a:pPr>
            <a:r>
              <a:rPr lang="es-ES" sz="2200" dirty="0" smtClean="0"/>
              <a:t>El censo de osas con crías en la cordillera Cantábrica aúna el trabajo de técnicos y personal de campo de las 4 comunidades autónomas con presencia osera en la cordillera Cantábrica (Asturias, Cantabria, Castilla y León y Galicia), de personal de la Fundación Oso Pardo, </a:t>
            </a:r>
            <a:r>
              <a:rPr lang="es-ES" sz="2200" smtClean="0"/>
              <a:t>de la Fundación </a:t>
            </a:r>
            <a:r>
              <a:rPr lang="es-ES" sz="2200" dirty="0" smtClean="0"/>
              <a:t>Patrimonio Natural de Castilla y León  y de la Fundación </a:t>
            </a:r>
            <a:r>
              <a:rPr lang="es-ES" sz="2200" dirty="0"/>
              <a:t>O</a:t>
            </a:r>
            <a:r>
              <a:rPr lang="es-ES" sz="2200" dirty="0" smtClean="0"/>
              <a:t>so Asturias, Fundación Oso Pardo y de las </a:t>
            </a:r>
            <a:r>
              <a:rPr lang="es-ES" sz="2200" dirty="0" err="1" smtClean="0"/>
              <a:t>ONGs</a:t>
            </a:r>
            <a:r>
              <a:rPr lang="es-ES" sz="2200" dirty="0" smtClean="0"/>
              <a:t> que trabajan en el territorio osero y colaboran en el censo.</a:t>
            </a:r>
          </a:p>
          <a:p>
            <a:pPr marL="0" indent="0" algn="just">
              <a:buNone/>
            </a:pPr>
            <a:endParaRPr lang="es-ES" sz="2200" dirty="0" smtClean="0"/>
          </a:p>
          <a:p>
            <a:pPr marL="0" indent="0" algn="just">
              <a:buNone/>
            </a:pPr>
            <a:r>
              <a:rPr lang="es-ES" sz="2200" dirty="0" smtClean="0"/>
              <a:t>Es este el personal que debe verificar y confirmar cualquier dato de grupos familiares que sean aportados por terceras personas.</a:t>
            </a:r>
          </a:p>
          <a:p>
            <a:pPr marL="0" indent="0" algn="just">
              <a:buNone/>
            </a:pPr>
            <a:endParaRPr lang="es-ES" sz="2200" dirty="0" smtClean="0"/>
          </a:p>
          <a:p>
            <a:pPr marL="0" indent="0" algn="just">
              <a:buNone/>
            </a:pPr>
            <a:r>
              <a:rPr lang="es-ES" sz="2200" dirty="0" smtClean="0"/>
              <a:t>Es un trabajo coordinado con el fin de no duplicar datos de grupos familiares, ya que los osos se mueven libremente entre las 4 comunidades autónomas.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5" name="Picture 7" descr="logo Astur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JuntaC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en-color-fondo-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20xu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4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703" y="23647"/>
            <a:ext cx="10515600" cy="1325563"/>
          </a:xfrm>
        </p:spPr>
        <p:txBody>
          <a:bodyPr/>
          <a:lstStyle/>
          <a:p>
            <a:r>
              <a:rPr lang="es-ES" dirty="0" smtClean="0"/>
              <a:t>DATOS GENERALES DEL CENSO PARA 2016</a:t>
            </a:r>
            <a:br>
              <a:rPr lang="es-ES" dirty="0" smtClean="0"/>
            </a:br>
            <a:r>
              <a:rPr lang="es-ES" sz="1400" dirty="0" smtClean="0"/>
              <a:t>OSAS CON CRÍAS NACIDAS EN EL AÑO 2016 Y SEPARADAS DE SUS MADRES EN LA PRIMAVERA DE 2017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3469" y="1241964"/>
            <a:ext cx="10622280" cy="4940936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MINIMO SEGURO </a:t>
            </a:r>
            <a:r>
              <a:rPr lang="es-ES" dirty="0" smtClean="0"/>
              <a:t>PARA EL TOTAL DE LA POBLACIÓN</a:t>
            </a:r>
          </a:p>
          <a:p>
            <a:pPr lvl="1"/>
            <a:r>
              <a:rPr lang="es-ES" dirty="0" smtClean="0"/>
              <a:t>40 OSAS con 67 OSEZNOS</a:t>
            </a:r>
          </a:p>
          <a:p>
            <a:pPr lvl="1"/>
            <a:endParaRPr lang="es-ES" dirty="0"/>
          </a:p>
          <a:p>
            <a:pPr marL="914400" lvl="2" indent="0">
              <a:buNone/>
            </a:pPr>
            <a:endParaRPr lang="es-ES" dirty="0" smtClean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5" name="Picture 7" descr="logo Astur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JuntaC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en-color-fondo-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20xu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692" t="11064" r="1548" b="17292"/>
          <a:stretch/>
        </p:blipFill>
        <p:spPr>
          <a:xfrm>
            <a:off x="1467509" y="2130358"/>
            <a:ext cx="10183904" cy="46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8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19" y="23647"/>
            <a:ext cx="10515600" cy="1325563"/>
          </a:xfrm>
        </p:spPr>
        <p:txBody>
          <a:bodyPr/>
          <a:lstStyle/>
          <a:p>
            <a:r>
              <a:rPr lang="es-ES" dirty="0" smtClean="0"/>
              <a:t>DATOS GENERALES DEL CENSO PARA 2016</a:t>
            </a:r>
            <a:br>
              <a:rPr lang="es-ES" dirty="0" smtClean="0"/>
            </a:br>
            <a:r>
              <a:rPr lang="es-ES" sz="1400" dirty="0" smtClean="0"/>
              <a:t>OSAS CON CRÍAS NACIDAS EN EL AÑO 2016 Y SEPARADAS DE SUS MADRES EN LA PRIMAVERA DE 2017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3221" y="1222509"/>
            <a:ext cx="10622280" cy="494093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MINIMO SEGURO </a:t>
            </a:r>
            <a:r>
              <a:rPr lang="es-ES" sz="2400" dirty="0" smtClean="0"/>
              <a:t>PARA EL TOTAL DE LA POBLACIÓN</a:t>
            </a:r>
          </a:p>
          <a:p>
            <a:pPr lvl="1"/>
            <a:r>
              <a:rPr lang="es-ES" sz="2000" dirty="0" smtClean="0"/>
              <a:t>40 OSAS con 67 OSEZNOS</a:t>
            </a:r>
          </a:p>
          <a:p>
            <a:pPr lvl="1"/>
            <a:endParaRPr lang="es-ES" dirty="0"/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SUBPOBLACIÓN OCCIDENTAL</a:t>
            </a:r>
          </a:p>
          <a:p>
            <a:pPr lvl="2"/>
            <a:r>
              <a:rPr lang="es-ES" sz="2400" dirty="0" smtClean="0"/>
              <a:t>34 OSAS con 57 OSEZNOS</a:t>
            </a:r>
          </a:p>
          <a:p>
            <a:pPr marL="914400" lvl="2" indent="0">
              <a:buNone/>
            </a:pPr>
            <a:endParaRPr lang="es-ES" dirty="0" smtClean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5" name="Picture 7" descr="logo Astur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JuntaC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en-color-fondo-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20xu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692" t="11064" r="49021" b="17292"/>
          <a:stretch/>
        </p:blipFill>
        <p:spPr>
          <a:xfrm>
            <a:off x="6079787" y="1622687"/>
            <a:ext cx="5797685" cy="51625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6" b="23661"/>
          <a:stretch/>
        </p:blipFill>
        <p:spPr>
          <a:xfrm>
            <a:off x="1791743" y="3158063"/>
            <a:ext cx="3477542" cy="36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703" y="23647"/>
            <a:ext cx="10515600" cy="1325563"/>
          </a:xfrm>
        </p:spPr>
        <p:txBody>
          <a:bodyPr/>
          <a:lstStyle/>
          <a:p>
            <a:r>
              <a:rPr lang="es-ES" dirty="0" smtClean="0"/>
              <a:t>DATOS GENERALES DEL CENSO PARA 2016</a:t>
            </a:r>
            <a:br>
              <a:rPr lang="es-ES" dirty="0" smtClean="0"/>
            </a:br>
            <a:r>
              <a:rPr lang="es-ES" sz="1400" dirty="0" smtClean="0"/>
              <a:t>OSAS CON CRÍAS NACIDAS EN EL AÑO 2016 Y SEPARADAS DE SUS MADRES EN LA PRIMAVERA DE 2017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3469" y="1203054"/>
            <a:ext cx="10622280" cy="494093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MINIMO SEGURO </a:t>
            </a:r>
            <a:r>
              <a:rPr lang="es-ES" sz="2400" dirty="0" smtClean="0"/>
              <a:t>PARA EL TOTAL DE LA POBLACIÓN</a:t>
            </a:r>
          </a:p>
          <a:p>
            <a:pPr lvl="1"/>
            <a:r>
              <a:rPr lang="es-ES" sz="2000" dirty="0" smtClean="0"/>
              <a:t>40 OSAS con 67 OSEZNOS</a:t>
            </a:r>
          </a:p>
          <a:p>
            <a:pPr marL="914400" lvl="2" indent="0">
              <a:buNone/>
            </a:pPr>
            <a:endParaRPr lang="es-ES" dirty="0" smtClean="0"/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SUBPOBLACIÓN ORIENTAL</a:t>
            </a:r>
          </a:p>
          <a:p>
            <a:pPr lvl="2"/>
            <a:r>
              <a:rPr lang="es-ES" sz="2400" dirty="0"/>
              <a:t>6</a:t>
            </a:r>
            <a:r>
              <a:rPr lang="es-ES" sz="2400" dirty="0" smtClean="0"/>
              <a:t> OSAS con 10 OSEZNOS</a:t>
            </a:r>
            <a:endParaRPr lang="es-ES" sz="2400" dirty="0"/>
          </a:p>
          <a:p>
            <a:pPr marL="914400" lvl="2" indent="0">
              <a:buNone/>
            </a:pPr>
            <a:endParaRPr lang="es-ES" dirty="0" smtClean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5" name="Picture 7" descr="logo Astur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JuntaC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en-color-fondo-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20xu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57660" t="18787" r="1548" b="17291"/>
          <a:stretch/>
        </p:blipFill>
        <p:spPr>
          <a:xfrm>
            <a:off x="6519821" y="1659642"/>
            <a:ext cx="5233482" cy="51256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1" t="26790" r="14982" b="24074"/>
          <a:stretch/>
        </p:blipFill>
        <p:spPr>
          <a:xfrm>
            <a:off x="1505827" y="3094886"/>
            <a:ext cx="4745870" cy="36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469" y="23647"/>
            <a:ext cx="10515600" cy="1325563"/>
          </a:xfrm>
        </p:spPr>
        <p:txBody>
          <a:bodyPr/>
          <a:lstStyle/>
          <a:p>
            <a:r>
              <a:rPr lang="es-ES" dirty="0" smtClean="0"/>
              <a:t>DATOS GENERALES DEL CENSO PARA 2016</a:t>
            </a:r>
            <a:br>
              <a:rPr lang="es-ES" dirty="0" smtClean="0"/>
            </a:br>
            <a:r>
              <a:rPr lang="es-ES" sz="1400" dirty="0" smtClean="0"/>
              <a:t>OSAS CON CRÍAS NACIDAS EN EL AÑO 2016 Y SEPARADAS DE SUS MADRES EN LA PRIMAVERA DE 2017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6941" y="1271148"/>
            <a:ext cx="8361784" cy="3866048"/>
          </a:xfrm>
        </p:spPr>
        <p:txBody>
          <a:bodyPr>
            <a:normAutofit lnSpcReduction="10000"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MINIMO SEGURO </a:t>
            </a:r>
            <a:r>
              <a:rPr lang="es-ES" sz="2000" dirty="0" smtClean="0"/>
              <a:t>PARA EL TOTAL DE LA POBLACIÓN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Datos de primera localización</a:t>
            </a:r>
          </a:p>
          <a:p>
            <a:pPr marL="457200" lvl="1" indent="0">
              <a:buNone/>
            </a:pPr>
            <a:endParaRPr lang="es-ES" dirty="0"/>
          </a:p>
          <a:p>
            <a:pPr lvl="1"/>
            <a:r>
              <a:rPr lang="es-ES" dirty="0" smtClean="0"/>
              <a:t>SUBPOBLACIÓN OCCIDENTAL</a:t>
            </a:r>
          </a:p>
          <a:p>
            <a:pPr lvl="2"/>
            <a:r>
              <a:rPr lang="es-ES" dirty="0" smtClean="0"/>
              <a:t>ASTURIAS                 29 OSAS con 50 OSEZNOS</a:t>
            </a:r>
          </a:p>
          <a:p>
            <a:pPr lvl="2"/>
            <a:r>
              <a:rPr lang="es-ES" dirty="0" smtClean="0"/>
              <a:t>CASTILLA Y LEÓN       5 OSAS con 7 OSEZNOS</a:t>
            </a:r>
          </a:p>
          <a:p>
            <a:pPr marL="914400" lvl="2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SUBPOBLACIÓN ORIENTAL</a:t>
            </a:r>
          </a:p>
          <a:p>
            <a:pPr lvl="2"/>
            <a:r>
              <a:rPr lang="es-ES" dirty="0" smtClean="0"/>
              <a:t>CANTABRIA 	           2 OSAS con 3 OSEZNOS</a:t>
            </a:r>
          </a:p>
          <a:p>
            <a:pPr lvl="2"/>
            <a:r>
              <a:rPr lang="es-ES" dirty="0" smtClean="0"/>
              <a:t>CASTILLA Y LEÓN         4 OSAS con 7 OSEZNOS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5" name="Picture 7" descr="logo Astur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JuntaC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en-color-fondo-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20xu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64204" y="5525311"/>
            <a:ext cx="11537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s-ES" dirty="0"/>
              <a:t>No se han podido diferenciar 8 posibles grupos familiares (5 occidentales y 3 orientales) al no disponer de datos suficientes para su individualización, no entrando en el censo de 2016 para asegurar el MINIMO SEGURO.</a:t>
            </a:r>
          </a:p>
          <a:p>
            <a:pPr lvl="2" algn="just"/>
            <a:r>
              <a:rPr lang="es-ES" dirty="0"/>
              <a:t>El aumento del ámbito de distribución del oso pardo en la cordillera </a:t>
            </a:r>
            <a:r>
              <a:rPr lang="es-ES" dirty="0" smtClean="0"/>
              <a:t>Cantábrica </a:t>
            </a:r>
            <a:r>
              <a:rPr lang="es-ES" dirty="0"/>
              <a:t>y el aumento del número de osas con crías complica el censo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r="23582"/>
          <a:stretch/>
        </p:blipFill>
        <p:spPr>
          <a:xfrm>
            <a:off x="7777526" y="1296627"/>
            <a:ext cx="4240780" cy="409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703" y="23647"/>
            <a:ext cx="10515600" cy="1325563"/>
          </a:xfrm>
        </p:spPr>
        <p:txBody>
          <a:bodyPr/>
          <a:lstStyle/>
          <a:p>
            <a:r>
              <a:rPr lang="es-ES" dirty="0" smtClean="0"/>
              <a:t>DATOS HISTÓRICOS DEL CENSO (1989 -2016)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5826" y="1023417"/>
            <a:ext cx="10515600" cy="4351338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EVOLUCIÓN DE OSAS Y CRÍAS EN LA CORDILLERA CANTABRICA</a:t>
            </a:r>
            <a:endParaRPr lang="es-E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651783"/>
              </p:ext>
            </p:extLst>
          </p:nvPr>
        </p:nvGraphicFramePr>
        <p:xfrm>
          <a:off x="3940695" y="1349210"/>
          <a:ext cx="8862526" cy="469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ítulo 2"/>
          <p:cNvSpPr txBox="1">
            <a:spLocks/>
          </p:cNvSpPr>
          <p:nvPr/>
        </p:nvSpPr>
        <p:spPr>
          <a:xfrm rot="16200000">
            <a:off x="-1467178" y="1889678"/>
            <a:ext cx="4302788" cy="57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CENSO OSAS CON CRÍAS EN LA CORDILLERA CANTABRICA</a:t>
            </a:r>
          </a:p>
          <a:p>
            <a:pPr marL="0" indent="0" algn="ctr">
              <a:buNone/>
            </a:pPr>
            <a:r>
              <a:rPr lang="es-ES" sz="1400" dirty="0" smtClean="0"/>
              <a:t>AÑO 2016</a:t>
            </a:r>
            <a:endParaRPr lang="es-ES" sz="1400" dirty="0"/>
          </a:p>
        </p:txBody>
      </p:sp>
      <p:pic>
        <p:nvPicPr>
          <p:cNvPr id="7" name="Picture 7" descr="logo Asturi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0"/>
          <a:stretch/>
        </p:blipFill>
        <p:spPr bwMode="auto">
          <a:xfrm>
            <a:off x="39413" y="4373731"/>
            <a:ext cx="1152525" cy="6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JuntaCY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" y="5031061"/>
            <a:ext cx="11509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en-color-fondo-blan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5732736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logo_20xun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" y="6340749"/>
            <a:ext cx="1150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12377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1283468" y="1778000"/>
            <a:ext cx="4279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U</a:t>
            </a:r>
            <a:r>
              <a:rPr lang="es-ES" sz="1600" dirty="0" smtClean="0"/>
              <a:t>n mínimo de 3 osas con 6 crías en 1994</a:t>
            </a:r>
          </a:p>
          <a:p>
            <a:endParaRPr lang="es-ES" sz="1600" dirty="0"/>
          </a:p>
          <a:p>
            <a:r>
              <a:rPr lang="es-ES" sz="1600" dirty="0" smtClean="0"/>
              <a:t>      a</a:t>
            </a:r>
          </a:p>
          <a:p>
            <a:endParaRPr lang="es-ES" sz="1600" dirty="0" smtClean="0"/>
          </a:p>
          <a:p>
            <a:r>
              <a:rPr lang="es-ES" sz="1600" dirty="0" smtClean="0"/>
              <a:t>40 osas con 67 crías en 2016</a:t>
            </a:r>
            <a:endParaRPr lang="es-ES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37343" y="4763357"/>
            <a:ext cx="4279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Estos datos indican que hay una población reproductora mínima de 80 osas.</a:t>
            </a:r>
          </a:p>
          <a:p>
            <a:r>
              <a:rPr lang="es-ES" sz="1600" dirty="0" smtClean="0"/>
              <a:t>Y que en los últimos dos años se han localizado un mínimo de 211 ejemplares entre osas y sus crías.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56011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1129</Words>
  <Application>Microsoft Office PowerPoint</Application>
  <PresentationFormat>Panorámica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CENSO DE OSAS CON CRÍAS EN LA CORDILLERA CANTABRICA AÑO 2016</vt:lpstr>
      <vt:lpstr>LA ESPECIE</vt:lpstr>
      <vt:lpstr>El CENSO</vt:lpstr>
      <vt:lpstr>EL CENSO</vt:lpstr>
      <vt:lpstr>DATOS GENERALES DEL CENSO PARA 2016 OSAS CON CRÍAS NACIDAS EN EL AÑO 2016 Y SEPARADAS DE SUS MADRES EN LA PRIMAVERA DE 2017</vt:lpstr>
      <vt:lpstr>DATOS GENERALES DEL CENSO PARA 2016 OSAS CON CRÍAS NACIDAS EN EL AÑO 2016 Y SEPARADAS DE SUS MADRES EN LA PRIMAVERA DE 2017</vt:lpstr>
      <vt:lpstr>DATOS GENERALES DEL CENSO PARA 2016 OSAS CON CRÍAS NACIDAS EN EL AÑO 2016 Y SEPARADAS DE SUS MADRES EN LA PRIMAVERA DE 2017</vt:lpstr>
      <vt:lpstr>DATOS GENERALES DEL CENSO PARA 2016 OSAS CON CRÍAS NACIDAS EN EL AÑO 2016 Y SEPARADAS DE SUS MADRES EN LA PRIMAVERA DE 2017</vt:lpstr>
      <vt:lpstr>DATOS HISTÓRICOS DEL CENSO (1989 -2016)</vt:lpstr>
      <vt:lpstr>DATOS HISTÓRICOS DEL CENSO (1989 -2016)</vt:lpstr>
      <vt:lpstr>DATOS HISTÓRICOS DEL CENSO (1989 -2016)</vt:lpstr>
      <vt:lpstr>DATOS HISTÓRICOS DEL CENSO (1989 -2016)</vt:lpstr>
      <vt:lpstr>EL TRABAJO CONTINUA…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CENSO DE OSAS CON CRÍAS EN LA CORDILLERA CANTABRICA AÑO 2016-2017</dc:title>
  <dc:creator>admin_fpn</dc:creator>
  <cp:lastModifiedBy>admin_fpn</cp:lastModifiedBy>
  <cp:revision>38</cp:revision>
  <dcterms:created xsi:type="dcterms:W3CDTF">2017-08-07T14:53:21Z</dcterms:created>
  <dcterms:modified xsi:type="dcterms:W3CDTF">2017-08-16T11:08:43Z</dcterms:modified>
</cp:coreProperties>
</file>