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12.xml" ContentType="application/vnd.openxmlformats-officedocument.themeOverr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theme/themeOverride17.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notesSlides/notesSlide1.xml" ContentType="application/vnd.openxmlformats-officedocument.presentationml.notesSlide+xml"/>
  <Override PartName="/ppt/theme/themeOverride11.xml" ContentType="application/vnd.openxmlformats-officedocument.themeOverr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theme/themeOverride16.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83" r:id="rId6"/>
    <p:sldId id="262" r:id="rId7"/>
    <p:sldId id="263" r:id="rId8"/>
    <p:sldId id="264" r:id="rId9"/>
    <p:sldId id="265" r:id="rId10"/>
    <p:sldId id="266" r:id="rId11"/>
    <p:sldId id="267" r:id="rId12"/>
    <p:sldId id="284" r:id="rId13"/>
    <p:sldId id="268" r:id="rId14"/>
    <p:sldId id="287" r:id="rId15"/>
    <p:sldId id="274" r:id="rId16"/>
    <p:sldId id="275" r:id="rId17"/>
    <p:sldId id="273" r:id="rId18"/>
    <p:sldId id="270" r:id="rId19"/>
    <p:sldId id="271" r:id="rId20"/>
    <p:sldId id="289" r:id="rId21"/>
  </p:sldIdLst>
  <p:sldSz cx="9144000" cy="6858000" type="screen4x3"/>
  <p:notesSz cx="6797675" cy="98742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D0CA"/>
    <a:srgbClr val="D3A577"/>
    <a:srgbClr val="C992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836" autoAdjust="0"/>
  </p:normalViewPr>
  <p:slideViewPr>
    <p:cSldViewPr>
      <p:cViewPr varScale="1">
        <p:scale>
          <a:sx n="47" d="100"/>
          <a:sy n="47" d="100"/>
        </p:scale>
        <p:origin x="-11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Office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de_Microsoft_Office_Excel8.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Office_Excel9.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Office_Excel10.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Hoja_de_c_lculo_de_Microsoft_Office_Excel11.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de_Microsoft_Office_Excel12.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Hoja_de_c_lculo_de_Microsoft_Office_Excel13.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Hoja_de_c_lculo_de_Microsoft_Office_Excel14.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Hoja_de_c_lculo_de_Microsoft_Office_Excel15.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Hoja_de_c_lculo_de_Microsoft_Office_Excel16.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Hoja_de_c_lculo_de_Microsoft_Office_Excel17.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1" Type="http://schemas.openxmlformats.org/officeDocument/2006/relationships/oleObject" Target="file:///\\NAS01.SANIDAD.MSC\PNDSEIT$\GRUPO\1.%20OBSERVATORIO%20COMUN\3.%20Encuesta%20ESCOLAR%20ESTUDES\2014\10.%20FIGURAS%20Y%20TABLAS\14-223%202.%20Prevalencias%20ESTUDES%202014_n%20Rev3.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Office_Excel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Office_Excel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Office_Excel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Office_Excel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Office_Excel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oleObject" Target="Gr&#225;fico%20en%20Microsoft%20PowerPoint"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de_Microsoft_Office_Excel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manualLayout>
          <c:layoutTarget val="inner"/>
          <c:xMode val="edge"/>
          <c:yMode val="edge"/>
          <c:x val="0.13068888330448056"/>
          <c:y val="3.6282916279565647E-2"/>
          <c:w val="0.77580808694096082"/>
          <c:h val="0.74268340973819291"/>
        </c:manualLayout>
      </c:layout>
      <c:lineChart>
        <c:grouping val="standard"/>
        <c:ser>
          <c:idx val="1"/>
          <c:order val="1"/>
          <c:tx>
            <c:strRef>
              <c:f>'Figura 1'!$A$4</c:f>
              <c:strCache>
                <c:ptCount val="1"/>
                <c:pt idx="0">
                  <c:v>Alumnos</c:v>
                </c:pt>
              </c:strCache>
            </c:strRef>
          </c:tx>
          <c:spPr>
            <a:ln w="31750">
              <a:solidFill>
                <a:schemeClr val="accent3">
                  <a:lumMod val="75000"/>
                </a:schemeClr>
              </a:solidFill>
            </a:ln>
          </c:spPr>
          <c:marker>
            <c:symbol val="none"/>
          </c:marker>
          <c:cat>
            <c:numRef>
              <c:f>'Figura 1'!$B$2:$L$2</c:f>
              <c:numCache>
                <c:formatCode>0</c:formatCode>
                <c:ptCount val="11"/>
                <c:pt idx="0">
                  <c:v>1994</c:v>
                </c:pt>
                <c:pt idx="1">
                  <c:v>1996</c:v>
                </c:pt>
                <c:pt idx="2">
                  <c:v>1998</c:v>
                </c:pt>
                <c:pt idx="3">
                  <c:v>2000</c:v>
                </c:pt>
                <c:pt idx="4">
                  <c:v>2002</c:v>
                </c:pt>
                <c:pt idx="5">
                  <c:v>2004</c:v>
                </c:pt>
                <c:pt idx="6">
                  <c:v>2006</c:v>
                </c:pt>
                <c:pt idx="7">
                  <c:v>2008</c:v>
                </c:pt>
                <c:pt idx="8">
                  <c:v>2010</c:v>
                </c:pt>
                <c:pt idx="9">
                  <c:v>2012</c:v>
                </c:pt>
                <c:pt idx="10" formatCode="General">
                  <c:v>2014</c:v>
                </c:pt>
              </c:numCache>
            </c:numRef>
          </c:cat>
          <c:val>
            <c:numRef>
              <c:f>'Figura 1'!$B$4:$L$4</c:f>
              <c:numCache>
                <c:formatCode>#,##0</c:formatCode>
                <c:ptCount val="11"/>
                <c:pt idx="0">
                  <c:v>21094</c:v>
                </c:pt>
                <c:pt idx="1">
                  <c:v>18966</c:v>
                </c:pt>
                <c:pt idx="2">
                  <c:v>18085</c:v>
                </c:pt>
                <c:pt idx="3">
                  <c:v>20450</c:v>
                </c:pt>
                <c:pt idx="4">
                  <c:v>26576</c:v>
                </c:pt>
                <c:pt idx="5">
                  <c:v>25521</c:v>
                </c:pt>
                <c:pt idx="6">
                  <c:v>26454</c:v>
                </c:pt>
                <c:pt idx="7">
                  <c:v>30183</c:v>
                </c:pt>
                <c:pt idx="8">
                  <c:v>31967</c:v>
                </c:pt>
                <c:pt idx="9">
                  <c:v>27503</c:v>
                </c:pt>
                <c:pt idx="10">
                  <c:v>37486</c:v>
                </c:pt>
              </c:numCache>
            </c:numRef>
          </c:val>
        </c:ser>
        <c:dLbls/>
        <c:marker val="1"/>
        <c:axId val="84163584"/>
        <c:axId val="84165376"/>
      </c:lineChart>
      <c:lineChart>
        <c:grouping val="standard"/>
        <c:ser>
          <c:idx val="0"/>
          <c:order val="0"/>
          <c:tx>
            <c:strRef>
              <c:f>'Figura 1'!$A$3</c:f>
              <c:strCache>
                <c:ptCount val="1"/>
                <c:pt idx="0">
                  <c:v>Aulas</c:v>
                </c:pt>
              </c:strCache>
            </c:strRef>
          </c:tx>
          <c:spPr>
            <a:ln w="31750">
              <a:solidFill>
                <a:srgbClr val="E8B54D">
                  <a:lumMod val="60000"/>
                  <a:lumOff val="40000"/>
                </a:srgbClr>
              </a:solidFill>
            </a:ln>
          </c:spPr>
          <c:marker>
            <c:symbol val="none"/>
          </c:marker>
          <c:cat>
            <c:numRef>
              <c:f>'Figura 1'!$B$2:$L$2</c:f>
              <c:numCache>
                <c:formatCode>0</c:formatCode>
                <c:ptCount val="11"/>
                <c:pt idx="0">
                  <c:v>1994</c:v>
                </c:pt>
                <c:pt idx="1">
                  <c:v>1996</c:v>
                </c:pt>
                <c:pt idx="2">
                  <c:v>1998</c:v>
                </c:pt>
                <c:pt idx="3">
                  <c:v>2000</c:v>
                </c:pt>
                <c:pt idx="4">
                  <c:v>2002</c:v>
                </c:pt>
                <c:pt idx="5">
                  <c:v>2004</c:v>
                </c:pt>
                <c:pt idx="6">
                  <c:v>2006</c:v>
                </c:pt>
                <c:pt idx="7">
                  <c:v>2008</c:v>
                </c:pt>
                <c:pt idx="8">
                  <c:v>2010</c:v>
                </c:pt>
                <c:pt idx="9">
                  <c:v>2012</c:v>
                </c:pt>
                <c:pt idx="10" formatCode="General">
                  <c:v>2014</c:v>
                </c:pt>
              </c:numCache>
            </c:numRef>
          </c:cat>
          <c:val>
            <c:numRef>
              <c:f>'Figura 1'!$B$3:$L$3</c:f>
              <c:numCache>
                <c:formatCode>#,##0</c:formatCode>
                <c:ptCount val="11"/>
                <c:pt idx="0">
                  <c:v>837</c:v>
                </c:pt>
                <c:pt idx="1">
                  <c:v>826</c:v>
                </c:pt>
                <c:pt idx="2">
                  <c:v>826</c:v>
                </c:pt>
                <c:pt idx="3">
                  <c:v>875</c:v>
                </c:pt>
                <c:pt idx="4">
                  <c:v>1251</c:v>
                </c:pt>
                <c:pt idx="5">
                  <c:v>1315</c:v>
                </c:pt>
                <c:pt idx="6">
                  <c:v>1322</c:v>
                </c:pt>
                <c:pt idx="7">
                  <c:v>1568</c:v>
                </c:pt>
                <c:pt idx="8">
                  <c:v>1730</c:v>
                </c:pt>
                <c:pt idx="9">
                  <c:v>1523</c:v>
                </c:pt>
                <c:pt idx="10">
                  <c:v>1858</c:v>
                </c:pt>
              </c:numCache>
            </c:numRef>
          </c:val>
        </c:ser>
        <c:ser>
          <c:idx val="2"/>
          <c:order val="2"/>
          <c:tx>
            <c:strRef>
              <c:f>'Figura 1'!$A$5</c:f>
              <c:strCache>
                <c:ptCount val="1"/>
                <c:pt idx="0">
                  <c:v>Colegios</c:v>
                </c:pt>
              </c:strCache>
            </c:strRef>
          </c:tx>
          <c:spPr>
            <a:ln w="31750">
              <a:solidFill>
                <a:schemeClr val="accent3">
                  <a:lumMod val="60000"/>
                  <a:lumOff val="40000"/>
                </a:schemeClr>
              </a:solidFill>
            </a:ln>
          </c:spPr>
          <c:marker>
            <c:symbol val="none"/>
          </c:marker>
          <c:cat>
            <c:numRef>
              <c:f>'Figura 1'!$B$2:$L$2</c:f>
              <c:numCache>
                <c:formatCode>0</c:formatCode>
                <c:ptCount val="11"/>
                <c:pt idx="0">
                  <c:v>1994</c:v>
                </c:pt>
                <c:pt idx="1">
                  <c:v>1996</c:v>
                </c:pt>
                <c:pt idx="2">
                  <c:v>1998</c:v>
                </c:pt>
                <c:pt idx="3">
                  <c:v>2000</c:v>
                </c:pt>
                <c:pt idx="4">
                  <c:v>2002</c:v>
                </c:pt>
                <c:pt idx="5">
                  <c:v>2004</c:v>
                </c:pt>
                <c:pt idx="6">
                  <c:v>2006</c:v>
                </c:pt>
                <c:pt idx="7">
                  <c:v>2008</c:v>
                </c:pt>
                <c:pt idx="8">
                  <c:v>2010</c:v>
                </c:pt>
                <c:pt idx="9">
                  <c:v>2012</c:v>
                </c:pt>
                <c:pt idx="10" formatCode="General">
                  <c:v>2014</c:v>
                </c:pt>
              </c:numCache>
            </c:numRef>
          </c:cat>
          <c:val>
            <c:numRef>
              <c:f>'Figura 1'!$B$5:$L$5</c:f>
              <c:numCache>
                <c:formatCode>0</c:formatCode>
                <c:ptCount val="11"/>
                <c:pt idx="0">
                  <c:v>395</c:v>
                </c:pt>
                <c:pt idx="1">
                  <c:v>389</c:v>
                </c:pt>
                <c:pt idx="2">
                  <c:v>404</c:v>
                </c:pt>
                <c:pt idx="3">
                  <c:v>488</c:v>
                </c:pt>
                <c:pt idx="4">
                  <c:v>591</c:v>
                </c:pt>
                <c:pt idx="5">
                  <c:v>573</c:v>
                </c:pt>
                <c:pt idx="6">
                  <c:v>577</c:v>
                </c:pt>
                <c:pt idx="7">
                  <c:v>784</c:v>
                </c:pt>
                <c:pt idx="8">
                  <c:v>857</c:v>
                </c:pt>
                <c:pt idx="9" formatCode="General">
                  <c:v>747</c:v>
                </c:pt>
                <c:pt idx="10" formatCode="General">
                  <c:v>941</c:v>
                </c:pt>
              </c:numCache>
            </c:numRef>
          </c:val>
        </c:ser>
        <c:dLbls/>
        <c:marker val="1"/>
        <c:axId val="84177664"/>
        <c:axId val="84167296"/>
      </c:lineChart>
      <c:catAx>
        <c:axId val="84163584"/>
        <c:scaling>
          <c:orientation val="minMax"/>
        </c:scaling>
        <c:axPos val="b"/>
        <c:numFmt formatCode="0" sourceLinked="1"/>
        <c:tickLblPos val="nextTo"/>
        <c:crossAx val="84165376"/>
        <c:crosses val="autoZero"/>
        <c:auto val="1"/>
        <c:lblAlgn val="ctr"/>
        <c:lblOffset val="100"/>
      </c:catAx>
      <c:valAx>
        <c:axId val="84165376"/>
        <c:scaling>
          <c:orientation val="minMax"/>
        </c:scaling>
        <c:axPos val="l"/>
        <c:majorGridlines>
          <c:spPr>
            <a:ln>
              <a:noFill/>
            </a:ln>
          </c:spPr>
        </c:majorGridlines>
        <c:title>
          <c:tx>
            <c:rich>
              <a:bodyPr rot="-5400000" vert="horz"/>
              <a:lstStyle/>
              <a:p>
                <a:pPr>
                  <a:defRPr/>
                </a:pPr>
                <a:r>
                  <a:rPr lang="es-ES" b="0" dirty="0" smtClean="0"/>
                  <a:t>Números</a:t>
                </a:r>
                <a:r>
                  <a:rPr lang="es-ES" b="0" baseline="0" dirty="0" smtClean="0"/>
                  <a:t> absolutos</a:t>
                </a:r>
                <a:endParaRPr lang="es-ES" b="0" dirty="0"/>
              </a:p>
            </c:rich>
          </c:tx>
          <c:layout>
            <c:manualLayout>
              <c:xMode val="edge"/>
              <c:yMode val="edge"/>
              <c:x val="3.1028368794326244E-2"/>
              <c:y val="0.24302101260553263"/>
            </c:manualLayout>
          </c:layout>
        </c:title>
        <c:numFmt formatCode="#,##0" sourceLinked="1"/>
        <c:tickLblPos val="nextTo"/>
        <c:spPr>
          <a:ln>
            <a:noFill/>
          </a:ln>
        </c:spPr>
        <c:crossAx val="84163584"/>
        <c:crosses val="autoZero"/>
        <c:crossBetween val="between"/>
      </c:valAx>
      <c:valAx>
        <c:axId val="84167296"/>
        <c:scaling>
          <c:orientation val="minMax"/>
          <c:max val="2500"/>
        </c:scaling>
        <c:axPos val="r"/>
        <c:title>
          <c:tx>
            <c:rich>
              <a:bodyPr rot="-5400000" vert="horz"/>
              <a:lstStyle/>
              <a:p>
                <a:pPr>
                  <a:defRPr/>
                </a:pPr>
                <a:r>
                  <a:rPr lang="es-ES" b="0" dirty="0" smtClean="0"/>
                  <a:t>Números absolutos</a:t>
                </a:r>
                <a:endParaRPr lang="es-ES" b="0" dirty="0"/>
              </a:p>
            </c:rich>
          </c:tx>
          <c:layout>
            <c:manualLayout>
              <c:xMode val="edge"/>
              <c:yMode val="edge"/>
              <c:x val="0.96786506000335992"/>
              <c:y val="0.24302101260553263"/>
            </c:manualLayout>
          </c:layout>
        </c:title>
        <c:numFmt formatCode="#,##0" sourceLinked="1"/>
        <c:tickLblPos val="nextTo"/>
        <c:spPr>
          <a:ln>
            <a:noFill/>
          </a:ln>
        </c:spPr>
        <c:crossAx val="84177664"/>
        <c:crosses val="max"/>
        <c:crossBetween val="between"/>
      </c:valAx>
      <c:catAx>
        <c:axId val="84177664"/>
        <c:scaling>
          <c:orientation val="minMax"/>
        </c:scaling>
        <c:delete val="1"/>
        <c:axPos val="b"/>
        <c:numFmt formatCode="0" sourceLinked="1"/>
        <c:tickLblPos val="none"/>
        <c:crossAx val="84167296"/>
        <c:crosses val="autoZero"/>
        <c:auto val="1"/>
        <c:lblAlgn val="ctr"/>
        <c:lblOffset val="100"/>
      </c:catAx>
      <c:dTable>
        <c:showOutline val="1"/>
        <c:showKeys val="1"/>
        <c:spPr>
          <a:ln w="6350">
            <a:solidFill>
              <a:schemeClr val="bg1">
                <a:lumMod val="65000"/>
              </a:schemeClr>
            </a:solidFill>
          </a:ln>
        </c:spPr>
      </c:dTable>
    </c:plotArea>
    <c:plotVisOnly val="1"/>
    <c:dispBlanksAs val="gap"/>
  </c:chart>
  <c:spPr>
    <a:ln>
      <a:noFill/>
    </a:ln>
  </c:spPr>
  <c:txPr>
    <a:bodyPr/>
    <a:lstStyle/>
    <a:p>
      <a:pPr>
        <a:defRPr sz="1050">
          <a:latin typeface="Century Gothic" panose="020B0502020202020204" pitchFamily="34" charset="0"/>
        </a:defRPr>
      </a:pPr>
      <a:endParaRPr lang="es-E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488845144356963E-2"/>
          <c:y val="4.8941045030241284E-2"/>
          <c:w val="0.93791100073066791"/>
          <c:h val="0.63599190905714953"/>
        </c:manualLayout>
      </c:layout>
      <c:barChart>
        <c:barDir val="col"/>
        <c:grouping val="clustered"/>
        <c:ser>
          <c:idx val="0"/>
          <c:order val="0"/>
          <c:tx>
            <c:strRef>
              <c:f>'Binge drinking x sexo y edad'!$B$2</c:f>
              <c:strCache>
                <c:ptCount val="1"/>
                <c:pt idx="0">
                  <c:v>Binge drinking últimos 30 días</c:v>
                </c:pt>
              </c:strCache>
            </c:strRef>
          </c:tx>
          <c:dPt>
            <c:idx val="0"/>
            <c:spPr>
              <a:solidFill>
                <a:srgbClr val="848058">
                  <a:lumMod val="60000"/>
                  <a:lumOff val="40000"/>
                </a:srgbClr>
              </a:solidFill>
            </c:spPr>
          </c:dPt>
          <c:dPt>
            <c:idx val="1"/>
            <c:spPr>
              <a:solidFill>
                <a:schemeClr val="accent1">
                  <a:lumMod val="75000"/>
                </a:schemeClr>
              </a:solidFill>
            </c:spPr>
          </c:dPt>
          <c:dPt>
            <c:idx val="2"/>
            <c:spPr>
              <a:solidFill>
                <a:schemeClr val="accent2">
                  <a:lumMod val="60000"/>
                  <a:lumOff val="40000"/>
                </a:schemeClr>
              </a:solidFill>
            </c:spPr>
          </c:dPt>
          <c:dPt>
            <c:idx val="3"/>
            <c:spPr>
              <a:solidFill>
                <a:srgbClr val="93A299">
                  <a:lumMod val="50000"/>
                </a:srgbClr>
              </a:solidFill>
              <a:ln>
                <a:noFill/>
              </a:ln>
            </c:spPr>
          </c:dPt>
          <c:dPt>
            <c:idx val="4"/>
            <c:spPr>
              <a:solidFill>
                <a:srgbClr val="93A299">
                  <a:lumMod val="75000"/>
                </a:srgbClr>
              </a:solidFill>
            </c:spPr>
          </c:dPt>
          <c:dPt>
            <c:idx val="5"/>
            <c:spPr>
              <a:solidFill>
                <a:srgbClr val="93A39A"/>
              </a:solidFill>
            </c:spPr>
          </c:dPt>
          <c:dPt>
            <c:idx val="6"/>
            <c:spPr>
              <a:solidFill>
                <a:srgbClr val="93A299">
                  <a:lumMod val="60000"/>
                  <a:lumOff val="40000"/>
                </a:srgbClr>
              </a:solidFill>
            </c:spPr>
          </c:dPt>
          <c:dPt>
            <c:idx val="7"/>
            <c:spPr>
              <a:solidFill>
                <a:srgbClr val="93A299">
                  <a:lumMod val="40000"/>
                  <a:lumOff val="60000"/>
                </a:srgbClr>
              </a:solidFill>
            </c:spPr>
          </c:dPt>
          <c:dLbls>
            <c:showVal val="1"/>
          </c:dLbls>
          <c:cat>
            <c:strRef>
              <c:f>'Binge drinking x sexo y edad'!$A$3:$A$10</c:f>
              <c:strCache>
                <c:ptCount val="8"/>
                <c:pt idx="0">
                  <c:v>Total</c:v>
                </c:pt>
                <c:pt idx="1">
                  <c:v> Hombres</c:v>
                </c:pt>
                <c:pt idx="2">
                  <c:v>Mujeres</c:v>
                </c:pt>
                <c:pt idx="3">
                  <c:v>14 años</c:v>
                </c:pt>
                <c:pt idx="4">
                  <c:v>15 años</c:v>
                </c:pt>
                <c:pt idx="5">
                  <c:v>16 años</c:v>
                </c:pt>
                <c:pt idx="6">
                  <c:v>17 años</c:v>
                </c:pt>
                <c:pt idx="7">
                  <c:v>18 años</c:v>
                </c:pt>
              </c:strCache>
            </c:strRef>
          </c:cat>
          <c:val>
            <c:numRef>
              <c:f>'Binge drinking x sexo y edad'!$B$3:$B$10</c:f>
              <c:numCache>
                <c:formatCode>0.0</c:formatCode>
                <c:ptCount val="8"/>
                <c:pt idx="0">
                  <c:v>32.200000000000003</c:v>
                </c:pt>
                <c:pt idx="1">
                  <c:v>33.4</c:v>
                </c:pt>
                <c:pt idx="2">
                  <c:v>31</c:v>
                </c:pt>
                <c:pt idx="3">
                  <c:v>14.2</c:v>
                </c:pt>
                <c:pt idx="4">
                  <c:v>24.6</c:v>
                </c:pt>
                <c:pt idx="5">
                  <c:v>37.1</c:v>
                </c:pt>
                <c:pt idx="6">
                  <c:v>44.2</c:v>
                </c:pt>
                <c:pt idx="7">
                  <c:v>50.6</c:v>
                </c:pt>
              </c:numCache>
            </c:numRef>
          </c:val>
        </c:ser>
        <c:dLbls/>
        <c:axId val="91288704"/>
        <c:axId val="91290240"/>
      </c:barChart>
      <c:catAx>
        <c:axId val="91288704"/>
        <c:scaling>
          <c:orientation val="minMax"/>
        </c:scaling>
        <c:axPos val="b"/>
        <c:majorTickMark val="none"/>
        <c:tickLblPos val="nextTo"/>
        <c:spPr>
          <a:ln>
            <a:solidFill>
              <a:schemeClr val="bg1">
                <a:lumMod val="50000"/>
              </a:schemeClr>
            </a:solidFill>
          </a:ln>
        </c:spPr>
        <c:txPr>
          <a:bodyPr rot="-5400000" vert="horz"/>
          <a:lstStyle/>
          <a:p>
            <a:pPr>
              <a:defRPr/>
            </a:pPr>
            <a:endParaRPr lang="es-ES"/>
          </a:p>
        </c:txPr>
        <c:crossAx val="91290240"/>
        <c:crosses val="autoZero"/>
        <c:auto val="1"/>
        <c:lblAlgn val="ctr"/>
        <c:lblOffset val="100"/>
      </c:catAx>
      <c:valAx>
        <c:axId val="91290240"/>
        <c:scaling>
          <c:orientation val="minMax"/>
        </c:scaling>
        <c:delete val="1"/>
        <c:axPos val="l"/>
        <c:numFmt formatCode="0.0" sourceLinked="1"/>
        <c:tickLblPos val="none"/>
        <c:crossAx val="91288704"/>
        <c:crosses val="autoZero"/>
        <c:crossBetween val="between"/>
      </c:valAx>
      <c:spPr>
        <a:noFill/>
      </c:spPr>
    </c:plotArea>
    <c:plotVisOnly val="1"/>
    <c:dispBlanksAs val="gap"/>
  </c:chart>
  <c:spPr>
    <a:noFill/>
    <a:ln>
      <a:noFill/>
    </a:ln>
  </c:spPr>
  <c:txPr>
    <a:bodyPr/>
    <a:lstStyle/>
    <a:p>
      <a:pPr>
        <a:defRPr>
          <a:latin typeface="Century Gothic" panose="020B0502020202020204" pitchFamily="34" charset="0"/>
        </a:defRPr>
      </a:pPr>
      <a:endParaRPr lang="es-E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8E-2"/>
          <c:y val="2.8311951096065848E-2"/>
          <c:w val="0.93888888888888899"/>
          <c:h val="0.6032135204231831"/>
        </c:manualLayout>
      </c:layout>
      <c:barChart>
        <c:barDir val="col"/>
        <c:grouping val="clustered"/>
        <c:ser>
          <c:idx val="0"/>
          <c:order val="0"/>
          <c:dPt>
            <c:idx val="0"/>
            <c:spPr>
              <a:solidFill>
                <a:srgbClr val="848058">
                  <a:lumMod val="60000"/>
                  <a:lumOff val="40000"/>
                </a:srgbClr>
              </a:solidFill>
            </c:spPr>
          </c:dPt>
          <c:dPt>
            <c:idx val="1"/>
            <c:spPr>
              <a:solidFill>
                <a:schemeClr val="accent1">
                  <a:lumMod val="75000"/>
                </a:schemeClr>
              </a:solidFill>
            </c:spPr>
          </c:dPt>
          <c:dPt>
            <c:idx val="2"/>
            <c:spPr>
              <a:solidFill>
                <a:schemeClr val="accent2">
                  <a:lumMod val="60000"/>
                  <a:lumOff val="40000"/>
                </a:schemeClr>
              </a:solidFill>
            </c:spPr>
          </c:dPt>
          <c:dPt>
            <c:idx val="3"/>
            <c:spPr>
              <a:solidFill>
                <a:srgbClr val="93A299">
                  <a:lumMod val="50000"/>
                </a:srgbClr>
              </a:solidFill>
            </c:spPr>
          </c:dPt>
          <c:dPt>
            <c:idx val="4"/>
            <c:spPr>
              <a:solidFill>
                <a:srgbClr val="93A299">
                  <a:lumMod val="75000"/>
                </a:srgbClr>
              </a:solidFill>
            </c:spPr>
          </c:dPt>
          <c:dPt>
            <c:idx val="5"/>
            <c:spPr>
              <a:solidFill>
                <a:srgbClr val="93A39A"/>
              </a:solidFill>
            </c:spPr>
          </c:dPt>
          <c:dPt>
            <c:idx val="6"/>
            <c:spPr>
              <a:solidFill>
                <a:srgbClr val="93A299">
                  <a:lumMod val="60000"/>
                  <a:lumOff val="40000"/>
                </a:srgbClr>
              </a:solidFill>
            </c:spPr>
          </c:dPt>
          <c:dPt>
            <c:idx val="7"/>
            <c:spPr>
              <a:solidFill>
                <a:srgbClr val="93A299">
                  <a:lumMod val="40000"/>
                  <a:lumOff val="60000"/>
                </a:srgbClr>
              </a:solidFill>
            </c:spPr>
          </c:dPt>
          <c:dLbls>
            <c:showVal val="1"/>
          </c:dLbls>
          <c:cat>
            <c:strRef>
              <c:f>'borracheras sexo y edad'!$A$2:$A$9</c:f>
              <c:strCache>
                <c:ptCount val="8"/>
                <c:pt idx="0">
                  <c:v>Total</c:v>
                </c:pt>
                <c:pt idx="1">
                  <c:v> Hombres</c:v>
                </c:pt>
                <c:pt idx="2">
                  <c:v>Mujeres</c:v>
                </c:pt>
                <c:pt idx="3">
                  <c:v>14 años</c:v>
                </c:pt>
                <c:pt idx="4">
                  <c:v>15 años</c:v>
                </c:pt>
                <c:pt idx="5">
                  <c:v>16 años</c:v>
                </c:pt>
                <c:pt idx="6">
                  <c:v>17 años</c:v>
                </c:pt>
                <c:pt idx="7">
                  <c:v>18 años</c:v>
                </c:pt>
              </c:strCache>
            </c:strRef>
          </c:cat>
          <c:val>
            <c:numRef>
              <c:f>'borracheras sexo y edad'!$B$2:$B$9</c:f>
              <c:numCache>
                <c:formatCode>0.0</c:formatCode>
                <c:ptCount val="8"/>
                <c:pt idx="0">
                  <c:v>22.2</c:v>
                </c:pt>
                <c:pt idx="1">
                  <c:v>22.3</c:v>
                </c:pt>
                <c:pt idx="2">
                  <c:v>22.1</c:v>
                </c:pt>
                <c:pt idx="3">
                  <c:v>7.6</c:v>
                </c:pt>
                <c:pt idx="4">
                  <c:v>14.9</c:v>
                </c:pt>
                <c:pt idx="5">
                  <c:v>26.4</c:v>
                </c:pt>
                <c:pt idx="6">
                  <c:v>33.1</c:v>
                </c:pt>
                <c:pt idx="7">
                  <c:v>37.5</c:v>
                </c:pt>
              </c:numCache>
            </c:numRef>
          </c:val>
        </c:ser>
        <c:dLbls/>
        <c:axId val="101274752"/>
        <c:axId val="101276288"/>
      </c:barChart>
      <c:catAx>
        <c:axId val="101274752"/>
        <c:scaling>
          <c:orientation val="minMax"/>
        </c:scaling>
        <c:axPos val="b"/>
        <c:majorTickMark val="none"/>
        <c:tickLblPos val="nextTo"/>
        <c:spPr>
          <a:ln>
            <a:solidFill>
              <a:schemeClr val="bg1">
                <a:lumMod val="50000"/>
              </a:schemeClr>
            </a:solidFill>
          </a:ln>
        </c:spPr>
        <c:txPr>
          <a:bodyPr rot="-5400000" vert="horz"/>
          <a:lstStyle/>
          <a:p>
            <a:pPr>
              <a:defRPr/>
            </a:pPr>
            <a:endParaRPr lang="es-ES"/>
          </a:p>
        </c:txPr>
        <c:crossAx val="101276288"/>
        <c:crosses val="autoZero"/>
        <c:auto val="1"/>
        <c:lblAlgn val="ctr"/>
        <c:lblOffset val="100"/>
      </c:catAx>
      <c:valAx>
        <c:axId val="101276288"/>
        <c:scaling>
          <c:orientation val="minMax"/>
        </c:scaling>
        <c:delete val="1"/>
        <c:axPos val="l"/>
        <c:numFmt formatCode="0.0" sourceLinked="1"/>
        <c:tickLblPos val="none"/>
        <c:crossAx val="101274752"/>
        <c:crosses val="autoZero"/>
        <c:crossBetween val="between"/>
      </c:valAx>
      <c:spPr>
        <a:noFill/>
      </c:spPr>
    </c:plotArea>
    <c:plotVisOnly val="1"/>
    <c:dispBlanksAs val="gap"/>
  </c:chart>
  <c:spPr>
    <a:noFill/>
    <a:ln>
      <a:noFill/>
    </a:ln>
  </c:spPr>
  <c:txPr>
    <a:bodyPr/>
    <a:lstStyle/>
    <a:p>
      <a:pPr>
        <a:defRPr>
          <a:latin typeface="Century Gothic" panose="020B0502020202020204" pitchFamily="34" charset="0"/>
        </a:defRPr>
      </a:pPr>
      <a:endParaRPr lang="es-E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33561105073359E-2"/>
          <c:y val="5.4265791382759054E-2"/>
          <c:w val="0.93512431101507465"/>
          <c:h val="0.63456866855856209"/>
        </c:manualLayout>
      </c:layout>
      <c:barChart>
        <c:barDir val="col"/>
        <c:grouping val="clustered"/>
        <c:ser>
          <c:idx val="0"/>
          <c:order val="0"/>
          <c:dPt>
            <c:idx val="0"/>
            <c:spPr>
              <a:solidFill>
                <a:srgbClr val="848058">
                  <a:lumMod val="60000"/>
                  <a:lumOff val="40000"/>
                </a:srgbClr>
              </a:solidFill>
            </c:spPr>
          </c:dPt>
          <c:dPt>
            <c:idx val="1"/>
            <c:spPr>
              <a:solidFill>
                <a:schemeClr val="accent1">
                  <a:lumMod val="75000"/>
                </a:schemeClr>
              </a:solidFill>
            </c:spPr>
          </c:dPt>
          <c:dPt>
            <c:idx val="2"/>
            <c:spPr>
              <a:solidFill>
                <a:schemeClr val="accent2">
                  <a:lumMod val="60000"/>
                  <a:lumOff val="40000"/>
                </a:schemeClr>
              </a:solidFill>
            </c:spPr>
          </c:dPt>
          <c:dPt>
            <c:idx val="3"/>
            <c:spPr>
              <a:solidFill>
                <a:srgbClr val="93A299">
                  <a:lumMod val="50000"/>
                </a:srgbClr>
              </a:solidFill>
            </c:spPr>
          </c:dPt>
          <c:dPt>
            <c:idx val="4"/>
            <c:spPr>
              <a:solidFill>
                <a:srgbClr val="93A299">
                  <a:lumMod val="75000"/>
                </a:srgbClr>
              </a:solidFill>
            </c:spPr>
          </c:dPt>
          <c:dPt>
            <c:idx val="5"/>
            <c:spPr>
              <a:solidFill>
                <a:srgbClr val="93A39A"/>
              </a:solidFill>
            </c:spPr>
          </c:dPt>
          <c:dPt>
            <c:idx val="6"/>
            <c:spPr>
              <a:solidFill>
                <a:srgbClr val="93A299">
                  <a:lumMod val="60000"/>
                  <a:lumOff val="40000"/>
                </a:srgbClr>
              </a:solidFill>
            </c:spPr>
          </c:dPt>
          <c:dPt>
            <c:idx val="7"/>
            <c:spPr>
              <a:solidFill>
                <a:srgbClr val="93A299">
                  <a:lumMod val="40000"/>
                  <a:lumOff val="60000"/>
                </a:srgbClr>
              </a:solidFill>
            </c:spPr>
          </c:dPt>
          <c:dLbls>
            <c:showVal val="1"/>
          </c:dLbls>
          <c:cat>
            <c:strRef>
              <c:f>'Riesgo total cc'!$A$3:$A$10</c:f>
              <c:strCache>
                <c:ptCount val="8"/>
                <c:pt idx="0">
                  <c:v>Total</c:v>
                </c:pt>
                <c:pt idx="1">
                  <c:v> Hombres</c:v>
                </c:pt>
                <c:pt idx="2">
                  <c:v>Mujeres</c:v>
                </c:pt>
                <c:pt idx="3">
                  <c:v>14 años</c:v>
                </c:pt>
                <c:pt idx="4">
                  <c:v>15 años</c:v>
                </c:pt>
                <c:pt idx="5">
                  <c:v>16 años</c:v>
                </c:pt>
                <c:pt idx="6">
                  <c:v>17 años</c:v>
                </c:pt>
                <c:pt idx="7">
                  <c:v>18 años</c:v>
                </c:pt>
              </c:strCache>
            </c:strRef>
          </c:cat>
          <c:val>
            <c:numRef>
              <c:f>'Riesgo total cc'!$B$3:$B$10</c:f>
              <c:numCache>
                <c:formatCode>0.0</c:formatCode>
                <c:ptCount val="8"/>
                <c:pt idx="0">
                  <c:v>31.9</c:v>
                </c:pt>
                <c:pt idx="1">
                  <c:v>26.3</c:v>
                </c:pt>
                <c:pt idx="2">
                  <c:v>37.300000000000011</c:v>
                </c:pt>
                <c:pt idx="3">
                  <c:v>14.4</c:v>
                </c:pt>
                <c:pt idx="4">
                  <c:v>24.2</c:v>
                </c:pt>
                <c:pt idx="5">
                  <c:v>37.200000000000003</c:v>
                </c:pt>
                <c:pt idx="6">
                  <c:v>44</c:v>
                </c:pt>
                <c:pt idx="7">
                  <c:v>47.6</c:v>
                </c:pt>
              </c:numCache>
            </c:numRef>
          </c:val>
        </c:ser>
        <c:dLbls/>
        <c:axId val="101962880"/>
        <c:axId val="101964416"/>
      </c:barChart>
      <c:catAx>
        <c:axId val="101962880"/>
        <c:scaling>
          <c:orientation val="minMax"/>
        </c:scaling>
        <c:axPos val="b"/>
        <c:majorTickMark val="none"/>
        <c:tickLblPos val="nextTo"/>
        <c:spPr>
          <a:ln>
            <a:solidFill>
              <a:schemeClr val="bg1">
                <a:lumMod val="50000"/>
              </a:schemeClr>
            </a:solidFill>
          </a:ln>
        </c:spPr>
        <c:txPr>
          <a:bodyPr rot="-5400000" vert="horz"/>
          <a:lstStyle/>
          <a:p>
            <a:pPr>
              <a:defRPr/>
            </a:pPr>
            <a:endParaRPr lang="es-ES"/>
          </a:p>
        </c:txPr>
        <c:crossAx val="101964416"/>
        <c:crosses val="autoZero"/>
        <c:auto val="1"/>
        <c:lblAlgn val="ctr"/>
        <c:lblOffset val="100"/>
      </c:catAx>
      <c:valAx>
        <c:axId val="101964416"/>
        <c:scaling>
          <c:orientation val="minMax"/>
        </c:scaling>
        <c:delete val="1"/>
        <c:axPos val="l"/>
        <c:numFmt formatCode="0.0" sourceLinked="1"/>
        <c:tickLblPos val="none"/>
        <c:crossAx val="101962880"/>
        <c:crosses val="autoZero"/>
        <c:crossBetween val="between"/>
      </c:valAx>
      <c:spPr>
        <a:noFill/>
      </c:spPr>
    </c:plotArea>
    <c:plotVisOnly val="1"/>
    <c:dispBlanksAs val="gap"/>
  </c:chart>
  <c:spPr>
    <a:noFill/>
    <a:ln>
      <a:noFill/>
    </a:ln>
  </c:spPr>
  <c:txPr>
    <a:bodyPr/>
    <a:lstStyle/>
    <a:p>
      <a:pPr>
        <a:defRPr>
          <a:latin typeface="Century Gothic" panose="020B0502020202020204" pitchFamily="34" charset="0"/>
        </a:defRPr>
      </a:pPr>
      <a:endParaRPr lang="es-E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manualLayout>
          <c:layoutTarget val="inner"/>
          <c:xMode val="edge"/>
          <c:yMode val="edge"/>
          <c:x val="0.22473822353071884"/>
          <c:y val="4.0366179148408989E-2"/>
          <c:w val="0.69854402751546141"/>
          <c:h val="0.74568656080933049"/>
        </c:manualLayout>
      </c:layout>
      <c:lineChart>
        <c:grouping val="standard"/>
        <c:ser>
          <c:idx val="0"/>
          <c:order val="0"/>
          <c:tx>
            <c:strRef>
              <c:f>'Figura 1 HIP'!$A$3</c:f>
              <c:strCache>
                <c:ptCount val="1"/>
                <c:pt idx="0">
                  <c:v>Alguna vez en la vida</c:v>
                </c:pt>
              </c:strCache>
            </c:strRef>
          </c:tx>
          <c:spPr>
            <a:ln w="31750">
              <a:solidFill>
                <a:srgbClr val="B5AE53">
                  <a:lumMod val="75000"/>
                </a:srgbClr>
              </a:solidFill>
            </a:ln>
            <a:effectLst/>
          </c:spPr>
          <c:marker>
            <c:symbol val="none"/>
          </c:marker>
          <c:trendline>
            <c:spPr>
              <a:ln>
                <a:solidFill>
                  <a:srgbClr val="B5AE53">
                    <a:lumMod val="75000"/>
                  </a:srgbClr>
                </a:solidFill>
                <a:prstDash val="lgDash"/>
              </a:ln>
            </c:spPr>
            <c:trendlineType val="linear"/>
          </c:trendline>
          <c:cat>
            <c:numRef>
              <c:f>'Figura 1 HIP'!$B$2:$L$2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'Figura 1 HIP'!$B$3:$L$3</c:f>
              <c:numCache>
                <c:formatCode>General</c:formatCode>
                <c:ptCount val="11"/>
                <c:pt idx="0">
                  <c:v>6.9</c:v>
                </c:pt>
                <c:pt idx="1">
                  <c:v>7.7</c:v>
                </c:pt>
                <c:pt idx="2">
                  <c:v>7.7</c:v>
                </c:pt>
                <c:pt idx="3">
                  <c:v>8.8000000000000007</c:v>
                </c:pt>
                <c:pt idx="4">
                  <c:v>8.5</c:v>
                </c:pt>
                <c:pt idx="5">
                  <c:v>10</c:v>
                </c:pt>
                <c:pt idx="6">
                  <c:v>12.1</c:v>
                </c:pt>
                <c:pt idx="7">
                  <c:v>17.3</c:v>
                </c:pt>
                <c:pt idx="8">
                  <c:v>18</c:v>
                </c:pt>
                <c:pt idx="9" formatCode="0.0">
                  <c:v>18.474240933777391</c:v>
                </c:pt>
                <c:pt idx="10" formatCode="0.0">
                  <c:v>16.075528899999991</c:v>
                </c:pt>
              </c:numCache>
            </c:numRef>
          </c:val>
        </c:ser>
        <c:ser>
          <c:idx val="1"/>
          <c:order val="1"/>
          <c:tx>
            <c:strRef>
              <c:f>'Figura 1 HIP'!$A$4</c:f>
              <c:strCache>
                <c:ptCount val="1"/>
                <c:pt idx="0">
                  <c:v>Últimos 12 meses</c:v>
                </c:pt>
              </c:strCache>
            </c:strRef>
          </c:tx>
          <c:spPr>
            <a:ln w="31750">
              <a:solidFill>
                <a:srgbClr val="CF543F">
                  <a:lumMod val="60000"/>
                  <a:lumOff val="40000"/>
                </a:srgbClr>
              </a:solidFill>
            </a:ln>
            <a:effectLst/>
          </c:spPr>
          <c:marker>
            <c:symbol val="none"/>
          </c:marker>
          <c:cat>
            <c:numRef>
              <c:f>'Figura 1 HIP'!$B$2:$L$2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'Figura 1 HIP'!$B$4:$L$4</c:f>
              <c:numCache>
                <c:formatCode>General</c:formatCode>
                <c:ptCount val="11"/>
                <c:pt idx="6">
                  <c:v>7.4</c:v>
                </c:pt>
                <c:pt idx="7">
                  <c:v>10.1</c:v>
                </c:pt>
                <c:pt idx="8">
                  <c:v>9.8000000000000007</c:v>
                </c:pt>
                <c:pt idx="9" formatCode="0.0">
                  <c:v>11.599500459424098</c:v>
                </c:pt>
                <c:pt idx="10" formatCode="0.0">
                  <c:v>10.755438200000002</c:v>
                </c:pt>
              </c:numCache>
            </c:numRef>
          </c:val>
        </c:ser>
        <c:ser>
          <c:idx val="2"/>
          <c:order val="2"/>
          <c:tx>
            <c:strRef>
              <c:f>'Figura 1 HIP'!$A$5</c:f>
              <c:strCache>
                <c:ptCount val="1"/>
                <c:pt idx="0">
                  <c:v>Últimos 30 días</c:v>
                </c:pt>
              </c:strCache>
            </c:strRef>
          </c:tx>
          <c:spPr>
            <a:ln w="31750">
              <a:solidFill>
                <a:srgbClr val="E8B54D">
                  <a:lumMod val="60000"/>
                  <a:lumOff val="40000"/>
                </a:srgbClr>
              </a:solidFill>
            </a:ln>
            <a:effectLst/>
          </c:spPr>
          <c:marker>
            <c:symbol val="none"/>
          </c:marker>
          <c:cat>
            <c:numRef>
              <c:f>'Figura 1 HIP'!$B$2:$L$2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'Figura 1 HIP'!$B$5:$L$5</c:f>
              <c:numCache>
                <c:formatCode>General</c:formatCode>
                <c:ptCount val="11"/>
                <c:pt idx="6">
                  <c:v>3.6</c:v>
                </c:pt>
                <c:pt idx="7">
                  <c:v>5.0999999999999996</c:v>
                </c:pt>
                <c:pt idx="8">
                  <c:v>5.2</c:v>
                </c:pt>
                <c:pt idx="9" formatCode="0.0">
                  <c:v>6.6190871393245292</c:v>
                </c:pt>
                <c:pt idx="10" formatCode="0.0">
                  <c:v>6.1823224100000003</c:v>
                </c:pt>
              </c:numCache>
            </c:numRef>
          </c:val>
        </c:ser>
        <c:dLbls/>
        <c:marker val="1"/>
        <c:axId val="85992960"/>
        <c:axId val="85994496"/>
      </c:lineChart>
      <c:lineChart>
        <c:grouping val="standard"/>
        <c:ser>
          <c:idx val="3"/>
          <c:order val="3"/>
          <c:tx>
            <c:strRef>
              <c:f>'Figura 1 HIP'!$A$6</c:f>
              <c:strCache>
                <c:ptCount val="1"/>
                <c:pt idx="0">
                  <c:v>Edad media inicio consumo </c:v>
                </c:pt>
              </c:strCache>
            </c:strRef>
          </c:tx>
          <c:spPr>
            <a:ln>
              <a:solidFill>
                <a:schemeClr val="accent5">
                  <a:lumMod val="60000"/>
                  <a:lumOff val="40000"/>
                </a:schemeClr>
              </a:solidFill>
            </a:ln>
          </c:spPr>
          <c:marker>
            <c:symbol val="none"/>
          </c:marker>
          <c:cat>
            <c:numRef>
              <c:f>'Figura 1 HIP'!$B$2:$L$2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'Figura 1 HIP'!$B$6:$L$6</c:f>
            </c:numRef>
          </c:val>
        </c:ser>
        <c:dLbls/>
        <c:marker val="1"/>
        <c:axId val="86010496"/>
        <c:axId val="86008960"/>
      </c:lineChart>
      <c:catAx>
        <c:axId val="85992960"/>
        <c:scaling>
          <c:orientation val="minMax"/>
        </c:scaling>
        <c:axPos val="b"/>
        <c:numFmt formatCode="General" sourceLinked="1"/>
        <c:tickLblPos val="nextTo"/>
        <c:crossAx val="85994496"/>
        <c:crosses val="autoZero"/>
        <c:auto val="1"/>
        <c:lblAlgn val="ctr"/>
        <c:lblOffset val="100"/>
      </c:catAx>
      <c:valAx>
        <c:axId val="85994496"/>
        <c:scaling>
          <c:orientation val="minMax"/>
        </c:scaling>
        <c:axPos val="l"/>
        <c:title>
          <c:tx>
            <c:rich>
              <a:bodyPr rot="-5400000" vert="horz"/>
              <a:lstStyle/>
              <a:p>
                <a:pPr>
                  <a:defRPr b="0"/>
                </a:pPr>
                <a:r>
                  <a:rPr lang="en-US" b="0"/>
                  <a:t>Prevalencia (%)</a:t>
                </a:r>
              </a:p>
            </c:rich>
          </c:tx>
          <c:layout>
            <c:manualLayout>
              <c:xMode val="edge"/>
              <c:yMode val="edge"/>
              <c:x val="0.15564277580268859"/>
              <c:y val="0.23963431129883378"/>
            </c:manualLayout>
          </c:layout>
        </c:title>
        <c:numFmt formatCode="General" sourceLinked="1"/>
        <c:tickLblPos val="nextTo"/>
        <c:spPr>
          <a:ln>
            <a:noFill/>
          </a:ln>
        </c:spPr>
        <c:crossAx val="85992960"/>
        <c:crosses val="autoZero"/>
        <c:crossBetween val="between"/>
      </c:valAx>
      <c:valAx>
        <c:axId val="86008960"/>
        <c:scaling>
          <c:orientation val="minMax"/>
          <c:max val="18"/>
          <c:min val="5"/>
        </c:scaling>
        <c:delete val="1"/>
        <c:axPos val="r"/>
        <c:numFmt formatCode="General" sourceLinked="1"/>
        <c:tickLblPos val="none"/>
        <c:crossAx val="86010496"/>
        <c:crosses val="max"/>
        <c:crossBetween val="between"/>
      </c:valAx>
      <c:catAx>
        <c:axId val="86010496"/>
        <c:scaling>
          <c:orientation val="minMax"/>
        </c:scaling>
        <c:delete val="1"/>
        <c:axPos val="b"/>
        <c:numFmt formatCode="General" sourceLinked="1"/>
        <c:tickLblPos val="none"/>
        <c:crossAx val="86008960"/>
        <c:crosses val="autoZero"/>
        <c:auto val="1"/>
        <c:lblAlgn val="ctr"/>
        <c:lblOffset val="100"/>
      </c:catAx>
      <c:dTable>
        <c:showOutline val="1"/>
        <c:showKeys val="1"/>
        <c:spPr>
          <a:ln>
            <a:solidFill>
              <a:schemeClr val="bg1">
                <a:lumMod val="65000"/>
              </a:schemeClr>
            </a:solidFill>
          </a:ln>
        </c:spPr>
      </c:dTable>
      <c:spPr>
        <a:noFill/>
        <a:ln>
          <a:noFill/>
        </a:ln>
      </c:spPr>
    </c:plotArea>
    <c:plotVisOnly val="1"/>
    <c:dispBlanksAs val="gap"/>
  </c:chart>
  <c:spPr>
    <a:noFill/>
    <a:ln>
      <a:noFill/>
    </a:ln>
  </c:spPr>
  <c:txPr>
    <a:bodyPr/>
    <a:lstStyle/>
    <a:p>
      <a:pPr>
        <a:defRPr sz="1000">
          <a:latin typeface="Century Gothic" panose="020B0502020202020204" pitchFamily="34" charset="0"/>
        </a:defRPr>
      </a:pPr>
      <a:endParaRPr lang="es-E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manualLayout>
          <c:layoutTarget val="inner"/>
          <c:xMode val="edge"/>
          <c:yMode val="edge"/>
          <c:x val="0.25483992149222434"/>
          <c:y val="6.904777959398159E-2"/>
          <c:w val="0.71846431175370451"/>
          <c:h val="0.71799839567715129"/>
        </c:manualLayout>
      </c:layout>
      <c:lineChart>
        <c:grouping val="standard"/>
        <c:ser>
          <c:idx val="1"/>
          <c:order val="0"/>
          <c:tx>
            <c:strRef>
              <c:f>Hoja1!$A$3</c:f>
              <c:strCache>
                <c:ptCount val="1"/>
                <c:pt idx="0">
                  <c:v>Alguna vez en la vida</c:v>
                </c:pt>
              </c:strCache>
            </c:strRef>
          </c:tx>
          <c:spPr>
            <a:ln w="31750">
              <a:solidFill>
                <a:srgbClr val="B5AE53">
                  <a:lumMod val="75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Hoja1!$B$3:$L$3</c:f>
              <c:numCache>
                <c:formatCode>General</c:formatCode>
                <c:ptCount val="11"/>
                <c:pt idx="0">
                  <c:v>20.9</c:v>
                </c:pt>
                <c:pt idx="1">
                  <c:v>26.4</c:v>
                </c:pt>
                <c:pt idx="2">
                  <c:v>29.5</c:v>
                </c:pt>
                <c:pt idx="3">
                  <c:v>33.200000000000003</c:v>
                </c:pt>
                <c:pt idx="4">
                  <c:v>37.5</c:v>
                </c:pt>
                <c:pt idx="5">
                  <c:v>42.7</c:v>
                </c:pt>
                <c:pt idx="6">
                  <c:v>36.200000000000003</c:v>
                </c:pt>
                <c:pt idx="7">
                  <c:v>35.200000000000003</c:v>
                </c:pt>
                <c:pt idx="8">
                  <c:v>33</c:v>
                </c:pt>
                <c:pt idx="9" formatCode="0.0">
                  <c:v>33.554785199999998</c:v>
                </c:pt>
                <c:pt idx="10" formatCode="0.0">
                  <c:v>29.112440691357101</c:v>
                </c:pt>
              </c:numCache>
            </c:numRef>
          </c:val>
        </c:ser>
        <c:ser>
          <c:idx val="0"/>
          <c:order val="1"/>
          <c:tx>
            <c:strRef>
              <c:f>Hoja1!$A$4</c:f>
              <c:strCache>
                <c:ptCount val="1"/>
                <c:pt idx="0">
                  <c:v>Últimos 12 meses</c:v>
                </c:pt>
              </c:strCache>
            </c:strRef>
          </c:tx>
          <c:spPr>
            <a:ln w="31750">
              <a:solidFill>
                <a:srgbClr val="CF543F">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Hoja1!$B$4:$L$4</c:f>
              <c:numCache>
                <c:formatCode>General</c:formatCode>
                <c:ptCount val="11"/>
                <c:pt idx="0">
                  <c:v>18.2</c:v>
                </c:pt>
                <c:pt idx="1">
                  <c:v>23.4</c:v>
                </c:pt>
                <c:pt idx="2">
                  <c:v>25.7</c:v>
                </c:pt>
                <c:pt idx="3">
                  <c:v>28.8</c:v>
                </c:pt>
                <c:pt idx="4">
                  <c:v>32.800000000000011</c:v>
                </c:pt>
                <c:pt idx="5">
                  <c:v>36.6</c:v>
                </c:pt>
                <c:pt idx="6">
                  <c:v>29.8</c:v>
                </c:pt>
                <c:pt idx="7">
                  <c:v>30.5</c:v>
                </c:pt>
                <c:pt idx="8">
                  <c:v>26.4</c:v>
                </c:pt>
                <c:pt idx="9" formatCode="0.0">
                  <c:v>26.554549699999995</c:v>
                </c:pt>
                <c:pt idx="10" formatCode="0.0">
                  <c:v>25.441581025057477</c:v>
                </c:pt>
              </c:numCache>
            </c:numRef>
          </c:val>
        </c:ser>
        <c:ser>
          <c:idx val="2"/>
          <c:order val="2"/>
          <c:tx>
            <c:strRef>
              <c:f>Hoja1!$A$5</c:f>
              <c:strCache>
                <c:ptCount val="1"/>
                <c:pt idx="0">
                  <c:v>Últimos 30 días</c:v>
                </c:pt>
              </c:strCache>
            </c:strRef>
          </c:tx>
          <c:spPr>
            <a:ln w="31750">
              <a:solidFill>
                <a:srgbClr val="E8B54D">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Hoja1!$B$5:$L$5</c:f>
              <c:numCache>
                <c:formatCode>General</c:formatCode>
                <c:ptCount val="11"/>
                <c:pt idx="0">
                  <c:v>12.4</c:v>
                </c:pt>
                <c:pt idx="1">
                  <c:v>15.7</c:v>
                </c:pt>
                <c:pt idx="2">
                  <c:v>17.2</c:v>
                </c:pt>
                <c:pt idx="3">
                  <c:v>20.8</c:v>
                </c:pt>
                <c:pt idx="4">
                  <c:v>22.5</c:v>
                </c:pt>
                <c:pt idx="5">
                  <c:v>25.1</c:v>
                </c:pt>
                <c:pt idx="6">
                  <c:v>20.100000000000001</c:v>
                </c:pt>
                <c:pt idx="7">
                  <c:v>20.100000000000001</c:v>
                </c:pt>
                <c:pt idx="8">
                  <c:v>17.2</c:v>
                </c:pt>
                <c:pt idx="9" formatCode="0.0">
                  <c:v>16.121566999999999</c:v>
                </c:pt>
                <c:pt idx="10" formatCode="0.0">
                  <c:v>18.592649612210856</c:v>
                </c:pt>
              </c:numCache>
            </c:numRef>
          </c:val>
        </c:ser>
        <c:dLbls/>
        <c:marker val="1"/>
        <c:axId val="110378368"/>
        <c:axId val="110396544"/>
      </c:lineChart>
      <c:catAx>
        <c:axId val="110378368"/>
        <c:scaling>
          <c:orientation val="minMax"/>
        </c:scaling>
        <c:axPos val="b"/>
        <c:numFmt formatCode="General" sourceLinked="1"/>
        <c:majorTickMark val="cross"/>
        <c:tickLblPos val="nextTo"/>
        <c:spPr>
          <a:ln w="3175">
            <a:solidFill>
              <a:srgbClr val="000000"/>
            </a:solidFill>
            <a:prstDash val="solid"/>
          </a:ln>
        </c:spPr>
        <c:txPr>
          <a:bodyPr rot="0" vert="horz"/>
          <a:lstStyle/>
          <a:p>
            <a:pPr>
              <a:defRPr sz="900" b="0" i="0" u="none" strike="noStrike" baseline="0">
                <a:solidFill>
                  <a:srgbClr val="000000"/>
                </a:solidFill>
                <a:latin typeface="Century Gothic"/>
                <a:ea typeface="Century Gothic"/>
                <a:cs typeface="Century Gothic"/>
              </a:defRPr>
            </a:pPr>
            <a:endParaRPr lang="es-ES"/>
          </a:p>
        </c:txPr>
        <c:crossAx val="110396544"/>
        <c:crosses val="autoZero"/>
        <c:lblAlgn val="ctr"/>
        <c:lblOffset val="100"/>
      </c:catAx>
      <c:valAx>
        <c:axId val="110396544"/>
        <c:scaling>
          <c:orientation val="minMax"/>
          <c:max val="45"/>
          <c:min val="5"/>
        </c:scaling>
        <c:axPos val="l"/>
        <c:title>
          <c:tx>
            <c:rich>
              <a:bodyPr rot="-5400000" vert="horz"/>
              <a:lstStyle/>
              <a:p>
                <a:pPr>
                  <a:defRPr sz="900" b="0" i="0" u="none" strike="noStrike" baseline="0">
                    <a:solidFill>
                      <a:srgbClr val="000000"/>
                    </a:solidFill>
                    <a:latin typeface="Century Gothic"/>
                    <a:ea typeface="Century Gothic"/>
                    <a:cs typeface="Century Gothic"/>
                  </a:defRPr>
                </a:pPr>
                <a:r>
                  <a:rPr lang="es-ES" sz="900"/>
                  <a:t>Prevalencia (%)</a:t>
                </a:r>
              </a:p>
            </c:rich>
          </c:tx>
          <c:layout>
            <c:manualLayout>
              <c:xMode val="edge"/>
              <c:yMode val="edge"/>
              <c:x val="0.1700885194389625"/>
              <c:y val="0.3089041718696125"/>
            </c:manualLayout>
          </c:layout>
          <c:spPr>
            <a:noFill/>
            <a:ln w="25400">
              <a:noFill/>
            </a:ln>
          </c:spPr>
        </c:title>
        <c:numFmt formatCode="General" sourceLinked="1"/>
        <c:majorTickMark val="cross"/>
        <c:tickLblPos val="nextTo"/>
        <c:spPr>
          <a:ln w="3175">
            <a:noFill/>
            <a:prstDash val="solid"/>
          </a:ln>
        </c:spPr>
        <c:txPr>
          <a:bodyPr rot="0" vert="horz"/>
          <a:lstStyle/>
          <a:p>
            <a:pPr>
              <a:defRPr sz="900" b="0" i="0" u="none" strike="noStrike" baseline="0">
                <a:solidFill>
                  <a:srgbClr val="000000"/>
                </a:solidFill>
                <a:latin typeface="Century Gothic"/>
                <a:ea typeface="Century Gothic"/>
                <a:cs typeface="Century Gothic"/>
              </a:defRPr>
            </a:pPr>
            <a:endParaRPr lang="es-ES"/>
          </a:p>
        </c:txPr>
        <c:crossAx val="110378368"/>
        <c:crosses val="autoZero"/>
        <c:crossBetween val="between"/>
      </c:valAx>
      <c:dTable>
        <c:showOutline val="1"/>
        <c:showKeys val="1"/>
        <c:spPr>
          <a:ln w="3175">
            <a:solidFill>
              <a:sysClr val="window" lastClr="FFFFFF">
                <a:lumMod val="50000"/>
              </a:sysClr>
            </a:solidFill>
            <a:prstDash val="solid"/>
          </a:ln>
        </c:spPr>
        <c:txPr>
          <a:bodyPr/>
          <a:lstStyle/>
          <a:p>
            <a:pPr rtl="0">
              <a:defRPr sz="900" b="0" i="0" u="none" strike="noStrike" baseline="0">
                <a:solidFill>
                  <a:srgbClr val="000000"/>
                </a:solidFill>
                <a:latin typeface="Century Gothic"/>
                <a:ea typeface="Century Gothic"/>
                <a:cs typeface="Century Gothic"/>
              </a:defRPr>
            </a:pPr>
            <a:endParaRPr lang="es-ES"/>
          </a:p>
        </c:txPr>
      </c:dTable>
      <c:spPr>
        <a:noFill/>
        <a:ln w="25400">
          <a:noFill/>
        </a:ln>
      </c:spPr>
    </c:plotArea>
    <c:plotVisOnly val="1"/>
    <c:dispBlanksAs val="gap"/>
  </c:chart>
  <c:spPr>
    <a:noFill/>
    <a:ln w="9525">
      <a:noFill/>
    </a:ln>
  </c:spPr>
  <c:txPr>
    <a:bodyPr/>
    <a:lstStyle/>
    <a:p>
      <a:pPr>
        <a:defRPr sz="900" b="0" i="0" u="none" strike="noStrike" baseline="0">
          <a:solidFill>
            <a:srgbClr val="000000"/>
          </a:solidFill>
          <a:latin typeface="Century Gothic"/>
          <a:ea typeface="Century Gothic"/>
          <a:cs typeface="Century Gothic"/>
        </a:defRPr>
      </a:pPr>
      <a:endParaRPr lang="es-E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04519927415578"/>
          <c:y val="4.7756069808181721E-2"/>
          <c:w val="0.79018163523971618"/>
          <c:h val="0.62749615457647601"/>
        </c:manualLayout>
      </c:layout>
      <c:barChart>
        <c:barDir val="col"/>
        <c:grouping val="clustered"/>
        <c:ser>
          <c:idx val="0"/>
          <c:order val="0"/>
          <c:tx>
            <c:strRef>
              <c:f>Hoja1!$B$4</c:f>
              <c:strCache>
                <c:ptCount val="1"/>
                <c:pt idx="0">
                  <c:v>% entre los estudiantes 14-18 años que han consumido cannabis en el último año</c:v>
                </c:pt>
              </c:strCache>
            </c:strRef>
          </c:tx>
          <c:spPr>
            <a:solidFill>
              <a:schemeClr val="bg2">
                <a:lumMod val="75000"/>
              </a:schemeClr>
            </a:solidFill>
          </c:spPr>
          <c:dLbls>
            <c:dLblPos val="outEnd"/>
            <c:showVal val="1"/>
          </c:dLbls>
          <c:cat>
            <c:numRef>
              <c:f>Hoja1!$A$5:$A$9</c:f>
              <c:numCache>
                <c:formatCode>General</c:formatCode>
                <c:ptCount val="5"/>
                <c:pt idx="0">
                  <c:v>2006</c:v>
                </c:pt>
                <c:pt idx="1">
                  <c:v>2008</c:v>
                </c:pt>
                <c:pt idx="2">
                  <c:v>2010</c:v>
                </c:pt>
                <c:pt idx="3">
                  <c:v>2012</c:v>
                </c:pt>
                <c:pt idx="4">
                  <c:v>2014</c:v>
                </c:pt>
              </c:numCache>
            </c:numRef>
          </c:cat>
          <c:val>
            <c:numRef>
              <c:f>Hoja1!$B$5:$B$9</c:f>
              <c:numCache>
                <c:formatCode>General</c:formatCode>
                <c:ptCount val="5"/>
                <c:pt idx="0">
                  <c:v>13.3</c:v>
                </c:pt>
                <c:pt idx="1">
                  <c:v>14.7</c:v>
                </c:pt>
                <c:pt idx="2">
                  <c:v>14.1</c:v>
                </c:pt>
                <c:pt idx="3">
                  <c:v>16.899999999999999</c:v>
                </c:pt>
                <c:pt idx="4">
                  <c:v>13.8</c:v>
                </c:pt>
              </c:numCache>
            </c:numRef>
          </c:val>
        </c:ser>
        <c:ser>
          <c:idx val="1"/>
          <c:order val="1"/>
          <c:tx>
            <c:strRef>
              <c:f>Hoja1!$C$4</c:f>
              <c:strCache>
                <c:ptCount val="1"/>
                <c:pt idx="0">
                  <c:v>% entre todos los estudiantes de 14-18 años </c:v>
                </c:pt>
              </c:strCache>
            </c:strRef>
          </c:tx>
          <c:dLbls>
            <c:dLblPos val="outEnd"/>
            <c:showVal val="1"/>
          </c:dLbls>
          <c:cat>
            <c:numRef>
              <c:f>Hoja1!$A$5:$A$9</c:f>
              <c:numCache>
                <c:formatCode>General</c:formatCode>
                <c:ptCount val="5"/>
                <c:pt idx="0">
                  <c:v>2006</c:v>
                </c:pt>
                <c:pt idx="1">
                  <c:v>2008</c:v>
                </c:pt>
                <c:pt idx="2">
                  <c:v>2010</c:v>
                </c:pt>
                <c:pt idx="3">
                  <c:v>2012</c:v>
                </c:pt>
                <c:pt idx="4">
                  <c:v>2014</c:v>
                </c:pt>
              </c:numCache>
            </c:numRef>
          </c:cat>
          <c:val>
            <c:numRef>
              <c:f>Hoja1!$C$5:$C$9</c:f>
              <c:numCache>
                <c:formatCode>0.0</c:formatCode>
                <c:ptCount val="5"/>
                <c:pt idx="0">
                  <c:v>3.2627321954897521</c:v>
                </c:pt>
                <c:pt idx="1">
                  <c:v>3.6676274724182485</c:v>
                </c:pt>
                <c:pt idx="2">
                  <c:v>4.5703381612287686</c:v>
                </c:pt>
                <c:pt idx="3">
                  <c:v>3.7559538959386245</c:v>
                </c:pt>
                <c:pt idx="4">
                  <c:v>2.536947126927386</c:v>
                </c:pt>
              </c:numCache>
            </c:numRef>
          </c:val>
        </c:ser>
        <c:dLbls/>
        <c:axId val="110856448"/>
        <c:axId val="110866432"/>
      </c:barChart>
      <c:catAx>
        <c:axId val="110856448"/>
        <c:scaling>
          <c:orientation val="minMax"/>
        </c:scaling>
        <c:axPos val="b"/>
        <c:numFmt formatCode="General" sourceLinked="1"/>
        <c:tickLblPos val="nextTo"/>
        <c:spPr>
          <a:ln>
            <a:solidFill>
              <a:schemeClr val="bg1">
                <a:lumMod val="50000"/>
              </a:schemeClr>
            </a:solidFill>
          </a:ln>
        </c:spPr>
        <c:crossAx val="110866432"/>
        <c:crosses val="autoZero"/>
        <c:auto val="1"/>
        <c:lblAlgn val="ctr"/>
        <c:lblOffset val="100"/>
      </c:catAx>
      <c:valAx>
        <c:axId val="110866432"/>
        <c:scaling>
          <c:orientation val="minMax"/>
          <c:max val="20"/>
          <c:min val="0"/>
        </c:scaling>
        <c:axPos val="l"/>
        <c:title>
          <c:tx>
            <c:rich>
              <a:bodyPr rot="-5400000" vert="horz"/>
              <a:lstStyle/>
              <a:p>
                <a:pPr>
                  <a:defRPr sz="900" b="0"/>
                </a:pPr>
                <a:r>
                  <a:rPr lang="es-ES" sz="900" b="0" dirty="0" smtClean="0"/>
                  <a:t>Prevalencia (%)</a:t>
                </a:r>
                <a:endParaRPr lang="es-ES" sz="900" b="0" dirty="0"/>
              </a:p>
            </c:rich>
          </c:tx>
          <c:layout>
            <c:manualLayout>
              <c:xMode val="edge"/>
              <c:yMode val="edge"/>
              <c:x val="1.8597228104557145E-2"/>
              <c:y val="0.26080249721750848"/>
            </c:manualLayout>
          </c:layout>
        </c:title>
        <c:numFmt formatCode="General" sourceLinked="1"/>
        <c:tickLblPos val="nextTo"/>
        <c:spPr>
          <a:ln>
            <a:noFill/>
          </a:ln>
        </c:spPr>
        <c:crossAx val="110856448"/>
        <c:crosses val="autoZero"/>
        <c:crossBetween val="between"/>
        <c:majorUnit val="4"/>
      </c:valAx>
      <c:spPr>
        <a:noFill/>
      </c:spPr>
    </c:plotArea>
    <c:legend>
      <c:legendPos val="b"/>
      <c:layout>
        <c:manualLayout>
          <c:xMode val="edge"/>
          <c:yMode val="edge"/>
          <c:x val="4.9468885730767902E-4"/>
          <c:y val="0.86375149536281892"/>
          <c:w val="0.94175438308877268"/>
          <c:h val="0.11800244430162607"/>
        </c:manualLayout>
      </c:layout>
      <c:txPr>
        <a:bodyPr/>
        <a:lstStyle/>
        <a:p>
          <a:pPr>
            <a:defRPr sz="800"/>
          </a:pPr>
          <a:endParaRPr lang="es-ES"/>
        </a:p>
      </c:txPr>
    </c:legend>
    <c:plotVisOnly val="1"/>
    <c:dispBlanksAs val="gap"/>
  </c:chart>
  <c:spPr>
    <a:noFill/>
    <a:ln>
      <a:noFill/>
    </a:ln>
  </c:spPr>
  <c:txPr>
    <a:bodyPr/>
    <a:lstStyle/>
    <a:p>
      <a:pPr>
        <a:defRPr sz="1000">
          <a:latin typeface="Century Gothic" panose="020B0502020202020204" pitchFamily="34" charset="0"/>
        </a:defRPr>
      </a:pPr>
      <a:endParaRPr lang="es-E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manualLayout>
          <c:layoutTarget val="inner"/>
          <c:xMode val="edge"/>
          <c:yMode val="edge"/>
          <c:x val="9.3130572239549778E-2"/>
          <c:y val="5.0925925925925923E-2"/>
          <c:w val="0.89383864165407179"/>
          <c:h val="0.79131197142023901"/>
        </c:manualLayout>
      </c:layout>
      <c:barChart>
        <c:barDir val="col"/>
        <c:grouping val="clustered"/>
        <c:ser>
          <c:idx val="0"/>
          <c:order val="0"/>
          <c:tx>
            <c:strRef>
              <c:f>Hoja2!$B$2</c:f>
              <c:strCache>
                <c:ptCount val="1"/>
                <c:pt idx="0">
                  <c:v>Sustancias legales (alcohol y/o tabaco)</c:v>
                </c:pt>
              </c:strCache>
            </c:strRef>
          </c:tx>
          <c:spPr>
            <a:solidFill>
              <a:srgbClr val="93A299">
                <a:lumMod val="75000"/>
              </a:srgbClr>
            </a:solidFill>
          </c:spPr>
          <c:cat>
            <c:strRef>
              <c:f>Hoja2!$A$3:$A$4</c:f>
              <c:strCache>
                <c:ptCount val="2"/>
                <c:pt idx="0">
                  <c:v>Sí consumidor de nuevas sustancias</c:v>
                </c:pt>
                <c:pt idx="1">
                  <c:v>No consumidor de nuevas sustancias</c:v>
                </c:pt>
              </c:strCache>
            </c:strRef>
          </c:cat>
          <c:val>
            <c:numRef>
              <c:f>Hoja2!$B$3:$B$4</c:f>
              <c:numCache>
                <c:formatCode>0.0</c:formatCode>
                <c:ptCount val="2"/>
                <c:pt idx="0">
                  <c:v>92.298268376051837</c:v>
                </c:pt>
                <c:pt idx="1">
                  <c:v>69.198938759673894</c:v>
                </c:pt>
              </c:numCache>
            </c:numRef>
          </c:val>
        </c:ser>
        <c:ser>
          <c:idx val="1"/>
          <c:order val="1"/>
          <c:tx>
            <c:strRef>
              <c:f>Hoja2!$C$2</c:f>
              <c:strCache>
                <c:ptCount val="1"/>
                <c:pt idx="0">
                  <c:v>Sustancias ilegales</c:v>
                </c:pt>
              </c:strCache>
            </c:strRef>
          </c:tx>
          <c:spPr>
            <a:solidFill>
              <a:srgbClr val="848058">
                <a:lumMod val="60000"/>
                <a:lumOff val="40000"/>
              </a:srgbClr>
            </a:solidFill>
          </c:spPr>
          <c:cat>
            <c:strRef>
              <c:f>Hoja2!$A$3:$A$4</c:f>
              <c:strCache>
                <c:ptCount val="2"/>
                <c:pt idx="0">
                  <c:v>Sí consumidor de nuevas sustancias</c:v>
                </c:pt>
                <c:pt idx="1">
                  <c:v>No consumidor de nuevas sustancias</c:v>
                </c:pt>
              </c:strCache>
            </c:strRef>
          </c:cat>
          <c:val>
            <c:numRef>
              <c:f>Hoja2!$C$3:$C$4</c:f>
              <c:numCache>
                <c:formatCode>0.0</c:formatCode>
                <c:ptCount val="2"/>
                <c:pt idx="0">
                  <c:v>81.900000000000006</c:v>
                </c:pt>
                <c:pt idx="1">
                  <c:v>17.8</c:v>
                </c:pt>
              </c:numCache>
            </c:numRef>
          </c:val>
        </c:ser>
        <c:ser>
          <c:idx val="2"/>
          <c:order val="2"/>
          <c:tx>
            <c:strRef>
              <c:f>Hoja2!$D$2</c:f>
              <c:strCache>
                <c:ptCount val="1"/>
                <c:pt idx="0">
                  <c:v>Ninguna sustancia legal e ilegal</c:v>
                </c:pt>
              </c:strCache>
            </c:strRef>
          </c:tx>
          <c:spPr>
            <a:solidFill>
              <a:srgbClr val="E8B54D">
                <a:lumMod val="40000"/>
                <a:lumOff val="60000"/>
              </a:srgbClr>
            </a:solidFill>
            <a:ln>
              <a:noFill/>
            </a:ln>
          </c:spPr>
          <c:cat>
            <c:strRef>
              <c:f>Hoja2!$A$3:$A$4</c:f>
              <c:strCache>
                <c:ptCount val="2"/>
                <c:pt idx="0">
                  <c:v>Sí consumidor de nuevas sustancias</c:v>
                </c:pt>
                <c:pt idx="1">
                  <c:v>No consumidor de nuevas sustancias</c:v>
                </c:pt>
              </c:strCache>
            </c:strRef>
          </c:cat>
          <c:val>
            <c:numRef>
              <c:f>Hoja2!$D$3:$D$4</c:f>
              <c:numCache>
                <c:formatCode>0.0</c:formatCode>
                <c:ptCount val="2"/>
                <c:pt idx="0">
                  <c:v>4</c:v>
                </c:pt>
                <c:pt idx="1">
                  <c:v>28.6</c:v>
                </c:pt>
              </c:numCache>
            </c:numRef>
          </c:val>
        </c:ser>
        <c:dLbls/>
        <c:axId val="110754048"/>
        <c:axId val="110923776"/>
      </c:barChart>
      <c:catAx>
        <c:axId val="110754048"/>
        <c:scaling>
          <c:orientation val="minMax"/>
        </c:scaling>
        <c:axPos val="b"/>
        <c:tickLblPos val="nextTo"/>
        <c:spPr>
          <a:ln>
            <a:noFill/>
          </a:ln>
        </c:spPr>
        <c:crossAx val="110923776"/>
        <c:crosses val="autoZero"/>
        <c:auto val="1"/>
        <c:lblAlgn val="ctr"/>
        <c:lblOffset val="100"/>
      </c:catAx>
      <c:valAx>
        <c:axId val="110923776"/>
        <c:scaling>
          <c:orientation val="minMax"/>
        </c:scaling>
        <c:axPos val="l"/>
        <c:title>
          <c:tx>
            <c:rich>
              <a:bodyPr rot="-5400000" vert="horz"/>
              <a:lstStyle/>
              <a:p>
                <a:pPr>
                  <a:defRPr b="0"/>
                </a:pPr>
                <a:r>
                  <a:rPr lang="es-ES" b="0" dirty="0" smtClean="0"/>
                  <a:t>Prevalencia (%)</a:t>
                </a:r>
                <a:endParaRPr lang="es-ES" b="0" dirty="0"/>
              </a:p>
            </c:rich>
          </c:tx>
          <c:layout/>
        </c:title>
        <c:numFmt formatCode="0" sourceLinked="0"/>
        <c:tickLblPos val="nextTo"/>
        <c:spPr>
          <a:ln>
            <a:noFill/>
          </a:ln>
        </c:spPr>
        <c:crossAx val="110754048"/>
        <c:crosses val="autoZero"/>
        <c:crossBetween val="between"/>
        <c:minorUnit val="20"/>
      </c:valAx>
      <c:spPr>
        <a:noFill/>
      </c:spPr>
    </c:plotArea>
    <c:legend>
      <c:legendPos val="r"/>
      <c:layout>
        <c:manualLayout>
          <c:xMode val="edge"/>
          <c:yMode val="edge"/>
          <c:x val="0.35898165820077638"/>
          <c:y val="0"/>
          <c:w val="0.63851639934626392"/>
          <c:h val="0.25312992125984257"/>
        </c:manualLayout>
      </c:layout>
    </c:legend>
    <c:plotVisOnly val="1"/>
    <c:dispBlanksAs val="gap"/>
  </c:chart>
  <c:spPr>
    <a:noFill/>
    <a:ln>
      <a:noFill/>
    </a:ln>
  </c:spPr>
  <c:txPr>
    <a:bodyPr/>
    <a:lstStyle/>
    <a:p>
      <a:pPr>
        <a:defRPr sz="900">
          <a:latin typeface="Century Gothic" panose="020B0502020202020204" pitchFamily="34" charset="0"/>
        </a:defRPr>
      </a:pPr>
      <a:endParaRPr lang="es-E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manualLayout>
          <c:layoutTarget val="inner"/>
          <c:xMode val="edge"/>
          <c:yMode val="edge"/>
          <c:x val="7.5165901137357827E-2"/>
          <c:y val="2.7331195074481562E-2"/>
          <c:w val="0.65766972878390217"/>
          <c:h val="0.88913452414642669"/>
        </c:manualLayout>
      </c:layout>
      <c:lineChart>
        <c:grouping val="standard"/>
        <c:ser>
          <c:idx val="0"/>
          <c:order val="0"/>
          <c:tx>
            <c:strRef>
              <c:f>Hoja1!$A$3</c:f>
              <c:strCache>
                <c:ptCount val="1"/>
                <c:pt idx="0">
                  <c:v>Heroína</c:v>
                </c:pt>
              </c:strCache>
            </c:strRef>
          </c:tx>
          <c:spPr>
            <a:ln w="31750">
              <a:solidFill>
                <a:srgbClr val="93A299">
                  <a:lumMod val="75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Hoja1!$B$3:$L$3</c:f>
              <c:numCache>
                <c:formatCode>General</c:formatCode>
                <c:ptCount val="11"/>
                <c:pt idx="0">
                  <c:v>98.9</c:v>
                </c:pt>
                <c:pt idx="1">
                  <c:v>98.1</c:v>
                </c:pt>
                <c:pt idx="2">
                  <c:v>98.2</c:v>
                </c:pt>
                <c:pt idx="3">
                  <c:v>98.2</c:v>
                </c:pt>
                <c:pt idx="4">
                  <c:v>98.6</c:v>
                </c:pt>
                <c:pt idx="5">
                  <c:v>98.8</c:v>
                </c:pt>
                <c:pt idx="6">
                  <c:v>97</c:v>
                </c:pt>
                <c:pt idx="7">
                  <c:v>96.2</c:v>
                </c:pt>
                <c:pt idx="8">
                  <c:v>96.3</c:v>
                </c:pt>
                <c:pt idx="9" formatCode="0.0">
                  <c:v>96.896315299999998</c:v>
                </c:pt>
                <c:pt idx="10" formatCode="0.0">
                  <c:v>97.473162500000001</c:v>
                </c:pt>
              </c:numCache>
            </c:numRef>
          </c:val>
        </c:ser>
        <c:ser>
          <c:idx val="1"/>
          <c:order val="1"/>
          <c:tx>
            <c:strRef>
              <c:f>Hoja1!$A$4</c:f>
              <c:strCache>
                <c:ptCount val="1"/>
                <c:pt idx="0">
                  <c:v>Éxtasis</c:v>
                </c:pt>
              </c:strCache>
            </c:strRef>
          </c:tx>
          <c:spPr>
            <a:ln w="31750">
              <a:solidFill>
                <a:srgbClr val="CF543F">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Hoja1!$B$4:$L$4</c:f>
              <c:numCache>
                <c:formatCode>General</c:formatCode>
                <c:ptCount val="11"/>
                <c:pt idx="0">
                  <c:v>97.2</c:v>
                </c:pt>
                <c:pt idx="1">
                  <c:v>97.1</c:v>
                </c:pt>
                <c:pt idx="2">
                  <c:v>97</c:v>
                </c:pt>
                <c:pt idx="3">
                  <c:v>95.5</c:v>
                </c:pt>
                <c:pt idx="4">
                  <c:v>96.7</c:v>
                </c:pt>
                <c:pt idx="5">
                  <c:v>97.2</c:v>
                </c:pt>
                <c:pt idx="6">
                  <c:v>97</c:v>
                </c:pt>
                <c:pt idx="7">
                  <c:v>96.1</c:v>
                </c:pt>
                <c:pt idx="8">
                  <c:v>95.9</c:v>
                </c:pt>
                <c:pt idx="9" formatCode="0.0">
                  <c:v>96.484983400000019</c:v>
                </c:pt>
                <c:pt idx="10" formatCode="0.0">
                  <c:v>96.891810000000007</c:v>
                </c:pt>
              </c:numCache>
            </c:numRef>
          </c:val>
        </c:ser>
        <c:ser>
          <c:idx val="2"/>
          <c:order val="2"/>
          <c:tx>
            <c:strRef>
              <c:f>Hoja1!$A$5</c:f>
              <c:strCache>
                <c:ptCount val="1"/>
                <c:pt idx="0">
                  <c:v>Cocaína en polvo</c:v>
                </c:pt>
              </c:strCache>
            </c:strRef>
          </c:tx>
          <c:spPr>
            <a:ln w="31750">
              <a:solidFill>
                <a:srgbClr val="93A299">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Hoja1!$B$5:$L$5</c:f>
              <c:numCache>
                <c:formatCode>General</c:formatCode>
                <c:ptCount val="11"/>
                <c:pt idx="0">
                  <c:v>98.5</c:v>
                </c:pt>
                <c:pt idx="1">
                  <c:v>97.6</c:v>
                </c:pt>
                <c:pt idx="2">
                  <c:v>97.4</c:v>
                </c:pt>
                <c:pt idx="3">
                  <c:v>96.9</c:v>
                </c:pt>
                <c:pt idx="4">
                  <c:v>97.4</c:v>
                </c:pt>
                <c:pt idx="5">
                  <c:v>97.8</c:v>
                </c:pt>
                <c:pt idx="6">
                  <c:v>96.8</c:v>
                </c:pt>
                <c:pt idx="7">
                  <c:v>96</c:v>
                </c:pt>
                <c:pt idx="8">
                  <c:v>96.2</c:v>
                </c:pt>
                <c:pt idx="9" formatCode="0.0">
                  <c:v>96.649483500000002</c:v>
                </c:pt>
                <c:pt idx="10" formatCode="0.0">
                  <c:v>96.877657099999979</c:v>
                </c:pt>
              </c:numCache>
            </c:numRef>
          </c:val>
        </c:ser>
        <c:ser>
          <c:idx val="5"/>
          <c:order val="3"/>
          <c:tx>
            <c:strRef>
              <c:f>Hoja1!$A$6</c:f>
              <c:strCache>
                <c:ptCount val="1"/>
                <c:pt idx="0">
                  <c:v>Tabaco (un paquete diario)</c:v>
                </c:pt>
              </c:strCache>
            </c:strRef>
          </c:tx>
          <c:spPr>
            <a:ln w="31750">
              <a:solidFill>
                <a:srgbClr val="E8B54D">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Hoja1!$B$6:$L$6</c:f>
              <c:numCache>
                <c:formatCode>General</c:formatCode>
                <c:ptCount val="11"/>
                <c:pt idx="0">
                  <c:v>76.900000000000006</c:v>
                </c:pt>
                <c:pt idx="1">
                  <c:v>75.2</c:v>
                </c:pt>
                <c:pt idx="2">
                  <c:v>78</c:v>
                </c:pt>
                <c:pt idx="3">
                  <c:v>77.3</c:v>
                </c:pt>
                <c:pt idx="4">
                  <c:v>78.900000000000006</c:v>
                </c:pt>
                <c:pt idx="5">
                  <c:v>80.3</c:v>
                </c:pt>
                <c:pt idx="6">
                  <c:v>87.3</c:v>
                </c:pt>
                <c:pt idx="7">
                  <c:v>88.8</c:v>
                </c:pt>
                <c:pt idx="8">
                  <c:v>90.4</c:v>
                </c:pt>
                <c:pt idx="9" formatCode="0.0">
                  <c:v>91.414886800000005</c:v>
                </c:pt>
                <c:pt idx="10" formatCode="0.0">
                  <c:v>89.663430699999992</c:v>
                </c:pt>
              </c:numCache>
            </c:numRef>
          </c:val>
        </c:ser>
        <c:ser>
          <c:idx val="4"/>
          <c:order val="4"/>
          <c:tx>
            <c:strRef>
              <c:f>Hoja1!$A$7</c:f>
              <c:strCache>
                <c:ptCount val="1"/>
                <c:pt idx="0">
                  <c:v>Cannabis</c:v>
                </c:pt>
              </c:strCache>
            </c:strRef>
          </c:tx>
          <c:spPr>
            <a:ln w="31750">
              <a:solidFill>
                <a:srgbClr val="CF543F">
                  <a:lumMod val="75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Hoja1!$B$7:$L$7</c:f>
              <c:numCache>
                <c:formatCode>General</c:formatCode>
                <c:ptCount val="11"/>
                <c:pt idx="0">
                  <c:v>91.9</c:v>
                </c:pt>
                <c:pt idx="1">
                  <c:v>87.7</c:v>
                </c:pt>
                <c:pt idx="2">
                  <c:v>85.9</c:v>
                </c:pt>
                <c:pt idx="3">
                  <c:v>82.8</c:v>
                </c:pt>
                <c:pt idx="4">
                  <c:v>71.7</c:v>
                </c:pt>
                <c:pt idx="5">
                  <c:v>83.7</c:v>
                </c:pt>
                <c:pt idx="6">
                  <c:v>89</c:v>
                </c:pt>
                <c:pt idx="7">
                  <c:v>88.3</c:v>
                </c:pt>
                <c:pt idx="8">
                  <c:v>88.7</c:v>
                </c:pt>
                <c:pt idx="9" formatCode="0.0">
                  <c:v>88.072671099999965</c:v>
                </c:pt>
                <c:pt idx="10" formatCode="0.0">
                  <c:v>88.779406999999992</c:v>
                </c:pt>
              </c:numCache>
            </c:numRef>
          </c:val>
        </c:ser>
        <c:ser>
          <c:idx val="3"/>
          <c:order val="5"/>
          <c:tx>
            <c:strRef>
              <c:f>Hoja1!$A$8</c:f>
              <c:strCache>
                <c:ptCount val="1"/>
                <c:pt idx="0">
                  <c:v>Hipnosedantes</c:v>
                </c:pt>
              </c:strCache>
            </c:strRef>
          </c:tx>
          <c:spPr>
            <a:ln w="31750">
              <a:solidFill>
                <a:srgbClr val="B5AE53">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Hoja1!$B$8:$L$8</c:f>
              <c:numCache>
                <c:formatCode>General</c:formatCode>
                <c:ptCount val="11"/>
                <c:pt idx="0">
                  <c:v>90.6</c:v>
                </c:pt>
                <c:pt idx="1">
                  <c:v>88.6</c:v>
                </c:pt>
                <c:pt idx="2">
                  <c:v>88.5</c:v>
                </c:pt>
                <c:pt idx="3">
                  <c:v>87.4</c:v>
                </c:pt>
                <c:pt idx="4">
                  <c:v>88.7</c:v>
                </c:pt>
                <c:pt idx="5">
                  <c:v>89.7</c:v>
                </c:pt>
                <c:pt idx="6">
                  <c:v>87.5</c:v>
                </c:pt>
                <c:pt idx="7">
                  <c:v>86.6</c:v>
                </c:pt>
                <c:pt idx="8">
                  <c:v>85.5</c:v>
                </c:pt>
                <c:pt idx="9" formatCode="0.0">
                  <c:v>89.513017099999999</c:v>
                </c:pt>
                <c:pt idx="10" formatCode="0.0">
                  <c:v>88.645106799999979</c:v>
                </c:pt>
              </c:numCache>
            </c:numRef>
          </c:val>
        </c:ser>
        <c:ser>
          <c:idx val="7"/>
          <c:order val="6"/>
          <c:tx>
            <c:strRef>
              <c:f>Hoja1!$A$9</c:f>
              <c:strCache>
                <c:ptCount val="1"/>
                <c:pt idx="0">
                  <c:v>Tomar 1 ó 2 cañas/copas diariamente</c:v>
                </c:pt>
              </c:strCache>
            </c:strRef>
          </c:tx>
          <c:spPr>
            <a:ln w="31750">
              <a:solidFill>
                <a:srgbClr val="93A299">
                  <a:lumMod val="75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Hoja1!$B$9:$L$9</c:f>
              <c:numCache>
                <c:formatCode>General</c:formatCode>
                <c:ptCount val="11"/>
                <c:pt idx="0">
                  <c:v>50.2</c:v>
                </c:pt>
                <c:pt idx="1">
                  <c:v>48.5</c:v>
                </c:pt>
                <c:pt idx="2">
                  <c:v>45.9</c:v>
                </c:pt>
                <c:pt idx="3">
                  <c:v>44</c:v>
                </c:pt>
                <c:pt idx="4">
                  <c:v>43.6</c:v>
                </c:pt>
                <c:pt idx="5">
                  <c:v>41.4</c:v>
                </c:pt>
                <c:pt idx="6">
                  <c:v>57.4</c:v>
                </c:pt>
                <c:pt idx="7">
                  <c:v>57.9</c:v>
                </c:pt>
                <c:pt idx="8">
                  <c:v>59.8</c:v>
                </c:pt>
                <c:pt idx="9" formatCode="0.0">
                  <c:v>59.651588199999999</c:v>
                </c:pt>
                <c:pt idx="10" formatCode="0.0">
                  <c:v>57.790086800000005</c:v>
                </c:pt>
              </c:numCache>
            </c:numRef>
          </c:val>
        </c:ser>
        <c:ser>
          <c:idx val="6"/>
          <c:order val="7"/>
          <c:tx>
            <c:strRef>
              <c:f>Hoja1!$A$10</c:f>
              <c:strCache>
                <c:ptCount val="1"/>
                <c:pt idx="0">
                  <c:v>Tomar 5 ó 6 cañas/copas en fin de semana</c:v>
                </c:pt>
              </c:strCache>
            </c:strRef>
          </c:tx>
          <c:spPr>
            <a:ln w="31750">
              <a:solidFill>
                <a:srgbClr val="564B3C">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Hoja1!$B$10:$L$10</c:f>
              <c:numCache>
                <c:formatCode>General</c:formatCode>
                <c:ptCount val="11"/>
                <c:pt idx="0">
                  <c:v>43.8</c:v>
                </c:pt>
                <c:pt idx="1">
                  <c:v>45.2</c:v>
                </c:pt>
                <c:pt idx="2">
                  <c:v>44.8</c:v>
                </c:pt>
                <c:pt idx="3">
                  <c:v>44.9</c:v>
                </c:pt>
                <c:pt idx="4">
                  <c:v>44.8</c:v>
                </c:pt>
                <c:pt idx="5">
                  <c:v>41.2</c:v>
                </c:pt>
                <c:pt idx="6">
                  <c:v>51.3</c:v>
                </c:pt>
                <c:pt idx="7">
                  <c:v>47.2</c:v>
                </c:pt>
                <c:pt idx="8">
                  <c:v>47</c:v>
                </c:pt>
                <c:pt idx="9" formatCode="0.0">
                  <c:v>47.521968300000005</c:v>
                </c:pt>
                <c:pt idx="10" formatCode="0.0">
                  <c:v>55.252460000000006</c:v>
                </c:pt>
              </c:numCache>
            </c:numRef>
          </c:val>
        </c:ser>
        <c:dLbls/>
        <c:marker val="1"/>
        <c:axId val="136488064"/>
        <c:axId val="136489600"/>
      </c:lineChart>
      <c:catAx>
        <c:axId val="136488064"/>
        <c:scaling>
          <c:orientation val="minMax"/>
        </c:scaling>
        <c:axPos val="b"/>
        <c:numFmt formatCode="General" sourceLinked="1"/>
        <c:majorTickMark val="none"/>
        <c:tickLblPos val="nextTo"/>
        <c:spPr>
          <a:ln w="3175">
            <a:solidFill>
              <a:srgbClr val="808080"/>
            </a:solidFill>
            <a:prstDash val="solid"/>
          </a:ln>
        </c:spPr>
        <c:txPr>
          <a:bodyPr rot="0" vert="horz"/>
          <a:lstStyle/>
          <a:p>
            <a:pPr>
              <a:defRPr/>
            </a:pPr>
            <a:endParaRPr lang="es-ES"/>
          </a:p>
        </c:txPr>
        <c:crossAx val="136489600"/>
        <c:crosses val="autoZero"/>
        <c:auto val="1"/>
        <c:lblAlgn val="ctr"/>
        <c:lblOffset val="100"/>
      </c:catAx>
      <c:valAx>
        <c:axId val="136489600"/>
        <c:scaling>
          <c:orientation val="minMax"/>
          <c:max val="100"/>
          <c:min val="40"/>
        </c:scaling>
        <c:axPos val="l"/>
        <c:majorGridlines>
          <c:spPr>
            <a:ln w="3175">
              <a:solidFill>
                <a:srgbClr val="C0C0C0"/>
              </a:solidFill>
              <a:prstDash val="sysDash"/>
            </a:ln>
          </c:spPr>
        </c:majorGridlines>
        <c:title>
          <c:tx>
            <c:rich>
              <a:bodyPr rot="-5400000" vert="horz"/>
              <a:lstStyle/>
              <a:p>
                <a:pPr>
                  <a:defRPr/>
                </a:pPr>
                <a:r>
                  <a:rPr lang="es-ES" dirty="0" smtClean="0"/>
                  <a:t>Prevalencia  (%)</a:t>
                </a:r>
                <a:endParaRPr lang="es-ES" dirty="0"/>
              </a:p>
            </c:rich>
          </c:tx>
          <c:layout>
            <c:manualLayout>
              <c:xMode val="edge"/>
              <c:yMode val="edge"/>
              <c:x val="7.8186789151356104E-3"/>
              <c:y val="0.3257730650575929"/>
            </c:manualLayout>
          </c:layout>
        </c:title>
        <c:numFmt formatCode="General" sourceLinked="1"/>
        <c:majorTickMark val="none"/>
        <c:tickLblPos val="nextTo"/>
        <c:spPr>
          <a:ln w="9525">
            <a:noFill/>
          </a:ln>
        </c:spPr>
        <c:txPr>
          <a:bodyPr rot="0" vert="horz"/>
          <a:lstStyle/>
          <a:p>
            <a:pPr>
              <a:defRPr/>
            </a:pPr>
            <a:endParaRPr lang="es-ES"/>
          </a:p>
        </c:txPr>
        <c:crossAx val="136488064"/>
        <c:crosses val="autoZero"/>
        <c:crossBetween val="between"/>
      </c:valAx>
      <c:spPr>
        <a:noFill/>
        <a:ln w="25400">
          <a:noFill/>
        </a:ln>
      </c:spPr>
    </c:plotArea>
    <c:legend>
      <c:legendPos val="r"/>
      <c:layout>
        <c:manualLayout>
          <c:xMode val="edge"/>
          <c:yMode val="edge"/>
          <c:x val="0.75422903894323312"/>
          <c:y val="1.2861738858579556E-2"/>
          <c:w val="0.24577091807123042"/>
          <c:h val="0.96952023438930623"/>
        </c:manualLayout>
      </c:layout>
      <c:spPr>
        <a:solidFill>
          <a:srgbClr val="FFFFFF"/>
        </a:solidFill>
        <a:ln w="25400">
          <a:noFill/>
        </a:ln>
      </c:spPr>
    </c:legend>
    <c:plotVisOnly val="1"/>
    <c:dispBlanksAs val="gap"/>
  </c:chart>
  <c:spPr>
    <a:noFill/>
    <a:ln w="9525">
      <a:noFill/>
    </a:ln>
  </c:spPr>
  <c:txPr>
    <a:bodyPr/>
    <a:lstStyle/>
    <a:p>
      <a:pPr>
        <a:defRPr sz="1050" b="0" i="0" u="none" strike="noStrike" baseline="0">
          <a:solidFill>
            <a:srgbClr val="333333"/>
          </a:solidFill>
          <a:latin typeface="Century Gothic"/>
          <a:ea typeface="Century Gothic"/>
          <a:cs typeface="Century Gothic"/>
        </a:defRPr>
      </a:pPr>
      <a:endParaRPr lang="es-E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manualLayout>
          <c:layoutTarget val="inner"/>
          <c:xMode val="edge"/>
          <c:yMode val="edge"/>
          <c:x val="7.3024632312760185E-2"/>
          <c:y val="3.1517154105736786E-2"/>
          <c:w val="0.74415692745973128"/>
          <c:h val="0.88764034703995331"/>
        </c:manualLayout>
      </c:layout>
      <c:lineChart>
        <c:grouping val="standard"/>
        <c:ser>
          <c:idx val="0"/>
          <c:order val="0"/>
          <c:tx>
            <c:strRef>
              <c:f>Hoja1!$A$3</c:f>
              <c:strCache>
                <c:ptCount val="1"/>
                <c:pt idx="0">
                  <c:v>Alcohol</c:v>
                </c:pt>
              </c:strCache>
            </c:strRef>
          </c:tx>
          <c:spPr>
            <a:ln w="31750">
              <a:solidFill>
                <a:srgbClr val="848058">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Hoja1!$B$3:$L$3</c:f>
              <c:numCache>
                <c:formatCode>General</c:formatCode>
                <c:ptCount val="11"/>
                <c:pt idx="0">
                  <c:v>93.8</c:v>
                </c:pt>
                <c:pt idx="1">
                  <c:v>89</c:v>
                </c:pt>
                <c:pt idx="2">
                  <c:v>90.5</c:v>
                </c:pt>
                <c:pt idx="3">
                  <c:v>91.2</c:v>
                </c:pt>
                <c:pt idx="4">
                  <c:v>92</c:v>
                </c:pt>
                <c:pt idx="5">
                  <c:v>93.8</c:v>
                </c:pt>
                <c:pt idx="6">
                  <c:v>91.2</c:v>
                </c:pt>
                <c:pt idx="7">
                  <c:v>90.8</c:v>
                </c:pt>
                <c:pt idx="8">
                  <c:v>93.3</c:v>
                </c:pt>
                <c:pt idx="9" formatCode="0.0">
                  <c:v>92.913817399999999</c:v>
                </c:pt>
                <c:pt idx="10" formatCode="0.0">
                  <c:v>91.406385896577191</c:v>
                </c:pt>
              </c:numCache>
            </c:numRef>
          </c:val>
        </c:ser>
        <c:ser>
          <c:idx val="2"/>
          <c:order val="1"/>
          <c:tx>
            <c:strRef>
              <c:f>Hoja1!$A$4</c:f>
              <c:strCache>
                <c:ptCount val="1"/>
                <c:pt idx="0">
                  <c:v>Tabaco</c:v>
                </c:pt>
              </c:strCache>
            </c:strRef>
          </c:tx>
          <c:spPr>
            <a:ln w="31750">
              <a:solidFill>
                <a:srgbClr val="93A299">
                  <a:lumMod val="75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Hoja1!$B$4:$L$4</c:f>
              <c:numCache>
                <c:formatCode>General</c:formatCode>
                <c:ptCount val="11"/>
                <c:pt idx="6">
                  <c:v>91.7</c:v>
                </c:pt>
                <c:pt idx="7">
                  <c:v>90.9</c:v>
                </c:pt>
                <c:pt idx="8">
                  <c:v>93.6</c:v>
                </c:pt>
                <c:pt idx="9" formatCode="0.0">
                  <c:v>92.775316243688494</c:v>
                </c:pt>
                <c:pt idx="10" formatCode="0.0">
                  <c:v>90.774817635471763</c:v>
                </c:pt>
              </c:numCache>
            </c:numRef>
          </c:val>
        </c:ser>
        <c:ser>
          <c:idx val="1"/>
          <c:order val="2"/>
          <c:tx>
            <c:strRef>
              <c:f>Hoja1!$A$5</c:f>
              <c:strCache>
                <c:ptCount val="1"/>
                <c:pt idx="0">
                  <c:v>Cannabis</c:v>
                </c:pt>
              </c:strCache>
            </c:strRef>
          </c:tx>
          <c:spPr>
            <a:ln w="31750">
              <a:solidFill>
                <a:srgbClr val="CF543F">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Hoja1!$B$5:$L$5</c:f>
              <c:numCache>
                <c:formatCode>General</c:formatCode>
                <c:ptCount val="11"/>
                <c:pt idx="0">
                  <c:v>30.8</c:v>
                </c:pt>
                <c:pt idx="1">
                  <c:v>53.9</c:v>
                </c:pt>
                <c:pt idx="2">
                  <c:v>60.4</c:v>
                </c:pt>
                <c:pt idx="3">
                  <c:v>59.7</c:v>
                </c:pt>
                <c:pt idx="4">
                  <c:v>67.900000000000006</c:v>
                </c:pt>
                <c:pt idx="5">
                  <c:v>71.8</c:v>
                </c:pt>
                <c:pt idx="6">
                  <c:v>66.8</c:v>
                </c:pt>
                <c:pt idx="7">
                  <c:v>63.6</c:v>
                </c:pt>
                <c:pt idx="8">
                  <c:v>71.099999999999994</c:v>
                </c:pt>
                <c:pt idx="9" formatCode="0.0">
                  <c:v>69.376229100000003</c:v>
                </c:pt>
                <c:pt idx="10" formatCode="0.0">
                  <c:v>66.301987790373673</c:v>
                </c:pt>
              </c:numCache>
            </c:numRef>
          </c:val>
        </c:ser>
        <c:ser>
          <c:idx val="8"/>
          <c:order val="3"/>
          <c:tx>
            <c:strRef>
              <c:f>Hoja1!$A$6</c:f>
              <c:strCache>
                <c:ptCount val="1"/>
                <c:pt idx="0">
                  <c:v>Hipnosedantes</c:v>
                </c:pt>
              </c:strCache>
            </c:strRef>
          </c:tx>
          <c:spPr>
            <a:ln w="31750">
              <a:solidFill>
                <a:srgbClr val="93A299">
                  <a:lumMod val="60000"/>
                  <a:lumOff val="40000"/>
                </a:srgbClr>
              </a:solidFill>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Hoja1!$B$6:$L$6</c:f>
              <c:numCache>
                <c:formatCode>General</c:formatCode>
                <c:ptCount val="11"/>
                <c:pt idx="0">
                  <c:v>55.9</c:v>
                </c:pt>
                <c:pt idx="1">
                  <c:v>65.900000000000006</c:v>
                </c:pt>
                <c:pt idx="2">
                  <c:v>65.900000000000006</c:v>
                </c:pt>
                <c:pt idx="3">
                  <c:v>67.2</c:v>
                </c:pt>
                <c:pt idx="4">
                  <c:v>67.599999999999994</c:v>
                </c:pt>
                <c:pt idx="5">
                  <c:v>67.3</c:v>
                </c:pt>
                <c:pt idx="6">
                  <c:v>58.9</c:v>
                </c:pt>
                <c:pt idx="7">
                  <c:v>55.6</c:v>
                </c:pt>
                <c:pt idx="8">
                  <c:v>64</c:v>
                </c:pt>
                <c:pt idx="9" formatCode="0.0">
                  <c:v>53.318957699999999</c:v>
                </c:pt>
                <c:pt idx="10" formatCode="0.0">
                  <c:v>49.092457579277934</c:v>
                </c:pt>
              </c:numCache>
            </c:numRef>
          </c:val>
        </c:ser>
        <c:ser>
          <c:idx val="3"/>
          <c:order val="4"/>
          <c:tx>
            <c:strRef>
              <c:f>Hoja1!$A$7</c:f>
              <c:strCache>
                <c:ptCount val="1"/>
                <c:pt idx="0">
                  <c:v>Cocaína polvo</c:v>
                </c:pt>
              </c:strCache>
            </c:strRef>
          </c:tx>
          <c:spPr>
            <a:ln w="31750">
              <a:solidFill>
                <a:srgbClr val="93A299">
                  <a:lumMod val="75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Hoja1!$B$7:$L$7</c:f>
              <c:numCache>
                <c:formatCode>General</c:formatCode>
                <c:ptCount val="11"/>
                <c:pt idx="0">
                  <c:v>26.7</c:v>
                </c:pt>
                <c:pt idx="1">
                  <c:v>30.4</c:v>
                </c:pt>
                <c:pt idx="2">
                  <c:v>37.9</c:v>
                </c:pt>
                <c:pt idx="3">
                  <c:v>38</c:v>
                </c:pt>
                <c:pt idx="4">
                  <c:v>43.5</c:v>
                </c:pt>
                <c:pt idx="5">
                  <c:v>46.7</c:v>
                </c:pt>
                <c:pt idx="6">
                  <c:v>37.4</c:v>
                </c:pt>
                <c:pt idx="7">
                  <c:v>32.700000000000003</c:v>
                </c:pt>
                <c:pt idx="8">
                  <c:v>37.200000000000003</c:v>
                </c:pt>
                <c:pt idx="9" formatCode="0.0">
                  <c:v>33.834147099999996</c:v>
                </c:pt>
                <c:pt idx="10" formatCode="0.0">
                  <c:v>28.881482022640689</c:v>
                </c:pt>
              </c:numCache>
            </c:numRef>
          </c:val>
        </c:ser>
        <c:ser>
          <c:idx val="7"/>
          <c:order val="5"/>
          <c:tx>
            <c:strRef>
              <c:f>Hoja1!$A$8</c:f>
              <c:strCache>
                <c:ptCount val="1"/>
                <c:pt idx="0">
                  <c:v>Alucinógenos</c:v>
                </c:pt>
              </c:strCache>
            </c:strRef>
          </c:tx>
          <c:spPr>
            <a:ln w="31750">
              <a:solidFill>
                <a:srgbClr val="ECEDD1">
                  <a:lumMod val="5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Hoja1!$B$8:$L$8</c:f>
              <c:numCache>
                <c:formatCode>General</c:formatCode>
                <c:ptCount val="11"/>
                <c:pt idx="0">
                  <c:v>26.2</c:v>
                </c:pt>
                <c:pt idx="1">
                  <c:v>40.1</c:v>
                </c:pt>
                <c:pt idx="2">
                  <c:v>39.200000000000003</c:v>
                </c:pt>
                <c:pt idx="3">
                  <c:v>41.4</c:v>
                </c:pt>
                <c:pt idx="4">
                  <c:v>45.3</c:v>
                </c:pt>
                <c:pt idx="5">
                  <c:v>41.9</c:v>
                </c:pt>
                <c:pt idx="6">
                  <c:v>33.700000000000003</c:v>
                </c:pt>
                <c:pt idx="7">
                  <c:v>28.6</c:v>
                </c:pt>
                <c:pt idx="8">
                  <c:v>35.800000000000011</c:v>
                </c:pt>
                <c:pt idx="9" formatCode="0.0">
                  <c:v>30.888396699999998</c:v>
                </c:pt>
                <c:pt idx="10" formatCode="0.0">
                  <c:v>26.195290151606631</c:v>
                </c:pt>
              </c:numCache>
            </c:numRef>
          </c:val>
        </c:ser>
        <c:ser>
          <c:idx val="5"/>
          <c:order val="6"/>
          <c:tx>
            <c:strRef>
              <c:f>Hoja1!$A$9</c:f>
              <c:strCache>
                <c:ptCount val="1"/>
                <c:pt idx="0">
                  <c:v>Anfetaminas</c:v>
                </c:pt>
              </c:strCache>
            </c:strRef>
          </c:tx>
          <c:spPr>
            <a:ln w="31750">
              <a:solidFill>
                <a:srgbClr val="CF543F">
                  <a:lumMod val="75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Hoja1!$B$9:$L$9</c:f>
              <c:numCache>
                <c:formatCode>General</c:formatCode>
                <c:ptCount val="11"/>
                <c:pt idx="0">
                  <c:v>43.9</c:v>
                </c:pt>
                <c:pt idx="1">
                  <c:v>40.1</c:v>
                </c:pt>
                <c:pt idx="2">
                  <c:v>39.700000000000003</c:v>
                </c:pt>
                <c:pt idx="3">
                  <c:v>40.200000000000003</c:v>
                </c:pt>
                <c:pt idx="4">
                  <c:v>45.4</c:v>
                </c:pt>
                <c:pt idx="5">
                  <c:v>41.7</c:v>
                </c:pt>
                <c:pt idx="6">
                  <c:v>32.1</c:v>
                </c:pt>
                <c:pt idx="7">
                  <c:v>28.1</c:v>
                </c:pt>
                <c:pt idx="8">
                  <c:v>32.5</c:v>
                </c:pt>
                <c:pt idx="9" formatCode="0.0">
                  <c:v>28.694917400000005</c:v>
                </c:pt>
                <c:pt idx="10" formatCode="0.0">
                  <c:v>24.157956140520945</c:v>
                </c:pt>
              </c:numCache>
            </c:numRef>
          </c:val>
        </c:ser>
        <c:ser>
          <c:idx val="6"/>
          <c:order val="7"/>
          <c:tx>
            <c:strRef>
              <c:f>Hoja1!$A$10</c:f>
              <c:strCache>
                <c:ptCount val="1"/>
                <c:pt idx="0">
                  <c:v>Éxtasis</c:v>
                </c:pt>
              </c:strCache>
            </c:strRef>
          </c:tx>
          <c:spPr>
            <a:ln w="31750">
              <a:solidFill>
                <a:srgbClr val="564B3C">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Hoja1!$B$10:$L$10</c:f>
              <c:numCache>
                <c:formatCode>General</c:formatCode>
                <c:ptCount val="11"/>
                <c:pt idx="0">
                  <c:v>46.3</c:v>
                </c:pt>
                <c:pt idx="1">
                  <c:v>42.6</c:v>
                </c:pt>
                <c:pt idx="2">
                  <c:v>39.800000000000011</c:v>
                </c:pt>
                <c:pt idx="3">
                  <c:v>43.8</c:v>
                </c:pt>
                <c:pt idx="4">
                  <c:v>50</c:v>
                </c:pt>
                <c:pt idx="5">
                  <c:v>45.1</c:v>
                </c:pt>
                <c:pt idx="6">
                  <c:v>31.2</c:v>
                </c:pt>
                <c:pt idx="7">
                  <c:v>26.6</c:v>
                </c:pt>
                <c:pt idx="8">
                  <c:v>29.9</c:v>
                </c:pt>
                <c:pt idx="9" formatCode="0.0">
                  <c:v>26.198325400000005</c:v>
                </c:pt>
                <c:pt idx="10" formatCode="0.0">
                  <c:v>21.784477703951911</c:v>
                </c:pt>
              </c:numCache>
            </c:numRef>
          </c:val>
        </c:ser>
        <c:ser>
          <c:idx val="4"/>
          <c:order val="8"/>
          <c:tx>
            <c:strRef>
              <c:f>Hoja1!$A$11</c:f>
              <c:strCache>
                <c:ptCount val="1"/>
                <c:pt idx="0">
                  <c:v>Heroína</c:v>
                </c:pt>
              </c:strCache>
            </c:strRef>
          </c:tx>
          <c:spPr>
            <a:ln w="31750"/>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Hoja1!$B$11:$L$11</c:f>
              <c:numCache>
                <c:formatCode>General</c:formatCode>
                <c:ptCount val="11"/>
                <c:pt idx="0">
                  <c:v>48</c:v>
                </c:pt>
                <c:pt idx="1">
                  <c:v>25.6</c:v>
                </c:pt>
                <c:pt idx="2">
                  <c:v>29.1</c:v>
                </c:pt>
                <c:pt idx="3">
                  <c:v>28.1</c:v>
                </c:pt>
                <c:pt idx="4">
                  <c:v>32</c:v>
                </c:pt>
                <c:pt idx="5">
                  <c:v>30.7</c:v>
                </c:pt>
                <c:pt idx="6">
                  <c:v>26.1</c:v>
                </c:pt>
                <c:pt idx="7">
                  <c:v>23.2</c:v>
                </c:pt>
                <c:pt idx="8">
                  <c:v>27.8</c:v>
                </c:pt>
                <c:pt idx="9" formatCode="0.0">
                  <c:v>24.772629999999992</c:v>
                </c:pt>
                <c:pt idx="10" formatCode="0.0">
                  <c:v>21.402091828788532</c:v>
                </c:pt>
              </c:numCache>
            </c:numRef>
          </c:val>
        </c:ser>
        <c:dLbls/>
        <c:marker val="1"/>
        <c:axId val="136775552"/>
        <c:axId val="136777088"/>
      </c:lineChart>
      <c:catAx>
        <c:axId val="136775552"/>
        <c:scaling>
          <c:orientation val="minMax"/>
        </c:scaling>
        <c:axPos val="b"/>
        <c:numFmt formatCode="General" sourceLinked="1"/>
        <c:tickLblPos val="nextTo"/>
        <c:spPr>
          <a:ln w="3175">
            <a:solidFill>
              <a:srgbClr val="969696"/>
            </a:solidFill>
            <a:prstDash val="solid"/>
          </a:ln>
        </c:spPr>
        <c:txPr>
          <a:bodyPr rot="0" vert="horz"/>
          <a:lstStyle/>
          <a:p>
            <a:pPr>
              <a:defRPr/>
            </a:pPr>
            <a:endParaRPr lang="es-ES"/>
          </a:p>
        </c:txPr>
        <c:crossAx val="136777088"/>
        <c:crosses val="autoZero"/>
        <c:auto val="1"/>
        <c:lblAlgn val="ctr"/>
        <c:lblOffset val="100"/>
        <c:tickLblSkip val="1"/>
        <c:tickMarkSkip val="1"/>
      </c:catAx>
      <c:valAx>
        <c:axId val="136777088"/>
        <c:scaling>
          <c:orientation val="minMax"/>
          <c:min val="0"/>
        </c:scaling>
        <c:axPos val="l"/>
        <c:title>
          <c:tx>
            <c:rich>
              <a:bodyPr rot="-5400000" vert="horz"/>
              <a:lstStyle/>
              <a:p>
                <a:pPr>
                  <a:defRPr/>
                </a:pPr>
                <a:r>
                  <a:rPr lang="es-ES" dirty="0" smtClean="0"/>
                  <a:t>Prevalencia (%)</a:t>
                </a:r>
                <a:endParaRPr lang="es-ES" dirty="0"/>
              </a:p>
            </c:rich>
          </c:tx>
          <c:layout>
            <c:manualLayout>
              <c:xMode val="edge"/>
              <c:yMode val="edge"/>
              <c:x val="2.0610853536598907E-3"/>
              <c:y val="0.34560170751375535"/>
            </c:manualLayout>
          </c:layout>
        </c:title>
        <c:numFmt formatCode="General" sourceLinked="1"/>
        <c:tickLblPos val="nextTo"/>
        <c:spPr>
          <a:ln w="9525">
            <a:noFill/>
          </a:ln>
        </c:spPr>
        <c:txPr>
          <a:bodyPr rot="0" vert="horz"/>
          <a:lstStyle/>
          <a:p>
            <a:pPr>
              <a:defRPr/>
            </a:pPr>
            <a:endParaRPr lang="es-ES"/>
          </a:p>
        </c:txPr>
        <c:crossAx val="136775552"/>
        <c:crosses val="autoZero"/>
        <c:crossBetween val="between"/>
        <c:majorUnit val="10"/>
      </c:valAx>
      <c:spPr>
        <a:noFill/>
        <a:ln w="25400">
          <a:noFill/>
        </a:ln>
      </c:spPr>
    </c:plotArea>
    <c:legend>
      <c:legendPos val="r"/>
      <c:layout>
        <c:manualLayout>
          <c:xMode val="edge"/>
          <c:yMode val="edge"/>
          <c:x val="0.83051025044191118"/>
          <c:y val="9.8458382780771542E-2"/>
          <c:w val="0.15351244465929798"/>
          <c:h val="0.67636141216397871"/>
        </c:manualLayout>
      </c:layout>
      <c:overlay val="1"/>
    </c:legend>
    <c:plotVisOnly val="1"/>
    <c:dispBlanksAs val="gap"/>
  </c:chart>
  <c:spPr>
    <a:noFill/>
    <a:ln w="9525">
      <a:noFill/>
    </a:ln>
  </c:spPr>
  <c:txPr>
    <a:bodyPr/>
    <a:lstStyle/>
    <a:p>
      <a:pPr>
        <a:defRPr sz="1050" b="0" i="0" u="none" strike="noStrike" baseline="0">
          <a:solidFill>
            <a:srgbClr val="000000"/>
          </a:solidFill>
          <a:latin typeface="Century Gothic"/>
          <a:ea typeface="Century Gothic"/>
          <a:cs typeface="Century Gothic"/>
        </a:defRPr>
      </a:pPr>
      <a:endParaRPr lang="es-E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061293251627641"/>
          <c:y val="0.24364149902822665"/>
          <c:w val="0.46661054372044736"/>
          <c:h val="0.64626470278822989"/>
        </c:manualLayout>
      </c:layout>
      <c:barChart>
        <c:barDir val="bar"/>
        <c:grouping val="clustered"/>
        <c:ser>
          <c:idx val="1"/>
          <c:order val="0"/>
          <c:tx>
            <c:strRef>
              <c:f>Hoja1!$C$2</c:f>
              <c:strCache>
                <c:ptCount val="1"/>
                <c:pt idx="0">
                  <c:v>2014</c:v>
                </c:pt>
              </c:strCache>
            </c:strRef>
          </c:tx>
          <c:spPr>
            <a:solidFill>
              <a:srgbClr val="848058">
                <a:lumMod val="60000"/>
                <a:lumOff val="40000"/>
              </a:srgbClr>
            </a:solidFill>
          </c:spPr>
          <c:dLbls>
            <c:txPr>
              <a:bodyPr/>
              <a:lstStyle/>
              <a:p>
                <a:pPr>
                  <a:defRPr sz="900"/>
                </a:pPr>
                <a:endParaRPr lang="es-ES"/>
              </a:p>
            </c:txPr>
            <c:showVal val="1"/>
          </c:dLbls>
          <c:cat>
            <c:strRef>
              <c:f>Hoja1!$A$3:$A$12</c:f>
              <c:strCache>
                <c:ptCount val="10"/>
                <c:pt idx="0">
                  <c:v>Legalización de todas las drogas</c:v>
                </c:pt>
                <c:pt idx="1">
                  <c:v>Legalización del cannabis</c:v>
                </c:pt>
                <c:pt idx="2">
                  <c:v>Administración médica de heroína</c:v>
                </c:pt>
                <c:pt idx="3">
                  <c:v>Leyes estrictas contra las drogas</c:v>
                </c:pt>
                <c:pt idx="4">
                  <c:v>Administración médica de metadona</c:v>
                </c:pt>
                <c:pt idx="5">
                  <c:v>Campañas publicitarias</c:v>
                </c:pt>
                <c:pt idx="6">
                  <c:v>Tratamiento obligatorio a consumidores</c:v>
                </c:pt>
                <c:pt idx="7">
                  <c:v>Control policial y aduanero</c:v>
                </c:pt>
                <c:pt idx="8">
                  <c:v>Tratamiento voluntario a consumidores</c:v>
                </c:pt>
                <c:pt idx="9">
                  <c:v>Educación en las escuelas</c:v>
                </c:pt>
              </c:strCache>
            </c:strRef>
          </c:cat>
          <c:val>
            <c:numRef>
              <c:f>Hoja1!$C$3:$C$12</c:f>
              <c:numCache>
                <c:formatCode>0.0</c:formatCode>
                <c:ptCount val="10"/>
                <c:pt idx="0">
                  <c:v>40.55164698137672</c:v>
                </c:pt>
                <c:pt idx="1">
                  <c:v>59.901478667022985</c:v>
                </c:pt>
                <c:pt idx="2">
                  <c:v>84.078573915619017</c:v>
                </c:pt>
                <c:pt idx="3">
                  <c:v>88.408794557940652</c:v>
                </c:pt>
                <c:pt idx="4">
                  <c:v>91.249336807713149</c:v>
                </c:pt>
                <c:pt idx="5">
                  <c:v>92.483008101134331</c:v>
                </c:pt>
                <c:pt idx="6">
                  <c:v>92.984270843216493</c:v>
                </c:pt>
                <c:pt idx="7">
                  <c:v>93.099209927582294</c:v>
                </c:pt>
                <c:pt idx="8">
                  <c:v>96.011843137792113</c:v>
                </c:pt>
                <c:pt idx="9">
                  <c:v>96.785714933256088</c:v>
                </c:pt>
              </c:numCache>
            </c:numRef>
          </c:val>
        </c:ser>
        <c:dLbls/>
        <c:axId val="137131136"/>
        <c:axId val="137132672"/>
      </c:barChart>
      <c:catAx>
        <c:axId val="137131136"/>
        <c:scaling>
          <c:orientation val="minMax"/>
        </c:scaling>
        <c:axPos val="l"/>
        <c:tickLblPos val="nextTo"/>
        <c:spPr>
          <a:ln>
            <a:noFill/>
          </a:ln>
        </c:spPr>
        <c:txPr>
          <a:bodyPr rot="0" vert="horz"/>
          <a:lstStyle/>
          <a:p>
            <a:pPr>
              <a:defRPr/>
            </a:pPr>
            <a:endParaRPr lang="es-ES"/>
          </a:p>
        </c:txPr>
        <c:crossAx val="137132672"/>
        <c:crosses val="autoZero"/>
        <c:auto val="1"/>
        <c:lblAlgn val="ctr"/>
        <c:lblOffset val="100"/>
      </c:catAx>
      <c:valAx>
        <c:axId val="137132672"/>
        <c:scaling>
          <c:orientation val="minMax"/>
          <c:max val="100"/>
          <c:min val="0"/>
        </c:scaling>
        <c:axPos val="b"/>
        <c:numFmt formatCode="0" sourceLinked="0"/>
        <c:tickLblPos val="nextTo"/>
        <c:spPr>
          <a:ln>
            <a:noFill/>
          </a:ln>
        </c:spPr>
        <c:crossAx val="137131136"/>
        <c:crosses val="autoZero"/>
        <c:crossBetween val="between"/>
        <c:majorUnit val="20"/>
      </c:valAx>
      <c:spPr>
        <a:noFill/>
        <a:ln>
          <a:noFill/>
        </a:ln>
      </c:spPr>
    </c:plotArea>
    <c:plotVisOnly val="1"/>
    <c:dispBlanksAs val="gap"/>
  </c:chart>
  <c:spPr>
    <a:noFill/>
    <a:ln>
      <a:noFill/>
    </a:ln>
  </c:spPr>
  <c:txPr>
    <a:bodyPr/>
    <a:lstStyle/>
    <a:p>
      <a:pPr>
        <a:defRPr sz="1000">
          <a:latin typeface="Century Gothic" panose="020B0502020202020204" pitchFamily="34" charset="0"/>
        </a:defRPr>
      </a:pPr>
      <a:endParaRPr lang="es-E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3.5493188069965959E-2"/>
          <c:y val="0.13832354846612305"/>
          <c:w val="0.95359794641772466"/>
          <c:h val="0.51696780631127448"/>
        </c:manualLayout>
      </c:layout>
      <c:barChart>
        <c:barDir val="col"/>
        <c:grouping val="clustered"/>
        <c:ser>
          <c:idx val="0"/>
          <c:order val="0"/>
          <c:tx>
            <c:strRef>
              <c:f>Hoja3!$B$2</c:f>
              <c:strCache>
                <c:ptCount val="1"/>
                <c:pt idx="0">
                  <c:v>2012</c:v>
                </c:pt>
              </c:strCache>
            </c:strRef>
          </c:tx>
          <c:spPr>
            <a:solidFill>
              <a:schemeClr val="accent4">
                <a:lumMod val="60000"/>
                <a:lumOff val="40000"/>
              </a:schemeClr>
            </a:solidFill>
          </c:spPr>
          <c:dLbls>
            <c:txPr>
              <a:bodyPr rot="0" vert="horz"/>
              <a:lstStyle/>
              <a:p>
                <a:pPr>
                  <a:defRPr sz="900"/>
                </a:pPr>
                <a:endParaRPr lang="es-ES"/>
              </a:p>
            </c:txPr>
            <c:dLblPos val="outEnd"/>
            <c:showVal val="1"/>
          </c:dLbls>
          <c:cat>
            <c:strRef>
              <c:f>Hoja3!$A$3:$A$14</c:f>
              <c:strCache>
                <c:ptCount val="12"/>
                <c:pt idx="0">
                  <c:v>Alcohol</c:v>
                </c:pt>
                <c:pt idx="1">
                  <c:v>Tabaco</c:v>
                </c:pt>
                <c:pt idx="2">
                  <c:v>Cannabis</c:v>
                </c:pt>
                <c:pt idx="3">
                  <c:v>Hipnosedantes (con/sin receta)</c:v>
                </c:pt>
                <c:pt idx="4">
                  <c:v>Hipnosedantes (sin receta)</c:v>
                </c:pt>
                <c:pt idx="5">
                  <c:v>Cocaína (polvo y/o base)</c:v>
                </c:pt>
                <c:pt idx="6">
                  <c:v>Alucinógenos</c:v>
                </c:pt>
                <c:pt idx="7">
                  <c:v>Éxtasis</c:v>
                </c:pt>
                <c:pt idx="8">
                  <c:v>Anfetaminas</c:v>
                </c:pt>
                <c:pt idx="9">
                  <c:v>Heroína</c:v>
                </c:pt>
                <c:pt idx="10">
                  <c:v>Inhalables volátiles</c:v>
                </c:pt>
                <c:pt idx="11">
                  <c:v>GHB</c:v>
                </c:pt>
              </c:strCache>
            </c:strRef>
          </c:cat>
          <c:val>
            <c:numRef>
              <c:f>Hoja3!$B$3:$B$14</c:f>
              <c:numCache>
                <c:formatCode>0.0</c:formatCode>
                <c:ptCount val="12"/>
                <c:pt idx="0">
                  <c:v>81.918534645805181</c:v>
                </c:pt>
                <c:pt idx="1">
                  <c:v>35.304569604243092</c:v>
                </c:pt>
                <c:pt idx="2">
                  <c:v>26.554549680629258</c:v>
                </c:pt>
                <c:pt idx="3">
                  <c:v>11.599500459424098</c:v>
                </c:pt>
                <c:pt idx="4">
                  <c:v>5.8029311665366938</c:v>
                </c:pt>
                <c:pt idx="5">
                  <c:v>2.4830265304934818</c:v>
                </c:pt>
                <c:pt idx="6">
                  <c:v>1.9881583531247253</c:v>
                </c:pt>
                <c:pt idx="7">
                  <c:v>2.1649013899804546</c:v>
                </c:pt>
                <c:pt idx="8">
                  <c:v>1.7263065327272895</c:v>
                </c:pt>
                <c:pt idx="9">
                  <c:v>0.73169689079521949</c:v>
                </c:pt>
                <c:pt idx="10">
                  <c:v>1.1808539297516394</c:v>
                </c:pt>
                <c:pt idx="11">
                  <c:v>1.0346816148687952</c:v>
                </c:pt>
              </c:numCache>
            </c:numRef>
          </c:val>
        </c:ser>
        <c:ser>
          <c:idx val="1"/>
          <c:order val="1"/>
          <c:tx>
            <c:strRef>
              <c:f>Hoja3!$C$2</c:f>
              <c:strCache>
                <c:ptCount val="1"/>
                <c:pt idx="0">
                  <c:v>2014</c:v>
                </c:pt>
              </c:strCache>
            </c:strRef>
          </c:tx>
          <c:spPr>
            <a:solidFill>
              <a:srgbClr val="D3A577"/>
            </a:solidFill>
          </c:spPr>
          <c:dLbls>
            <c:txPr>
              <a:bodyPr rot="0" vert="horz"/>
              <a:lstStyle/>
              <a:p>
                <a:pPr>
                  <a:defRPr sz="900"/>
                </a:pPr>
                <a:endParaRPr lang="es-ES"/>
              </a:p>
            </c:txPr>
            <c:dLblPos val="outEnd"/>
            <c:showVal val="1"/>
          </c:dLbls>
          <c:cat>
            <c:strRef>
              <c:f>Hoja3!$A$3:$A$14</c:f>
              <c:strCache>
                <c:ptCount val="12"/>
                <c:pt idx="0">
                  <c:v>Alcohol</c:v>
                </c:pt>
                <c:pt idx="1">
                  <c:v>Tabaco</c:v>
                </c:pt>
                <c:pt idx="2">
                  <c:v>Cannabis</c:v>
                </c:pt>
                <c:pt idx="3">
                  <c:v>Hipnosedantes (con/sin receta)</c:v>
                </c:pt>
                <c:pt idx="4">
                  <c:v>Hipnosedantes (sin receta)</c:v>
                </c:pt>
                <c:pt idx="5">
                  <c:v>Cocaína (polvo y/o base)</c:v>
                </c:pt>
                <c:pt idx="6">
                  <c:v>Alucinógenos</c:v>
                </c:pt>
                <c:pt idx="7">
                  <c:v>Éxtasis</c:v>
                </c:pt>
                <c:pt idx="8">
                  <c:v>Anfetaminas</c:v>
                </c:pt>
                <c:pt idx="9">
                  <c:v>Heroína</c:v>
                </c:pt>
                <c:pt idx="10">
                  <c:v>Inhalables volátiles</c:v>
                </c:pt>
                <c:pt idx="11">
                  <c:v>GHB</c:v>
                </c:pt>
              </c:strCache>
            </c:strRef>
          </c:cat>
          <c:val>
            <c:numRef>
              <c:f>Hoja3!$C$3:$C$14</c:f>
              <c:numCache>
                <c:formatCode>0.0</c:formatCode>
                <c:ptCount val="12"/>
                <c:pt idx="0">
                  <c:v>76.8</c:v>
                </c:pt>
                <c:pt idx="1">
                  <c:v>31.4</c:v>
                </c:pt>
                <c:pt idx="2">
                  <c:v>25.4</c:v>
                </c:pt>
                <c:pt idx="3">
                  <c:v>10.8</c:v>
                </c:pt>
                <c:pt idx="4">
                  <c:v>5.3</c:v>
                </c:pt>
                <c:pt idx="5">
                  <c:v>2.8</c:v>
                </c:pt>
                <c:pt idx="6">
                  <c:v>1.17377994</c:v>
                </c:pt>
                <c:pt idx="7">
                  <c:v>0.9</c:v>
                </c:pt>
                <c:pt idx="8">
                  <c:v>0.9</c:v>
                </c:pt>
                <c:pt idx="9">
                  <c:v>0.70000000000000007</c:v>
                </c:pt>
                <c:pt idx="10">
                  <c:v>0.70000000000000007</c:v>
                </c:pt>
                <c:pt idx="11">
                  <c:v>0.70000000000000007</c:v>
                </c:pt>
              </c:numCache>
            </c:numRef>
          </c:val>
        </c:ser>
        <c:dLbls/>
        <c:axId val="50548096"/>
        <c:axId val="76190848"/>
      </c:barChart>
      <c:catAx>
        <c:axId val="50548096"/>
        <c:scaling>
          <c:orientation val="minMax"/>
        </c:scaling>
        <c:axPos val="b"/>
        <c:tickLblPos val="nextTo"/>
        <c:txPr>
          <a:bodyPr rot="-5400000" vert="horz"/>
          <a:lstStyle/>
          <a:p>
            <a:pPr>
              <a:defRPr/>
            </a:pPr>
            <a:endParaRPr lang="es-ES"/>
          </a:p>
        </c:txPr>
        <c:crossAx val="76190848"/>
        <c:crosses val="autoZero"/>
        <c:auto val="1"/>
        <c:lblAlgn val="ctr"/>
        <c:lblOffset val="100"/>
      </c:catAx>
      <c:valAx>
        <c:axId val="76190848"/>
        <c:scaling>
          <c:orientation val="minMax"/>
        </c:scaling>
        <c:axPos val="l"/>
        <c:numFmt formatCode="0" sourceLinked="0"/>
        <c:tickLblPos val="nextTo"/>
        <c:spPr>
          <a:ln>
            <a:noFill/>
          </a:ln>
        </c:spPr>
        <c:crossAx val="50548096"/>
        <c:crosses val="autoZero"/>
        <c:crossBetween val="between"/>
        <c:majorUnit val="15"/>
      </c:valAx>
      <c:spPr>
        <a:noFill/>
      </c:spPr>
    </c:plotArea>
    <c:legend>
      <c:legendPos val="r"/>
      <c:layout>
        <c:manualLayout>
          <c:xMode val="edge"/>
          <c:yMode val="edge"/>
          <c:x val="9.7534093521271306E-3"/>
          <c:y val="5.2345920338040593E-2"/>
          <c:w val="0.222077341723732"/>
          <c:h val="9.5559842004388246E-2"/>
        </c:manualLayout>
      </c:layout>
      <c:txPr>
        <a:bodyPr/>
        <a:lstStyle/>
        <a:p>
          <a:pPr>
            <a:defRPr sz="2000" b="0">
              <a:solidFill>
                <a:schemeClr val="tx2">
                  <a:lumMod val="60000"/>
                  <a:lumOff val="40000"/>
                </a:schemeClr>
              </a:solidFill>
            </a:defRPr>
          </a:pPr>
          <a:endParaRPr lang="es-ES"/>
        </a:p>
      </c:txPr>
    </c:legend>
    <c:plotVisOnly val="1"/>
    <c:dispBlanksAs val="gap"/>
  </c:chart>
  <c:spPr>
    <a:noFill/>
    <a:ln>
      <a:noFill/>
    </a:ln>
  </c:spPr>
  <c:txPr>
    <a:bodyPr/>
    <a:lstStyle/>
    <a:p>
      <a:pPr>
        <a:defRPr sz="1050">
          <a:latin typeface="Century Gothic" panose="020B0502020202020204" pitchFamily="34" charset="0"/>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manualLayout>
          <c:layoutTarget val="inner"/>
          <c:xMode val="edge"/>
          <c:yMode val="edge"/>
          <c:x val="5.6113978061990602E-2"/>
          <c:y val="3.0480645550456154E-2"/>
          <c:w val="0.92835891730399678"/>
          <c:h val="0.59554969151483139"/>
        </c:manualLayout>
      </c:layout>
      <c:barChart>
        <c:barDir val="col"/>
        <c:grouping val="clustered"/>
        <c:ser>
          <c:idx val="0"/>
          <c:order val="0"/>
          <c:tx>
            <c:strRef>
              <c:f>Hoja2!$B$2:$B$3</c:f>
              <c:strCache>
                <c:ptCount val="1"/>
                <c:pt idx="0">
                  <c:v>2014 H</c:v>
                </c:pt>
              </c:strCache>
            </c:strRef>
          </c:tx>
          <c:spPr>
            <a:solidFill>
              <a:schemeClr val="accent1">
                <a:lumMod val="75000"/>
              </a:schemeClr>
            </a:solidFill>
          </c:spPr>
          <c:dLbls>
            <c:txPr>
              <a:bodyPr/>
              <a:lstStyle/>
              <a:p>
                <a:pPr>
                  <a:defRPr sz="800"/>
                </a:pPr>
                <a:endParaRPr lang="es-ES"/>
              </a:p>
            </c:txPr>
            <c:dLblPos val="outEnd"/>
            <c:showVal val="1"/>
          </c:dLbls>
          <c:cat>
            <c:strRef>
              <c:f>Hoja2!$A$4:$A$14</c:f>
              <c:strCache>
                <c:ptCount val="11"/>
                <c:pt idx="0">
                  <c:v>Alcohol</c:v>
                </c:pt>
                <c:pt idx="1">
                  <c:v>Tabaco</c:v>
                </c:pt>
                <c:pt idx="2">
                  <c:v>Cannabis</c:v>
                </c:pt>
                <c:pt idx="3">
                  <c:v>Hipnosedantes con o sin receta</c:v>
                </c:pt>
                <c:pt idx="4">
                  <c:v>Hipnosedantes sin receta</c:v>
                </c:pt>
                <c:pt idx="5">
                  <c:v>Cocaína (polvo y/o base)</c:v>
                </c:pt>
                <c:pt idx="6">
                  <c:v>Alucinógenos</c:v>
                </c:pt>
                <c:pt idx="7">
                  <c:v>Éxtasis</c:v>
                </c:pt>
                <c:pt idx="8">
                  <c:v>Anfetaminas</c:v>
                </c:pt>
                <c:pt idx="9">
                  <c:v>Heroína</c:v>
                </c:pt>
                <c:pt idx="10">
                  <c:v>Inhalables volátiles</c:v>
                </c:pt>
              </c:strCache>
            </c:strRef>
          </c:cat>
          <c:val>
            <c:numRef>
              <c:f>Hoja2!$B$4:$B$14</c:f>
              <c:numCache>
                <c:formatCode>0.0</c:formatCode>
                <c:ptCount val="11"/>
                <c:pt idx="0">
                  <c:v>75.26041739999998</c:v>
                </c:pt>
                <c:pt idx="1">
                  <c:v>29.568783799999995</c:v>
                </c:pt>
                <c:pt idx="2">
                  <c:v>27.961560599999995</c:v>
                </c:pt>
                <c:pt idx="3">
                  <c:v>7.6549419699999985</c:v>
                </c:pt>
                <c:pt idx="4">
                  <c:v>3.8187278</c:v>
                </c:pt>
                <c:pt idx="5">
                  <c:v>3.3270398999999999</c:v>
                </c:pt>
                <c:pt idx="6">
                  <c:v>1.6189384099999999</c:v>
                </c:pt>
                <c:pt idx="7">
                  <c:v>1.1604800600000003</c:v>
                </c:pt>
                <c:pt idx="8">
                  <c:v>1.3222106300000001</c:v>
                </c:pt>
                <c:pt idx="9">
                  <c:v>0.89012208999999987</c:v>
                </c:pt>
                <c:pt idx="10">
                  <c:v>0.89012208999999987</c:v>
                </c:pt>
              </c:numCache>
            </c:numRef>
          </c:val>
        </c:ser>
        <c:ser>
          <c:idx val="1"/>
          <c:order val="1"/>
          <c:tx>
            <c:strRef>
              <c:f>Hoja2!$C$2:$C$3</c:f>
              <c:strCache>
                <c:ptCount val="1"/>
                <c:pt idx="0">
                  <c:v>2014 M</c:v>
                </c:pt>
              </c:strCache>
            </c:strRef>
          </c:tx>
          <c:spPr>
            <a:solidFill>
              <a:schemeClr val="accent2">
                <a:lumMod val="60000"/>
                <a:lumOff val="40000"/>
              </a:schemeClr>
            </a:solidFill>
          </c:spPr>
          <c:dLbls>
            <c:txPr>
              <a:bodyPr/>
              <a:lstStyle/>
              <a:p>
                <a:pPr>
                  <a:defRPr sz="800"/>
                </a:pPr>
                <a:endParaRPr lang="es-ES"/>
              </a:p>
            </c:txPr>
            <c:dLblPos val="outEnd"/>
            <c:showVal val="1"/>
          </c:dLbls>
          <c:cat>
            <c:strRef>
              <c:f>Hoja2!$A$4:$A$14</c:f>
              <c:strCache>
                <c:ptCount val="11"/>
                <c:pt idx="0">
                  <c:v>Alcohol</c:v>
                </c:pt>
                <c:pt idx="1">
                  <c:v>Tabaco</c:v>
                </c:pt>
                <c:pt idx="2">
                  <c:v>Cannabis</c:v>
                </c:pt>
                <c:pt idx="3">
                  <c:v>Hipnosedantes con o sin receta</c:v>
                </c:pt>
                <c:pt idx="4">
                  <c:v>Hipnosedantes sin receta</c:v>
                </c:pt>
                <c:pt idx="5">
                  <c:v>Cocaína (polvo y/o base)</c:v>
                </c:pt>
                <c:pt idx="6">
                  <c:v>Alucinógenos</c:v>
                </c:pt>
                <c:pt idx="7">
                  <c:v>Éxtasis</c:v>
                </c:pt>
                <c:pt idx="8">
                  <c:v>Anfetaminas</c:v>
                </c:pt>
                <c:pt idx="9">
                  <c:v>Heroína</c:v>
                </c:pt>
                <c:pt idx="10">
                  <c:v>Inhalables volátiles</c:v>
                </c:pt>
              </c:strCache>
            </c:strRef>
          </c:cat>
          <c:val>
            <c:numRef>
              <c:f>Hoja2!$C$4:$C$14</c:f>
              <c:numCache>
                <c:formatCode>0.0</c:formatCode>
                <c:ptCount val="11"/>
                <c:pt idx="0">
                  <c:v>78.23844179999999</c:v>
                </c:pt>
                <c:pt idx="1">
                  <c:v>33.154265099999996</c:v>
                </c:pt>
                <c:pt idx="2">
                  <c:v>22.993778899999995</c:v>
                </c:pt>
                <c:pt idx="3">
                  <c:v>13.765314800000002</c:v>
                </c:pt>
                <c:pt idx="4">
                  <c:v>6.7794570500000004</c:v>
                </c:pt>
                <c:pt idx="5">
                  <c:v>2.22086037</c:v>
                </c:pt>
                <c:pt idx="6">
                  <c:v>0.74236532</c:v>
                </c:pt>
                <c:pt idx="7">
                  <c:v>0.58132912999999986</c:v>
                </c:pt>
                <c:pt idx="8">
                  <c:v>0.55287874999999997</c:v>
                </c:pt>
                <c:pt idx="9">
                  <c:v>0.42075031000000002</c:v>
                </c:pt>
                <c:pt idx="10">
                  <c:v>0.42075031000000002</c:v>
                </c:pt>
              </c:numCache>
            </c:numRef>
          </c:val>
        </c:ser>
        <c:dLbls>
          <c:showVal val="1"/>
        </c:dLbls>
        <c:axId val="84184064"/>
        <c:axId val="84124416"/>
      </c:barChart>
      <c:catAx>
        <c:axId val="84184064"/>
        <c:scaling>
          <c:orientation val="minMax"/>
        </c:scaling>
        <c:axPos val="b"/>
        <c:tickLblPos val="nextTo"/>
        <c:txPr>
          <a:bodyPr rot="-5400000" vert="horz"/>
          <a:lstStyle/>
          <a:p>
            <a:pPr>
              <a:defRPr sz="1100"/>
            </a:pPr>
            <a:endParaRPr lang="es-ES"/>
          </a:p>
        </c:txPr>
        <c:crossAx val="84124416"/>
        <c:crosses val="autoZero"/>
        <c:auto val="1"/>
        <c:lblAlgn val="ctr"/>
        <c:lblOffset val="100"/>
      </c:catAx>
      <c:valAx>
        <c:axId val="84124416"/>
        <c:scaling>
          <c:orientation val="minMax"/>
          <c:max val="80"/>
        </c:scaling>
        <c:axPos val="l"/>
        <c:title>
          <c:tx>
            <c:rich>
              <a:bodyPr rot="-5400000" vert="horz"/>
              <a:lstStyle/>
              <a:p>
                <a:pPr>
                  <a:defRPr b="0"/>
                </a:pPr>
                <a:r>
                  <a:rPr lang="es-ES" b="0" dirty="0" smtClean="0"/>
                  <a:t>Prevalencia (%)</a:t>
                </a:r>
                <a:endParaRPr lang="es-ES" b="0" dirty="0"/>
              </a:p>
            </c:rich>
          </c:tx>
          <c:layout>
            <c:manualLayout>
              <c:xMode val="edge"/>
              <c:yMode val="edge"/>
              <c:x val="7.0154281846402829E-3"/>
              <c:y val="0.22300138822573876"/>
            </c:manualLayout>
          </c:layout>
        </c:title>
        <c:numFmt formatCode="0" sourceLinked="0"/>
        <c:tickLblPos val="nextTo"/>
        <c:spPr>
          <a:ln>
            <a:noFill/>
          </a:ln>
        </c:spPr>
        <c:crossAx val="84184064"/>
        <c:crosses val="autoZero"/>
        <c:crossBetween val="between"/>
        <c:majorUnit val="10"/>
      </c:valAx>
      <c:spPr>
        <a:noFill/>
      </c:spPr>
    </c:plotArea>
    <c:plotVisOnly val="1"/>
    <c:dispBlanksAs val="gap"/>
  </c:chart>
  <c:spPr>
    <a:noFill/>
    <a:ln>
      <a:noFill/>
    </a:ln>
  </c:spPr>
  <c:txPr>
    <a:bodyPr/>
    <a:lstStyle/>
    <a:p>
      <a:pPr>
        <a:defRPr sz="900">
          <a:latin typeface="Century Gothic" panose="020B0502020202020204" pitchFamily="34" charset="0"/>
        </a:defRPr>
      </a:pPr>
      <a:endParaRPr lang="es-E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06475894372996E-2"/>
          <c:y val="4.0475992276182156E-2"/>
          <c:w val="0.87272543130583813"/>
          <c:h val="0.80731617757835517"/>
        </c:manualLayout>
      </c:layout>
      <c:lineChart>
        <c:grouping val="standard"/>
        <c:ser>
          <c:idx val="0"/>
          <c:order val="0"/>
          <c:tx>
            <c:strRef>
              <c:f>'Figura 3 TAB'!$A$3</c:f>
              <c:strCache>
                <c:ptCount val="1"/>
                <c:pt idx="0">
                  <c:v>% personas fuman diariamente en los hogares de los estudiantes</c:v>
                </c:pt>
              </c:strCache>
            </c:strRef>
          </c:tx>
          <c:spPr>
            <a:ln w="31750">
              <a:solidFill>
                <a:srgbClr val="93A299">
                  <a:lumMod val="75000"/>
                </a:srgbClr>
              </a:solidFill>
              <a:prstDash val="solid"/>
            </a:ln>
          </c:spPr>
          <c:marker>
            <c:symbol val="none"/>
          </c:marker>
          <c:dLbls>
            <c:dLbl>
              <c:idx val="0"/>
              <c:layout>
                <c:manualLayout>
                  <c:x val="0"/>
                  <c:y val="-1.9457647442749318E-2"/>
                </c:manualLayout>
              </c:layout>
              <c:showVal val="1"/>
            </c:dLbl>
            <c:dLbl>
              <c:idx val="1"/>
              <c:layout>
                <c:manualLayout>
                  <c:x val="-1.8039731727882442E-2"/>
                  <c:y val="8.4316472251913716E-2"/>
                </c:manualLayout>
              </c:layout>
              <c:showVal val="1"/>
            </c:dLbl>
            <c:dLbl>
              <c:idx val="2"/>
              <c:layout>
                <c:manualLayout>
                  <c:x val="-7.2158926911529437E-3"/>
                  <c:y val="-7.1344707290080842E-2"/>
                </c:manualLayout>
              </c:layout>
              <c:showVal val="1"/>
            </c:dLbl>
            <c:dLbl>
              <c:idx val="3"/>
              <c:layout>
                <c:manualLayout>
                  <c:x val="-5.4119195183647316E-3"/>
                  <c:y val="-5.1887059847331538E-2"/>
                </c:manualLayout>
              </c:layout>
              <c:showVal val="1"/>
            </c:dLbl>
            <c:dLbl>
              <c:idx val="4"/>
              <c:layout>
                <c:manualLayout>
                  <c:x val="-5.4119195183647316E-3"/>
                  <c:y val="-7.7830589770997272E-2"/>
                </c:manualLayout>
              </c:layout>
              <c:showVal val="1"/>
            </c:dLbl>
            <c:dLbl>
              <c:idx val="5"/>
              <c:layout>
                <c:manualLayout>
                  <c:x val="-3.2471517110188391E-2"/>
                  <c:y val="9.0802354732830187E-2"/>
                </c:manualLayout>
              </c:layout>
              <c:showVal val="1"/>
            </c:dLbl>
            <c:dLbl>
              <c:idx val="6"/>
              <c:layout>
                <c:manualLayout>
                  <c:x val="-1.2627812209517777E-2"/>
                  <c:y val="5.1887059847331531E-2"/>
                </c:manualLayout>
              </c:layout>
              <c:showVal val="1"/>
            </c:dLbl>
            <c:dLbl>
              <c:idx val="7"/>
              <c:layout>
                <c:manualLayout>
                  <c:x val="-1.4431785382305952E-2"/>
                  <c:y val="-4.540117736641508E-2"/>
                </c:manualLayout>
              </c:layout>
              <c:showVal val="1"/>
            </c:dLbl>
            <c:dLbl>
              <c:idx val="8"/>
              <c:layout>
                <c:manualLayout>
                  <c:x val="-1.6235758555094192E-2"/>
                  <c:y val="6.4858824809164356E-2"/>
                </c:manualLayout>
              </c:layout>
              <c:showVal val="1"/>
            </c:dLbl>
            <c:dLbl>
              <c:idx val="9"/>
              <c:layout>
                <c:manualLayout>
                  <c:x val="-2.3451651246247169E-2"/>
                  <c:y val="9.0802354732830187E-2"/>
                </c:manualLayout>
              </c:layout>
              <c:showVal val="1"/>
            </c:dLbl>
            <c:dLbl>
              <c:idx val="10"/>
              <c:layout>
                <c:manualLayout>
                  <c:x val="-9.0198658639413527E-3"/>
                  <c:y val="5.837294232824803E-2"/>
                </c:manualLayout>
              </c:layout>
              <c:showVal val="1"/>
            </c:dLbl>
            <c:showVal val="1"/>
          </c:dLbls>
          <c:trendline>
            <c:spPr>
              <a:ln w="3175">
                <a:solidFill>
                  <a:srgbClr val="93A299">
                    <a:lumMod val="75000"/>
                  </a:srgbClr>
                </a:solidFill>
                <a:prstDash val="dash"/>
              </a:ln>
            </c:spPr>
            <c:trendlineType val="linear"/>
          </c:trendline>
          <c:cat>
            <c:numRef>
              <c:f>'Figura 3 TAB'!$B$2:$L$2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'Figura 3 TAB'!$B$3:$L$3</c:f>
              <c:numCache>
                <c:formatCode>General</c:formatCode>
                <c:ptCount val="11"/>
                <c:pt idx="0">
                  <c:v>68.2</c:v>
                </c:pt>
                <c:pt idx="1">
                  <c:v>62.4</c:v>
                </c:pt>
                <c:pt idx="2">
                  <c:v>63.8</c:v>
                </c:pt>
                <c:pt idx="3">
                  <c:v>63</c:v>
                </c:pt>
                <c:pt idx="4">
                  <c:v>58</c:v>
                </c:pt>
                <c:pt idx="5">
                  <c:v>55.9</c:v>
                </c:pt>
                <c:pt idx="6">
                  <c:v>47.7</c:v>
                </c:pt>
                <c:pt idx="7">
                  <c:v>52.9</c:v>
                </c:pt>
                <c:pt idx="8" formatCode="0.0">
                  <c:v>50</c:v>
                </c:pt>
                <c:pt idx="9" formatCode="0.0">
                  <c:v>50.00267523873471</c:v>
                </c:pt>
                <c:pt idx="10" formatCode="0.0">
                  <c:v>49.6819013</c:v>
                </c:pt>
              </c:numCache>
            </c:numRef>
          </c:val>
        </c:ser>
        <c:dLbls/>
        <c:marker val="1"/>
        <c:axId val="85789312"/>
        <c:axId val="85799296"/>
      </c:lineChart>
      <c:catAx>
        <c:axId val="85789312"/>
        <c:scaling>
          <c:orientation val="minMax"/>
        </c:scaling>
        <c:axPos val="b"/>
        <c:numFmt formatCode="General" sourceLinked="1"/>
        <c:tickLblPos val="nextTo"/>
        <c:spPr>
          <a:ln w="3175">
            <a:solidFill>
              <a:sysClr val="window" lastClr="FFFFFF">
                <a:lumMod val="50000"/>
              </a:sysClr>
            </a:solidFill>
            <a:prstDash val="solid"/>
          </a:ln>
        </c:spPr>
        <c:txPr>
          <a:bodyPr rot="0" vert="horz"/>
          <a:lstStyle/>
          <a:p>
            <a:pPr>
              <a:defRPr sz="900" b="0" i="0" u="none" strike="noStrike" baseline="0">
                <a:solidFill>
                  <a:srgbClr val="000000"/>
                </a:solidFill>
                <a:latin typeface="Century Gothic"/>
                <a:ea typeface="Century Gothic"/>
                <a:cs typeface="Century Gothic"/>
              </a:defRPr>
            </a:pPr>
            <a:endParaRPr lang="es-ES"/>
          </a:p>
        </c:txPr>
        <c:crossAx val="85799296"/>
        <c:crosses val="autoZero"/>
        <c:auto val="1"/>
        <c:lblAlgn val="ctr"/>
        <c:lblOffset val="100"/>
      </c:catAx>
      <c:valAx>
        <c:axId val="85799296"/>
        <c:scaling>
          <c:orientation val="minMax"/>
          <c:min val="40"/>
        </c:scaling>
        <c:axPos val="l"/>
        <c:title>
          <c:tx>
            <c:rich>
              <a:bodyPr rot="-5400000" vert="horz"/>
              <a:lstStyle/>
              <a:p>
                <a:pPr>
                  <a:defRPr/>
                </a:pPr>
                <a:r>
                  <a:rPr lang="es-ES" dirty="0" smtClean="0"/>
                  <a:t>Prevalencia (%)</a:t>
                </a:r>
                <a:endParaRPr lang="es-ES" dirty="0"/>
              </a:p>
            </c:rich>
          </c:tx>
          <c:layout>
            <c:manualLayout>
              <c:xMode val="edge"/>
              <c:yMode val="edge"/>
              <c:x val="1.9946403530901071E-2"/>
              <c:y val="0.17808292634846348"/>
            </c:manualLayout>
          </c:layout>
        </c:title>
        <c:numFmt formatCode="General" sourceLinked="1"/>
        <c:tickLblPos val="nextTo"/>
        <c:spPr>
          <a:ln w="3175">
            <a:noFill/>
            <a:prstDash val="solid"/>
          </a:ln>
        </c:spPr>
        <c:txPr>
          <a:bodyPr rot="0" vert="horz"/>
          <a:lstStyle/>
          <a:p>
            <a:pPr>
              <a:defRPr sz="900" b="0" i="0" u="none" strike="noStrike" baseline="0">
                <a:solidFill>
                  <a:srgbClr val="000000"/>
                </a:solidFill>
                <a:latin typeface="Century Gothic"/>
                <a:ea typeface="Century Gothic"/>
                <a:cs typeface="Century Gothic"/>
              </a:defRPr>
            </a:pPr>
            <a:endParaRPr lang="es-ES"/>
          </a:p>
        </c:txPr>
        <c:crossAx val="85789312"/>
        <c:crosses val="autoZero"/>
        <c:crossBetween val="between"/>
        <c:majorUnit val="10"/>
        <c:minorUnit val="10"/>
      </c:valAx>
      <c:spPr>
        <a:noFill/>
        <a:ln w="25400">
          <a:noFill/>
        </a:ln>
      </c:spPr>
    </c:plotArea>
    <c:plotVisOnly val="1"/>
    <c:dispBlanksAs val="gap"/>
  </c:chart>
  <c:spPr>
    <a:noFill/>
    <a:ln w="9525">
      <a:noFill/>
    </a:ln>
  </c:spPr>
  <c:txPr>
    <a:bodyPr/>
    <a:lstStyle/>
    <a:p>
      <a:pPr>
        <a:defRPr sz="900" b="0" i="0" u="none" strike="noStrike" baseline="0">
          <a:solidFill>
            <a:srgbClr val="000000"/>
          </a:solidFill>
          <a:latin typeface="Century Gothic"/>
          <a:ea typeface="Century Gothic"/>
          <a:cs typeface="Century Gothic"/>
        </a:defRPr>
      </a:pPr>
      <a:endParaRPr lang="es-E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manualLayout>
          <c:layoutTarget val="inner"/>
          <c:xMode val="edge"/>
          <c:yMode val="edge"/>
          <c:x val="0.28275"/>
          <c:y val="2.2669032852980643E-2"/>
          <c:w val="0.70752777777777753"/>
          <c:h val="0.67420198126764141"/>
        </c:manualLayout>
      </c:layout>
      <c:lineChart>
        <c:grouping val="standard"/>
        <c:ser>
          <c:idx val="1"/>
          <c:order val="0"/>
          <c:tx>
            <c:strRef>
              <c:f>Hoja1!$A$3</c:f>
              <c:strCache>
                <c:ptCount val="1"/>
                <c:pt idx="0">
                  <c:v>Alguna vez en la vida</c:v>
                </c:pt>
              </c:strCache>
            </c:strRef>
          </c:tx>
          <c:spPr>
            <a:ln w="31750">
              <a:solidFill>
                <a:srgbClr val="B5AE53">
                  <a:lumMod val="75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Hoja1!$B$3:$L$3</c:f>
              <c:numCache>
                <c:formatCode>General</c:formatCode>
                <c:ptCount val="11"/>
                <c:pt idx="0">
                  <c:v>60.6</c:v>
                </c:pt>
                <c:pt idx="1">
                  <c:v>64.400000000000006</c:v>
                </c:pt>
                <c:pt idx="2">
                  <c:v>63.4</c:v>
                </c:pt>
                <c:pt idx="3">
                  <c:v>61.8</c:v>
                </c:pt>
                <c:pt idx="4">
                  <c:v>59.8</c:v>
                </c:pt>
                <c:pt idx="5">
                  <c:v>60.4</c:v>
                </c:pt>
                <c:pt idx="6">
                  <c:v>46.1</c:v>
                </c:pt>
                <c:pt idx="7">
                  <c:v>44.6</c:v>
                </c:pt>
                <c:pt idx="8">
                  <c:v>39.800000000000011</c:v>
                </c:pt>
                <c:pt idx="9" formatCode="0.0">
                  <c:v>43.808445509617115</c:v>
                </c:pt>
                <c:pt idx="10" formatCode="0.0">
                  <c:v>38.421408</c:v>
                </c:pt>
              </c:numCache>
            </c:numRef>
          </c:val>
        </c:ser>
        <c:ser>
          <c:idx val="0"/>
          <c:order val="1"/>
          <c:tx>
            <c:strRef>
              <c:f>Hoja1!$A$4</c:f>
              <c:strCache>
                <c:ptCount val="1"/>
                <c:pt idx="0">
                  <c:v>Últimos 12 meses</c:v>
                </c:pt>
              </c:strCache>
            </c:strRef>
          </c:tx>
          <c:spPr>
            <a:ln w="31750">
              <a:solidFill>
                <a:srgbClr val="CF543F">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Hoja1!$B$4:$L$4</c:f>
              <c:numCache>
                <c:formatCode>General</c:formatCode>
                <c:ptCount val="11"/>
                <c:pt idx="6">
                  <c:v>34</c:v>
                </c:pt>
                <c:pt idx="7">
                  <c:v>38.1</c:v>
                </c:pt>
                <c:pt idx="8">
                  <c:v>32.4</c:v>
                </c:pt>
                <c:pt idx="9" formatCode="0.0">
                  <c:v>35.304569604243092</c:v>
                </c:pt>
                <c:pt idx="10" formatCode="0.0">
                  <c:v>31.385134099999991</c:v>
                </c:pt>
              </c:numCache>
            </c:numRef>
          </c:val>
        </c:ser>
        <c:ser>
          <c:idx val="5"/>
          <c:order val="2"/>
          <c:tx>
            <c:strRef>
              <c:f>Hoja1!$A$5</c:f>
              <c:strCache>
                <c:ptCount val="1"/>
                <c:pt idx="0">
                  <c:v>Últimos 30 días</c:v>
                </c:pt>
              </c:strCache>
            </c:strRef>
          </c:tx>
          <c:spPr>
            <a:ln w="31750">
              <a:solidFill>
                <a:srgbClr val="E8B54D">
                  <a:lumMod val="60000"/>
                  <a:lumOff val="40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Hoja1!$B$5:$L$5</c:f>
              <c:numCache>
                <c:formatCode>General</c:formatCode>
                <c:ptCount val="11"/>
                <c:pt idx="0">
                  <c:v>31.1</c:v>
                </c:pt>
                <c:pt idx="1">
                  <c:v>32.5</c:v>
                </c:pt>
                <c:pt idx="2">
                  <c:v>31.9</c:v>
                </c:pt>
                <c:pt idx="3">
                  <c:v>32.1</c:v>
                </c:pt>
                <c:pt idx="4">
                  <c:v>29.4</c:v>
                </c:pt>
                <c:pt idx="5">
                  <c:v>28.7</c:v>
                </c:pt>
                <c:pt idx="6">
                  <c:v>27.8</c:v>
                </c:pt>
                <c:pt idx="7">
                  <c:v>32.4</c:v>
                </c:pt>
                <c:pt idx="8">
                  <c:v>26.2</c:v>
                </c:pt>
                <c:pt idx="9" formatCode="0.0">
                  <c:v>29.687459304733007</c:v>
                </c:pt>
                <c:pt idx="10" formatCode="0.0">
                  <c:v>25.868674299999995</c:v>
                </c:pt>
              </c:numCache>
            </c:numRef>
          </c:val>
        </c:ser>
        <c:ser>
          <c:idx val="2"/>
          <c:order val="3"/>
          <c:tx>
            <c:strRef>
              <c:f>Hoja1!$A$6</c:f>
              <c:strCache>
                <c:ptCount val="1"/>
                <c:pt idx="0">
                  <c:v>Diariamente en últimos 30 días</c:v>
                </c:pt>
              </c:strCache>
            </c:strRef>
          </c:tx>
          <c:spPr>
            <a:ln w="31750">
              <a:solidFill>
                <a:srgbClr val="93A299">
                  <a:lumMod val="75000"/>
                </a:srgbClr>
              </a:solidFill>
              <a:prstDash val="solid"/>
            </a:ln>
          </c:spPr>
          <c:marker>
            <c:symbol val="none"/>
          </c:marker>
          <c:cat>
            <c:numRef>
              <c:f>Hoja1!$B$2:$L$2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Hoja1!$B$6:$L$6</c:f>
              <c:numCache>
                <c:formatCode>General</c:formatCode>
                <c:ptCount val="11"/>
                <c:pt idx="0">
                  <c:v>21.6</c:v>
                </c:pt>
                <c:pt idx="1">
                  <c:v>23.7</c:v>
                </c:pt>
                <c:pt idx="2">
                  <c:v>23.1</c:v>
                </c:pt>
                <c:pt idx="3">
                  <c:v>23</c:v>
                </c:pt>
                <c:pt idx="4">
                  <c:v>21</c:v>
                </c:pt>
                <c:pt idx="5">
                  <c:v>21.5</c:v>
                </c:pt>
                <c:pt idx="6">
                  <c:v>14.8</c:v>
                </c:pt>
                <c:pt idx="7">
                  <c:v>14.8</c:v>
                </c:pt>
                <c:pt idx="8">
                  <c:v>12.3</c:v>
                </c:pt>
                <c:pt idx="9" formatCode="0.0">
                  <c:v>12.517535009338127</c:v>
                </c:pt>
                <c:pt idx="10" formatCode="0.0">
                  <c:v>8.8945029300000016</c:v>
                </c:pt>
              </c:numCache>
            </c:numRef>
          </c:val>
        </c:ser>
        <c:dLbls/>
        <c:marker val="1"/>
        <c:axId val="85835136"/>
        <c:axId val="85959808"/>
      </c:lineChart>
      <c:catAx>
        <c:axId val="85835136"/>
        <c:scaling>
          <c:orientation val="minMax"/>
        </c:scaling>
        <c:axPos val="b"/>
        <c:numFmt formatCode="General" sourceLinked="1"/>
        <c:majorTickMark val="cross"/>
        <c:tickLblPos val="nextTo"/>
        <c:spPr>
          <a:ln w="3175">
            <a:solidFill>
              <a:sysClr val="window" lastClr="FFFFFF">
                <a:lumMod val="50000"/>
              </a:sysClr>
            </a:solidFill>
            <a:prstDash val="solid"/>
          </a:ln>
        </c:spPr>
        <c:txPr>
          <a:bodyPr rot="0" vert="horz"/>
          <a:lstStyle/>
          <a:p>
            <a:pPr>
              <a:defRPr/>
            </a:pPr>
            <a:endParaRPr lang="es-ES"/>
          </a:p>
        </c:txPr>
        <c:crossAx val="85959808"/>
        <c:crosses val="autoZero"/>
        <c:lblAlgn val="ctr"/>
        <c:lblOffset val="100"/>
      </c:catAx>
      <c:valAx>
        <c:axId val="85959808"/>
        <c:scaling>
          <c:orientation val="minMax"/>
        </c:scaling>
        <c:axPos val="l"/>
        <c:title>
          <c:tx>
            <c:rich>
              <a:bodyPr rot="-5400000" vert="horz"/>
              <a:lstStyle/>
              <a:p>
                <a:pPr>
                  <a:defRPr sz="900"/>
                </a:pPr>
                <a:r>
                  <a:rPr lang="es-ES" sz="900"/>
                  <a:t>Prevalencia (%)</a:t>
                </a:r>
              </a:p>
            </c:rich>
          </c:tx>
          <c:layout>
            <c:manualLayout>
              <c:xMode val="edge"/>
              <c:yMode val="edge"/>
              <c:x val="0.22904341644794404"/>
              <c:y val="0.17346179296224973"/>
            </c:manualLayout>
          </c:layout>
          <c:spPr>
            <a:noFill/>
            <a:ln w="25400">
              <a:noFill/>
            </a:ln>
          </c:spPr>
        </c:title>
        <c:numFmt formatCode="General" sourceLinked="1"/>
        <c:majorTickMark val="cross"/>
        <c:tickLblPos val="nextTo"/>
        <c:spPr>
          <a:ln w="3175">
            <a:noFill/>
            <a:prstDash val="solid"/>
          </a:ln>
        </c:spPr>
        <c:txPr>
          <a:bodyPr rot="0" vert="horz"/>
          <a:lstStyle/>
          <a:p>
            <a:pPr>
              <a:defRPr/>
            </a:pPr>
            <a:endParaRPr lang="es-ES"/>
          </a:p>
        </c:txPr>
        <c:crossAx val="85835136"/>
        <c:crosses val="autoZero"/>
        <c:crossBetween val="between"/>
      </c:valAx>
      <c:dTable>
        <c:showOutline val="1"/>
        <c:showKeys val="1"/>
        <c:spPr>
          <a:ln w="3175">
            <a:solidFill>
              <a:srgbClr val="808080"/>
            </a:solidFill>
            <a:prstDash val="solid"/>
          </a:ln>
        </c:spPr>
        <c:txPr>
          <a:bodyPr/>
          <a:lstStyle/>
          <a:p>
            <a:pPr rtl="0">
              <a:defRPr sz="1000"/>
            </a:pPr>
            <a:endParaRPr lang="es-ES"/>
          </a:p>
        </c:txPr>
      </c:dTable>
      <c:spPr>
        <a:noFill/>
        <a:ln w="25400">
          <a:noFill/>
        </a:ln>
      </c:spPr>
    </c:plotArea>
    <c:plotVisOnly val="1"/>
    <c:dispBlanksAs val="gap"/>
  </c:chart>
  <c:spPr>
    <a:noFill/>
    <a:ln w="9525">
      <a:noFill/>
    </a:ln>
  </c:spPr>
  <c:txPr>
    <a:bodyPr/>
    <a:lstStyle/>
    <a:p>
      <a:pPr>
        <a:defRPr sz="900" b="0" i="0" u="none" strike="noStrike" baseline="0">
          <a:solidFill>
            <a:srgbClr val="000000"/>
          </a:solidFill>
          <a:latin typeface="Century Gothic"/>
          <a:ea typeface="Century Gothic"/>
          <a:cs typeface="Century Gothic"/>
        </a:defRPr>
      </a:pPr>
      <a:endParaRPr lang="es-E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manualLayout>
          <c:layoutTarget val="inner"/>
          <c:xMode val="edge"/>
          <c:yMode val="edge"/>
          <c:x val="0.31095833333333339"/>
          <c:y val="3.4383050157214844E-2"/>
          <c:w val="0.62609612860892383"/>
          <c:h val="0.71160824778068221"/>
        </c:manualLayout>
      </c:layout>
      <c:lineChart>
        <c:grouping val="standard"/>
        <c:ser>
          <c:idx val="1"/>
          <c:order val="0"/>
          <c:tx>
            <c:strRef>
              <c:f>'Figura 1 ALC'!$A$3</c:f>
              <c:strCache>
                <c:ptCount val="1"/>
                <c:pt idx="0">
                  <c:v>Alguna vez en la vida</c:v>
                </c:pt>
              </c:strCache>
            </c:strRef>
          </c:tx>
          <c:spPr>
            <a:ln w="31750">
              <a:solidFill>
                <a:srgbClr val="B5AE53">
                  <a:lumMod val="75000"/>
                </a:srgbClr>
              </a:solidFill>
              <a:prstDash val="solid"/>
            </a:ln>
          </c:spPr>
          <c:marker>
            <c:symbol val="none"/>
          </c:marker>
          <c:cat>
            <c:numRef>
              <c:f>'Figura 1 ALC'!$B$2:$L$2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'Figura 1 ALC'!$B$3:$L$3</c:f>
              <c:numCache>
                <c:formatCode>General</c:formatCode>
                <c:ptCount val="11"/>
                <c:pt idx="0">
                  <c:v>84.1</c:v>
                </c:pt>
                <c:pt idx="1">
                  <c:v>84.2</c:v>
                </c:pt>
                <c:pt idx="2">
                  <c:v>86</c:v>
                </c:pt>
                <c:pt idx="3">
                  <c:v>78</c:v>
                </c:pt>
                <c:pt idx="4">
                  <c:v>76.599999999999994</c:v>
                </c:pt>
                <c:pt idx="5">
                  <c:v>82</c:v>
                </c:pt>
                <c:pt idx="6">
                  <c:v>79.599999999999994</c:v>
                </c:pt>
                <c:pt idx="7">
                  <c:v>81.2</c:v>
                </c:pt>
                <c:pt idx="8">
                  <c:v>75.099999999999994</c:v>
                </c:pt>
                <c:pt idx="9" formatCode="0.0">
                  <c:v>83.867386924352061</c:v>
                </c:pt>
                <c:pt idx="10" formatCode="0.0">
                  <c:v>78.900000000000006</c:v>
                </c:pt>
              </c:numCache>
            </c:numRef>
          </c:val>
        </c:ser>
        <c:ser>
          <c:idx val="0"/>
          <c:order val="1"/>
          <c:tx>
            <c:strRef>
              <c:f>'Figura 1 ALC'!$A$4</c:f>
              <c:strCache>
                <c:ptCount val="1"/>
                <c:pt idx="0">
                  <c:v>Últimos 12 meses</c:v>
                </c:pt>
              </c:strCache>
            </c:strRef>
          </c:tx>
          <c:spPr>
            <a:ln w="31750">
              <a:solidFill>
                <a:srgbClr val="CF543F">
                  <a:lumMod val="60000"/>
                  <a:lumOff val="40000"/>
                </a:srgbClr>
              </a:solidFill>
              <a:prstDash val="solid"/>
            </a:ln>
          </c:spPr>
          <c:marker>
            <c:symbol val="none"/>
          </c:marker>
          <c:cat>
            <c:numRef>
              <c:f>'Figura 1 ALC'!$B$2:$L$2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'Figura 1 ALC'!$B$4:$L$4</c:f>
              <c:numCache>
                <c:formatCode>General</c:formatCode>
                <c:ptCount val="11"/>
                <c:pt idx="0">
                  <c:v>82.7</c:v>
                </c:pt>
                <c:pt idx="1">
                  <c:v>82.4</c:v>
                </c:pt>
                <c:pt idx="2">
                  <c:v>83.8</c:v>
                </c:pt>
                <c:pt idx="3">
                  <c:v>77.3</c:v>
                </c:pt>
                <c:pt idx="4">
                  <c:v>75.599999999999994</c:v>
                </c:pt>
                <c:pt idx="5">
                  <c:v>81</c:v>
                </c:pt>
                <c:pt idx="6">
                  <c:v>74.900000000000006</c:v>
                </c:pt>
                <c:pt idx="7">
                  <c:v>72.900000000000006</c:v>
                </c:pt>
                <c:pt idx="8">
                  <c:v>73.599999999999994</c:v>
                </c:pt>
                <c:pt idx="9" formatCode="0.0">
                  <c:v>81.918534645805181</c:v>
                </c:pt>
                <c:pt idx="10" formatCode="0.0">
                  <c:v>76.8</c:v>
                </c:pt>
              </c:numCache>
            </c:numRef>
          </c:val>
        </c:ser>
        <c:ser>
          <c:idx val="5"/>
          <c:order val="2"/>
          <c:tx>
            <c:strRef>
              <c:f>'Figura 1 ALC'!$A$5</c:f>
              <c:strCache>
                <c:ptCount val="1"/>
                <c:pt idx="0">
                  <c:v>Últimos 30 días</c:v>
                </c:pt>
              </c:strCache>
            </c:strRef>
          </c:tx>
          <c:spPr>
            <a:ln w="31750">
              <a:solidFill>
                <a:srgbClr val="E8B54D">
                  <a:lumMod val="60000"/>
                  <a:lumOff val="40000"/>
                </a:srgbClr>
              </a:solidFill>
              <a:prstDash val="solid"/>
            </a:ln>
          </c:spPr>
          <c:marker>
            <c:symbol val="none"/>
          </c:marker>
          <c:cat>
            <c:numRef>
              <c:f>'Figura 1 ALC'!$B$2:$L$2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'Figura 1 ALC'!$B$5:$L$5</c:f>
              <c:numCache>
                <c:formatCode>General</c:formatCode>
                <c:ptCount val="11"/>
                <c:pt idx="0">
                  <c:v>75.099999999999994</c:v>
                </c:pt>
                <c:pt idx="1">
                  <c:v>66.7</c:v>
                </c:pt>
                <c:pt idx="2">
                  <c:v>68.099999999999994</c:v>
                </c:pt>
                <c:pt idx="3">
                  <c:v>60.2</c:v>
                </c:pt>
                <c:pt idx="4">
                  <c:v>56</c:v>
                </c:pt>
                <c:pt idx="5">
                  <c:v>65.599999999999994</c:v>
                </c:pt>
                <c:pt idx="6">
                  <c:v>58</c:v>
                </c:pt>
                <c:pt idx="7">
                  <c:v>58.5</c:v>
                </c:pt>
                <c:pt idx="8">
                  <c:v>63</c:v>
                </c:pt>
                <c:pt idx="9" formatCode="0.0">
                  <c:v>74.035838221344918</c:v>
                </c:pt>
                <c:pt idx="10" formatCode="0.0">
                  <c:v>68.2</c:v>
                </c:pt>
              </c:numCache>
            </c:numRef>
          </c:val>
        </c:ser>
        <c:ser>
          <c:idx val="6"/>
          <c:order val="3"/>
          <c:tx>
            <c:strRef>
              <c:f>'Figura 1 ALC'!$A$6</c:f>
              <c:strCache>
                <c:ptCount val="1"/>
                <c:pt idx="0">
                  <c:v>Borracheras últimos 30 días</c:v>
                </c:pt>
              </c:strCache>
            </c:strRef>
          </c:tx>
          <c:spPr>
            <a:ln w="31750">
              <a:solidFill>
                <a:srgbClr val="564B3C">
                  <a:lumMod val="40000"/>
                  <a:lumOff val="60000"/>
                </a:srgbClr>
              </a:solidFill>
              <a:prstDash val="solid"/>
            </a:ln>
          </c:spPr>
          <c:marker>
            <c:symbol val="none"/>
          </c:marker>
          <c:trendline>
            <c:spPr>
              <a:ln w="28575">
                <a:solidFill>
                  <a:srgbClr val="786C71">
                    <a:lumMod val="60000"/>
                    <a:lumOff val="40000"/>
                  </a:srgbClr>
                </a:solidFill>
                <a:prstDash val="dash"/>
              </a:ln>
            </c:spPr>
            <c:trendlineType val="linear"/>
          </c:trendline>
          <c:cat>
            <c:numRef>
              <c:f>'Figura 1 ALC'!$B$2:$L$2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'Figura 1 ALC'!$B$6:$L$6</c:f>
              <c:numCache>
                <c:formatCode>General</c:formatCode>
                <c:ptCount val="11"/>
                <c:pt idx="0">
                  <c:v>16.100000000000001</c:v>
                </c:pt>
                <c:pt idx="1">
                  <c:v>15.3</c:v>
                </c:pt>
                <c:pt idx="2">
                  <c:v>16.5</c:v>
                </c:pt>
                <c:pt idx="3">
                  <c:v>21.7</c:v>
                </c:pt>
                <c:pt idx="4">
                  <c:v>20.2</c:v>
                </c:pt>
                <c:pt idx="5">
                  <c:v>28</c:v>
                </c:pt>
                <c:pt idx="6">
                  <c:v>25.6</c:v>
                </c:pt>
                <c:pt idx="7">
                  <c:v>29.1</c:v>
                </c:pt>
                <c:pt idx="8">
                  <c:v>35.6</c:v>
                </c:pt>
                <c:pt idx="9" formatCode="0.0">
                  <c:v>30.833561482595609</c:v>
                </c:pt>
                <c:pt idx="10" formatCode="0.0">
                  <c:v>22.2</c:v>
                </c:pt>
              </c:numCache>
            </c:numRef>
          </c:val>
        </c:ser>
        <c:ser>
          <c:idx val="2"/>
          <c:order val="4"/>
          <c:tx>
            <c:strRef>
              <c:f>'Figura 1 ALC'!$A$7</c:f>
              <c:strCache>
                <c:ptCount val="1"/>
                <c:pt idx="0">
                  <c:v>Binge drinking últimos 30 días</c:v>
                </c:pt>
              </c:strCache>
            </c:strRef>
          </c:tx>
          <c:spPr>
            <a:ln w="31750">
              <a:solidFill>
                <a:srgbClr val="93A299">
                  <a:lumMod val="75000"/>
                </a:srgbClr>
              </a:solidFill>
              <a:prstDash val="solid"/>
            </a:ln>
          </c:spPr>
          <c:marker>
            <c:symbol val="none"/>
          </c:marker>
          <c:cat>
            <c:numRef>
              <c:f>'Figura 1 ALC'!$B$2:$L$2</c:f>
              <c:numCache>
                <c:formatCode>General</c:formatCode>
                <c:ptCount val="11"/>
                <c:pt idx="0">
                  <c:v>1994</c:v>
                </c:pt>
                <c:pt idx="1">
                  <c:v>1996</c:v>
                </c:pt>
                <c:pt idx="2">
                  <c:v>1998</c:v>
                </c:pt>
                <c:pt idx="3">
                  <c:v>2000</c:v>
                </c:pt>
                <c:pt idx="4">
                  <c:v>2002</c:v>
                </c:pt>
                <c:pt idx="5">
                  <c:v>2004</c:v>
                </c:pt>
                <c:pt idx="6">
                  <c:v>2006</c:v>
                </c:pt>
                <c:pt idx="7">
                  <c:v>2008</c:v>
                </c:pt>
                <c:pt idx="8">
                  <c:v>2010</c:v>
                </c:pt>
                <c:pt idx="9">
                  <c:v>2012</c:v>
                </c:pt>
                <c:pt idx="10">
                  <c:v>2014</c:v>
                </c:pt>
              </c:numCache>
            </c:numRef>
          </c:cat>
          <c:val>
            <c:numRef>
              <c:f>'Figura 1 ALC'!$B$7:$L$7</c:f>
              <c:numCache>
                <c:formatCode>General</c:formatCode>
                <c:ptCount val="11"/>
                <c:pt idx="7">
                  <c:v>41.4</c:v>
                </c:pt>
                <c:pt idx="8">
                  <c:v>36.700000000000003</c:v>
                </c:pt>
                <c:pt idx="9" formatCode="0.0">
                  <c:v>41.841184902131509</c:v>
                </c:pt>
                <c:pt idx="10" formatCode="0.0">
                  <c:v>32.200000000000003</c:v>
                </c:pt>
              </c:numCache>
            </c:numRef>
          </c:val>
        </c:ser>
        <c:dLbls/>
        <c:marker val="1"/>
        <c:axId val="90891392"/>
        <c:axId val="90892928"/>
      </c:lineChart>
      <c:catAx>
        <c:axId val="90891392"/>
        <c:scaling>
          <c:orientation val="minMax"/>
        </c:scaling>
        <c:axPos val="b"/>
        <c:numFmt formatCode="General" sourceLinked="1"/>
        <c:majorTickMark val="cross"/>
        <c:tickLblPos val="nextTo"/>
        <c:spPr>
          <a:ln w="3175">
            <a:solidFill>
              <a:sysClr val="window" lastClr="FFFFFF">
                <a:lumMod val="50000"/>
              </a:sysClr>
            </a:solidFill>
            <a:prstDash val="solid"/>
          </a:ln>
        </c:spPr>
        <c:txPr>
          <a:bodyPr rot="0" vert="horz"/>
          <a:lstStyle/>
          <a:p>
            <a:pPr>
              <a:defRPr/>
            </a:pPr>
            <a:endParaRPr lang="es-ES"/>
          </a:p>
        </c:txPr>
        <c:crossAx val="90892928"/>
        <c:crosses val="autoZero"/>
        <c:lblAlgn val="ctr"/>
        <c:lblOffset val="100"/>
      </c:catAx>
      <c:valAx>
        <c:axId val="90892928"/>
        <c:scaling>
          <c:orientation val="minMax"/>
          <c:max val="100"/>
          <c:min val="0"/>
        </c:scaling>
        <c:axPos val="l"/>
        <c:title>
          <c:tx>
            <c:rich>
              <a:bodyPr rot="-5400000" vert="horz"/>
              <a:lstStyle/>
              <a:p>
                <a:pPr>
                  <a:defRPr/>
                </a:pPr>
                <a:r>
                  <a:rPr lang="es-ES"/>
                  <a:t>Prevalencia (%)</a:t>
                </a:r>
              </a:p>
            </c:rich>
          </c:tx>
          <c:layout>
            <c:manualLayout>
              <c:xMode val="edge"/>
              <c:yMode val="edge"/>
              <c:x val="0.2400692257217848"/>
              <c:y val="0.21043755936036504"/>
            </c:manualLayout>
          </c:layout>
          <c:spPr>
            <a:noFill/>
            <a:ln w="25400">
              <a:noFill/>
            </a:ln>
          </c:spPr>
        </c:title>
        <c:numFmt formatCode="General" sourceLinked="1"/>
        <c:majorTickMark val="cross"/>
        <c:tickLblPos val="nextTo"/>
        <c:spPr>
          <a:ln w="3175">
            <a:noFill/>
            <a:prstDash val="solid"/>
          </a:ln>
        </c:spPr>
        <c:txPr>
          <a:bodyPr rot="0" vert="horz"/>
          <a:lstStyle/>
          <a:p>
            <a:pPr>
              <a:defRPr/>
            </a:pPr>
            <a:endParaRPr lang="es-ES"/>
          </a:p>
        </c:txPr>
        <c:crossAx val="90891392"/>
        <c:crosses val="autoZero"/>
        <c:crossBetween val="between"/>
        <c:majorUnit val="10"/>
        <c:minorUnit val="10"/>
      </c:valAx>
      <c:dTable>
        <c:showOutline val="1"/>
        <c:showKeys val="1"/>
        <c:spPr>
          <a:ln w="3175">
            <a:solidFill>
              <a:srgbClr val="808080"/>
            </a:solidFill>
            <a:prstDash val="solid"/>
          </a:ln>
        </c:spPr>
      </c:dTable>
      <c:spPr>
        <a:noFill/>
        <a:ln w="25400">
          <a:noFill/>
        </a:ln>
      </c:spPr>
    </c:plotArea>
    <c:plotVisOnly val="1"/>
    <c:dispBlanksAs val="gap"/>
  </c:chart>
  <c:spPr>
    <a:noFill/>
    <a:ln w="9525">
      <a:noFill/>
    </a:ln>
  </c:spPr>
  <c:txPr>
    <a:bodyPr/>
    <a:lstStyle/>
    <a:p>
      <a:pPr>
        <a:defRPr sz="1000" b="0" i="0" u="none" strike="noStrike" baseline="0">
          <a:solidFill>
            <a:srgbClr val="000000"/>
          </a:solidFill>
          <a:latin typeface="Century Gothic"/>
          <a:ea typeface="Century Gothic"/>
          <a:cs typeface="Century Gothic"/>
        </a:defRPr>
      </a:pPr>
      <a:endParaRPr lang="es-E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manualLayout>
          <c:layoutTarget val="inner"/>
          <c:xMode val="edge"/>
          <c:yMode val="edge"/>
          <c:x val="0.13398140857392829"/>
          <c:y val="3.3670223040301782E-2"/>
          <c:w val="0.84477384076990381"/>
          <c:h val="0.82967737656034424"/>
        </c:manualLayout>
      </c:layout>
      <c:barChart>
        <c:barDir val="col"/>
        <c:grouping val="clustered"/>
        <c:ser>
          <c:idx val="0"/>
          <c:order val="0"/>
          <c:tx>
            <c:strRef>
              <c:f>'Figura 4 ALC'!$B$2</c:f>
              <c:strCache>
                <c:ptCount val="1"/>
                <c:pt idx="0">
                  <c:v>combinados/ cubatas</c:v>
                </c:pt>
              </c:strCache>
            </c:strRef>
          </c:tx>
          <c:spPr>
            <a:solidFill>
              <a:srgbClr val="848058">
                <a:lumMod val="60000"/>
                <a:lumOff val="40000"/>
              </a:srgbClr>
            </a:solidFill>
            <a:effectLst/>
            <a:scene3d>
              <a:camera prst="orthographicFront"/>
              <a:lightRig rig="threePt" dir="t"/>
            </a:scene3d>
            <a:sp3d>
              <a:contourClr>
                <a:srgbClr val="000000"/>
              </a:contourClr>
            </a:sp3d>
          </c:spPr>
          <c:dLbls>
            <c:dLbl>
              <c:idx val="0"/>
              <c:layout>
                <c:manualLayout>
                  <c:x val="-3.5161337835728466E-17"/>
                  <c:y val="-2.5252525252525249E-2"/>
                </c:manualLayout>
              </c:layout>
              <c:showSerName val="1"/>
            </c:dLbl>
            <c:dLbl>
              <c:idx val="1"/>
              <c:layout>
                <c:manualLayout>
                  <c:x val="1.6437188818303871E-3"/>
                  <c:y val="0.26721442890303204"/>
                </c:manualLayout>
              </c:layout>
              <c:showSerName val="1"/>
            </c:dLbl>
            <c:txPr>
              <a:bodyPr rot="-5400000" vert="horz"/>
              <a:lstStyle/>
              <a:p>
                <a:pPr>
                  <a:defRPr/>
                </a:pPr>
                <a:endParaRPr lang="es-ES"/>
              </a:p>
            </c:txPr>
            <c:showSerName val="1"/>
          </c:dLbls>
          <c:cat>
            <c:strRef>
              <c:f>'Figura 4 ALC'!$A$3:$A$4</c:f>
              <c:strCache>
                <c:ptCount val="2"/>
                <c:pt idx="0">
                  <c:v>Laborables</c:v>
                </c:pt>
                <c:pt idx="1">
                  <c:v>Fin de semana</c:v>
                </c:pt>
              </c:strCache>
            </c:strRef>
          </c:cat>
          <c:val>
            <c:numRef>
              <c:f>'Figura 4 ALC'!$B$3:$B$4</c:f>
              <c:numCache>
                <c:formatCode>0.0</c:formatCode>
                <c:ptCount val="2"/>
                <c:pt idx="0">
                  <c:v>10.3</c:v>
                </c:pt>
                <c:pt idx="1">
                  <c:v>54</c:v>
                </c:pt>
              </c:numCache>
            </c:numRef>
          </c:val>
        </c:ser>
        <c:ser>
          <c:idx val="1"/>
          <c:order val="1"/>
          <c:tx>
            <c:strRef>
              <c:f>'Figura 4 ALC'!$C$2</c:f>
              <c:strCache>
                <c:ptCount val="1"/>
                <c:pt idx="0">
                  <c:v>cerveza</c:v>
                </c:pt>
              </c:strCache>
            </c:strRef>
          </c:tx>
          <c:spPr>
            <a:solidFill>
              <a:srgbClr val="B5AE53">
                <a:lumMod val="60000"/>
                <a:lumOff val="40000"/>
              </a:srgbClr>
            </a:solidFill>
            <a:effectLst/>
            <a:scene3d>
              <a:camera prst="orthographicFront"/>
              <a:lightRig rig="threePt" dir="t"/>
            </a:scene3d>
            <a:sp3d prstMaterial="matte">
              <a:contourClr>
                <a:srgbClr val="000000"/>
              </a:contourClr>
            </a:sp3d>
          </c:spPr>
          <c:dLbls>
            <c:txPr>
              <a:bodyPr rot="-5400000" vert="horz"/>
              <a:lstStyle/>
              <a:p>
                <a:pPr>
                  <a:defRPr/>
                </a:pPr>
                <a:endParaRPr lang="es-ES"/>
              </a:p>
            </c:txPr>
            <c:showSerName val="1"/>
          </c:dLbls>
          <c:cat>
            <c:strRef>
              <c:f>'Figura 4 ALC'!$A$3:$A$4</c:f>
              <c:strCache>
                <c:ptCount val="2"/>
                <c:pt idx="0">
                  <c:v>Laborables</c:v>
                </c:pt>
                <c:pt idx="1">
                  <c:v>Fin de semana</c:v>
                </c:pt>
              </c:strCache>
            </c:strRef>
          </c:cat>
          <c:val>
            <c:numRef>
              <c:f>'Figura 4 ALC'!$C$3:$C$4</c:f>
              <c:numCache>
                <c:formatCode>0.0</c:formatCode>
                <c:ptCount val="2"/>
                <c:pt idx="0">
                  <c:v>16.3</c:v>
                </c:pt>
                <c:pt idx="1">
                  <c:v>38.4</c:v>
                </c:pt>
              </c:numCache>
            </c:numRef>
          </c:val>
        </c:ser>
        <c:ser>
          <c:idx val="2"/>
          <c:order val="2"/>
          <c:tx>
            <c:strRef>
              <c:f>'Figura 4 ALC'!$D$2</c:f>
              <c:strCache>
                <c:ptCount val="1"/>
                <c:pt idx="0">
                  <c:v>vino</c:v>
                </c:pt>
              </c:strCache>
            </c:strRef>
          </c:tx>
          <c:spPr>
            <a:solidFill>
              <a:srgbClr val="848058">
                <a:lumMod val="40000"/>
                <a:lumOff val="60000"/>
              </a:srgbClr>
            </a:solidFill>
            <a:effectLst/>
            <a:scene3d>
              <a:camera prst="orthographicFront"/>
              <a:lightRig rig="threePt" dir="t"/>
            </a:scene3d>
            <a:sp3d/>
          </c:spPr>
          <c:dLbls>
            <c:dLbl>
              <c:idx val="0"/>
              <c:layout>
                <c:manualLayout>
                  <c:x val="0"/>
                  <c:y val="0"/>
                </c:manualLayout>
              </c:layout>
              <c:showSerName val="1"/>
            </c:dLbl>
            <c:dLbl>
              <c:idx val="1"/>
              <c:layout>
                <c:manualLayout>
                  <c:x val="-1.510167960880611E-7"/>
                  <c:y val="0"/>
                </c:manualLayout>
              </c:layout>
              <c:showSerName val="1"/>
            </c:dLbl>
            <c:txPr>
              <a:bodyPr rot="-5400000" vert="horz"/>
              <a:lstStyle/>
              <a:p>
                <a:pPr>
                  <a:defRPr/>
                </a:pPr>
                <a:endParaRPr lang="es-ES"/>
              </a:p>
            </c:txPr>
            <c:showSerName val="1"/>
          </c:dLbls>
          <c:cat>
            <c:strRef>
              <c:f>'Figura 4 ALC'!$A$3:$A$4</c:f>
              <c:strCache>
                <c:ptCount val="2"/>
                <c:pt idx="0">
                  <c:v>Laborables</c:v>
                </c:pt>
                <c:pt idx="1">
                  <c:v>Fin de semana</c:v>
                </c:pt>
              </c:strCache>
            </c:strRef>
          </c:cat>
          <c:val>
            <c:numRef>
              <c:f>'Figura 4 ALC'!$D$3:$D$4</c:f>
              <c:numCache>
                <c:formatCode>0.0</c:formatCode>
                <c:ptCount val="2"/>
                <c:pt idx="0">
                  <c:v>9.1</c:v>
                </c:pt>
                <c:pt idx="1">
                  <c:v>33.5</c:v>
                </c:pt>
              </c:numCache>
            </c:numRef>
          </c:val>
        </c:ser>
        <c:ser>
          <c:idx val="3"/>
          <c:order val="3"/>
          <c:tx>
            <c:strRef>
              <c:f>'Figura 4 ALC'!$E$2</c:f>
              <c:strCache>
                <c:ptCount val="1"/>
                <c:pt idx="0">
                  <c:v>licores fuertes</c:v>
                </c:pt>
              </c:strCache>
            </c:strRef>
          </c:tx>
          <c:spPr>
            <a:solidFill>
              <a:srgbClr val="93A299">
                <a:lumMod val="75000"/>
              </a:srgbClr>
            </a:solidFill>
            <a:effectLst/>
            <a:scene3d>
              <a:camera prst="orthographicFront"/>
              <a:lightRig rig="threePt" dir="t"/>
            </a:scene3d>
            <a:sp3d/>
          </c:spPr>
          <c:dLbls>
            <c:txPr>
              <a:bodyPr rot="-5400000" vert="horz"/>
              <a:lstStyle/>
              <a:p>
                <a:pPr>
                  <a:defRPr/>
                </a:pPr>
                <a:endParaRPr lang="es-ES"/>
              </a:p>
            </c:txPr>
            <c:showSerName val="1"/>
          </c:dLbls>
          <c:cat>
            <c:strRef>
              <c:f>'Figura 4 ALC'!$A$3:$A$4</c:f>
              <c:strCache>
                <c:ptCount val="2"/>
                <c:pt idx="0">
                  <c:v>Laborables</c:v>
                </c:pt>
                <c:pt idx="1">
                  <c:v>Fin de semana</c:v>
                </c:pt>
              </c:strCache>
            </c:strRef>
          </c:cat>
          <c:val>
            <c:numRef>
              <c:f>'Figura 4 ALC'!$E$3:$E$4</c:f>
              <c:numCache>
                <c:formatCode>0.0</c:formatCode>
                <c:ptCount val="2"/>
                <c:pt idx="0">
                  <c:v>6.1</c:v>
                </c:pt>
                <c:pt idx="1">
                  <c:v>28</c:v>
                </c:pt>
              </c:numCache>
            </c:numRef>
          </c:val>
        </c:ser>
        <c:ser>
          <c:idx val="4"/>
          <c:order val="4"/>
          <c:tx>
            <c:strRef>
              <c:f>'Figura 4 ALC'!$F$2</c:f>
              <c:strCache>
                <c:ptCount val="1"/>
                <c:pt idx="0">
                  <c:v>licores de frutas</c:v>
                </c:pt>
              </c:strCache>
            </c:strRef>
          </c:tx>
          <c:spPr>
            <a:solidFill>
              <a:srgbClr val="CF543F">
                <a:lumMod val="40000"/>
                <a:lumOff val="60000"/>
              </a:srgbClr>
            </a:solidFill>
            <a:scene3d>
              <a:camera prst="orthographicFront"/>
              <a:lightRig rig="threePt" dir="t"/>
            </a:scene3d>
            <a:sp3d/>
          </c:spPr>
          <c:dLbls>
            <c:txPr>
              <a:bodyPr rot="-5400000" vert="horz"/>
              <a:lstStyle/>
              <a:p>
                <a:pPr>
                  <a:defRPr/>
                </a:pPr>
                <a:endParaRPr lang="es-ES"/>
              </a:p>
            </c:txPr>
            <c:showSerName val="1"/>
          </c:dLbls>
          <c:cat>
            <c:strRef>
              <c:f>'Figura 4 ALC'!$A$3:$A$4</c:f>
              <c:strCache>
                <c:ptCount val="2"/>
                <c:pt idx="0">
                  <c:v>Laborables</c:v>
                </c:pt>
                <c:pt idx="1">
                  <c:v>Fin de semana</c:v>
                </c:pt>
              </c:strCache>
            </c:strRef>
          </c:cat>
          <c:val>
            <c:numRef>
              <c:f>'Figura 4 ALC'!$F$3:$F$4</c:f>
              <c:numCache>
                <c:formatCode>0.0</c:formatCode>
                <c:ptCount val="2"/>
                <c:pt idx="0">
                  <c:v>7.6</c:v>
                </c:pt>
                <c:pt idx="1">
                  <c:v>27.7</c:v>
                </c:pt>
              </c:numCache>
            </c:numRef>
          </c:val>
        </c:ser>
        <c:ser>
          <c:idx val="5"/>
          <c:order val="5"/>
          <c:tx>
            <c:strRef>
              <c:f>'Figura 4 ALC'!$G$2</c:f>
              <c:strCache>
                <c:ptCount val="1"/>
                <c:pt idx="0">
                  <c:v>aperitivos/ vermut</c:v>
                </c:pt>
              </c:strCache>
            </c:strRef>
          </c:tx>
          <c:spPr>
            <a:solidFill>
              <a:sysClr val="window" lastClr="FFFFFF">
                <a:lumMod val="85000"/>
              </a:sysClr>
            </a:solidFill>
            <a:scene3d>
              <a:camera prst="orthographicFront"/>
              <a:lightRig rig="threePt" dir="t"/>
            </a:scene3d>
            <a:sp3d/>
          </c:spPr>
          <c:dLbls>
            <c:txPr>
              <a:bodyPr rot="-5400000" vert="horz"/>
              <a:lstStyle/>
              <a:p>
                <a:pPr>
                  <a:defRPr/>
                </a:pPr>
                <a:endParaRPr lang="es-ES"/>
              </a:p>
            </c:txPr>
            <c:showSerName val="1"/>
          </c:dLbls>
          <c:cat>
            <c:strRef>
              <c:f>'Figura 4 ALC'!$A$3:$A$4</c:f>
              <c:strCache>
                <c:ptCount val="2"/>
                <c:pt idx="0">
                  <c:v>Laborables</c:v>
                </c:pt>
                <c:pt idx="1">
                  <c:v>Fin de semana</c:v>
                </c:pt>
              </c:strCache>
            </c:strRef>
          </c:cat>
          <c:val>
            <c:numRef>
              <c:f>'Figura 4 ALC'!$G$3:$G$4</c:f>
              <c:numCache>
                <c:formatCode>0.0</c:formatCode>
                <c:ptCount val="2"/>
                <c:pt idx="0">
                  <c:v>5.8</c:v>
                </c:pt>
                <c:pt idx="1">
                  <c:v>13.2</c:v>
                </c:pt>
              </c:numCache>
            </c:numRef>
          </c:val>
        </c:ser>
        <c:dLbls/>
        <c:axId val="78574720"/>
        <c:axId val="78576256"/>
      </c:barChart>
      <c:catAx>
        <c:axId val="78574720"/>
        <c:scaling>
          <c:orientation val="minMax"/>
        </c:scaling>
        <c:axPos val="b"/>
        <c:numFmt formatCode="General" sourceLinked="1"/>
        <c:majorTickMark val="none"/>
        <c:tickLblPos val="low"/>
        <c:spPr>
          <a:ln w="3175">
            <a:solidFill>
              <a:sysClr val="window" lastClr="FFFFFF">
                <a:lumMod val="50000"/>
              </a:sysClr>
            </a:solidFill>
            <a:prstDash val="solid"/>
          </a:ln>
        </c:spPr>
        <c:txPr>
          <a:bodyPr rot="0" vert="horz"/>
          <a:lstStyle/>
          <a:p>
            <a:pPr>
              <a:defRPr sz="1100" b="0" i="0" u="none" strike="noStrike" baseline="0">
                <a:solidFill>
                  <a:srgbClr val="000000"/>
                </a:solidFill>
                <a:latin typeface="Century Gothic"/>
                <a:ea typeface="Century Gothic"/>
                <a:cs typeface="Century Gothic"/>
              </a:defRPr>
            </a:pPr>
            <a:endParaRPr lang="es-ES"/>
          </a:p>
        </c:txPr>
        <c:crossAx val="78576256"/>
        <c:crosses val="autoZero"/>
        <c:auto val="1"/>
        <c:lblAlgn val="ctr"/>
        <c:lblOffset val="100"/>
      </c:catAx>
      <c:valAx>
        <c:axId val="78576256"/>
        <c:scaling>
          <c:orientation val="minMax"/>
          <c:max val="75"/>
          <c:min val="0"/>
        </c:scaling>
        <c:axPos val="l"/>
        <c:title>
          <c:tx>
            <c:rich>
              <a:bodyPr rot="-5400000" vert="horz"/>
              <a:lstStyle/>
              <a:p>
                <a:pPr>
                  <a:defRPr/>
                </a:pPr>
                <a:r>
                  <a:rPr lang="es-ES" dirty="0" smtClean="0"/>
                  <a:t>Prevalencia (%)</a:t>
                </a:r>
                <a:endParaRPr lang="es-ES" dirty="0"/>
              </a:p>
            </c:rich>
          </c:tx>
          <c:layout>
            <c:manualLayout>
              <c:xMode val="edge"/>
              <c:yMode val="edge"/>
              <c:x val="8.2500000000000021E-3"/>
              <c:y val="0.27131567333410983"/>
            </c:manualLayout>
          </c:layout>
        </c:title>
        <c:numFmt formatCode="0.0" sourceLinked="1"/>
        <c:tickLblPos val="nextTo"/>
        <c:spPr>
          <a:ln w="3175">
            <a:noFill/>
            <a:prstDash val="solid"/>
          </a:ln>
        </c:spPr>
        <c:txPr>
          <a:bodyPr rot="0" vert="horz"/>
          <a:lstStyle/>
          <a:p>
            <a:pPr>
              <a:defRPr sz="900" b="0" i="0" u="none" strike="noStrike" baseline="0">
                <a:solidFill>
                  <a:srgbClr val="000000"/>
                </a:solidFill>
                <a:latin typeface="Century Gothic"/>
                <a:ea typeface="Century Gothic"/>
                <a:cs typeface="Century Gothic"/>
              </a:defRPr>
            </a:pPr>
            <a:endParaRPr lang="es-ES"/>
          </a:p>
        </c:txPr>
        <c:crossAx val="78574720"/>
        <c:crosses val="autoZero"/>
        <c:crossBetween val="between"/>
        <c:majorUnit val="15"/>
      </c:valAx>
      <c:spPr>
        <a:noFill/>
        <a:ln w="25400">
          <a:noFill/>
        </a:ln>
      </c:spPr>
    </c:plotArea>
    <c:plotVisOnly val="1"/>
    <c:dispBlanksAs val="gap"/>
  </c:chart>
  <c:spPr>
    <a:noFill/>
    <a:ln w="9525">
      <a:noFill/>
    </a:ln>
  </c:spPr>
  <c:txPr>
    <a:bodyPr/>
    <a:lstStyle/>
    <a:p>
      <a:pPr>
        <a:defRPr sz="900" b="0" i="0" u="none" strike="noStrike" baseline="0">
          <a:solidFill>
            <a:srgbClr val="000000"/>
          </a:solidFill>
          <a:latin typeface="Century Gothic"/>
          <a:ea typeface="Century Gothic"/>
          <a:cs typeface="Century Gothic"/>
        </a:defRPr>
      </a:pPr>
      <a:endParaRPr lang="es-E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40844756557464595"/>
          <c:y val="5.5555555555555539E-2"/>
          <c:w val="0.56301924384719571"/>
          <c:h val="0.84237678623505396"/>
        </c:manualLayout>
      </c:layout>
      <c:barChart>
        <c:barDir val="bar"/>
        <c:grouping val="clustered"/>
        <c:ser>
          <c:idx val="1"/>
          <c:order val="0"/>
          <c:cat>
            <c:strRef>
              <c:f>'[Gráfico en Microsoft PowerPoint]Hoja6'!$A$7:$A$12</c:f>
              <c:strCache>
                <c:ptCount val="6"/>
                <c:pt idx="0">
                  <c:v>A través de familiares menores de 18 años</c:v>
                </c:pt>
                <c:pt idx="1">
                  <c:v> De otra forma</c:v>
                </c:pt>
                <c:pt idx="2">
                  <c:v>A través de otras personas menores de 18 años</c:v>
                </c:pt>
                <c:pt idx="3">
                  <c:v>A través de familiares de 18 años o mayores</c:v>
                </c:pt>
                <c:pt idx="4">
                  <c:v>A través de otras personas de 18 años o mayores</c:v>
                </c:pt>
                <c:pt idx="5">
                  <c:v> Tú directamente</c:v>
                </c:pt>
              </c:strCache>
            </c:strRef>
          </c:cat>
          <c:val>
            <c:numRef>
              <c:f>'[Gráfico en Microsoft PowerPoint]Hoja6'!$B$7:$B$12</c:f>
            </c:numRef>
          </c:val>
        </c:ser>
        <c:ser>
          <c:idx val="2"/>
          <c:order val="1"/>
          <c:spPr>
            <a:solidFill>
              <a:srgbClr val="85978C"/>
            </a:solidFill>
          </c:spPr>
          <c:cat>
            <c:strRef>
              <c:f>'[Gráfico en Microsoft PowerPoint]Hoja6'!$A$7:$A$12</c:f>
              <c:strCache>
                <c:ptCount val="6"/>
                <c:pt idx="0">
                  <c:v>A través de familiares menores de 18 años</c:v>
                </c:pt>
                <c:pt idx="1">
                  <c:v> De otra forma</c:v>
                </c:pt>
                <c:pt idx="2">
                  <c:v>A través de otras personas menores de 18 años</c:v>
                </c:pt>
                <c:pt idx="3">
                  <c:v>A través de familiares de 18 años o mayores</c:v>
                </c:pt>
                <c:pt idx="4">
                  <c:v>A través de otras personas de 18 años o mayores</c:v>
                </c:pt>
                <c:pt idx="5">
                  <c:v> Tú directamente</c:v>
                </c:pt>
              </c:strCache>
            </c:strRef>
          </c:cat>
          <c:val>
            <c:numRef>
              <c:f>'[Gráfico en Microsoft PowerPoint]Hoja6'!$C$7:$C$12</c:f>
              <c:numCache>
                <c:formatCode>0.0</c:formatCode>
                <c:ptCount val="6"/>
                <c:pt idx="0">
                  <c:v>1.3</c:v>
                </c:pt>
                <c:pt idx="1">
                  <c:v>6.3</c:v>
                </c:pt>
                <c:pt idx="2">
                  <c:v>10</c:v>
                </c:pt>
                <c:pt idx="3">
                  <c:v>12.4</c:v>
                </c:pt>
                <c:pt idx="4">
                  <c:v>26.8</c:v>
                </c:pt>
                <c:pt idx="5">
                  <c:v>38.6</c:v>
                </c:pt>
              </c:numCache>
            </c:numRef>
          </c:val>
        </c:ser>
        <c:ser>
          <c:idx val="0"/>
          <c:order val="2"/>
          <c:spPr>
            <a:solidFill>
              <a:srgbClr val="DA7C6C"/>
            </a:solidFill>
          </c:spPr>
          <c:cat>
            <c:strRef>
              <c:f>'[Gráfico en Microsoft PowerPoint]Hoja6'!$A$7:$A$12</c:f>
              <c:strCache>
                <c:ptCount val="6"/>
                <c:pt idx="0">
                  <c:v>A través de familiares menores de 18 años</c:v>
                </c:pt>
                <c:pt idx="1">
                  <c:v> De otra forma</c:v>
                </c:pt>
                <c:pt idx="2">
                  <c:v>A través de otras personas menores de 18 años</c:v>
                </c:pt>
                <c:pt idx="3">
                  <c:v>A través de familiares de 18 años o mayores</c:v>
                </c:pt>
                <c:pt idx="4">
                  <c:v>A través de otras personas de 18 años o mayores</c:v>
                </c:pt>
                <c:pt idx="5">
                  <c:v> Tú directamente</c:v>
                </c:pt>
              </c:strCache>
            </c:strRef>
          </c:cat>
          <c:val>
            <c:numRef>
              <c:f>'[Gráfico en Microsoft PowerPoint]Hoja6'!$D$7:$D$12</c:f>
              <c:numCache>
                <c:formatCode>0.0</c:formatCode>
                <c:ptCount val="6"/>
                <c:pt idx="0">
                  <c:v>1.3</c:v>
                </c:pt>
                <c:pt idx="1">
                  <c:v>4.0999999999999996</c:v>
                </c:pt>
                <c:pt idx="2">
                  <c:v>11.8</c:v>
                </c:pt>
                <c:pt idx="3">
                  <c:v>15.4</c:v>
                </c:pt>
                <c:pt idx="4">
                  <c:v>33.9</c:v>
                </c:pt>
                <c:pt idx="5">
                  <c:v>34.300000000000011</c:v>
                </c:pt>
              </c:numCache>
            </c:numRef>
          </c:val>
        </c:ser>
        <c:dLbls/>
        <c:axId val="78439168"/>
        <c:axId val="78440704"/>
      </c:barChart>
      <c:catAx>
        <c:axId val="78439168"/>
        <c:scaling>
          <c:orientation val="minMax"/>
        </c:scaling>
        <c:axPos val="l"/>
        <c:tickLblPos val="nextTo"/>
        <c:crossAx val="78440704"/>
        <c:crosses val="autoZero"/>
        <c:auto val="1"/>
        <c:lblAlgn val="ctr"/>
        <c:lblOffset val="100"/>
      </c:catAx>
      <c:valAx>
        <c:axId val="78440704"/>
        <c:scaling>
          <c:orientation val="minMax"/>
          <c:max val="40"/>
        </c:scaling>
        <c:axPos val="b"/>
        <c:numFmt formatCode="0" sourceLinked="0"/>
        <c:tickLblPos val="nextTo"/>
        <c:spPr>
          <a:ln>
            <a:noFill/>
          </a:ln>
        </c:spPr>
        <c:crossAx val="78439168"/>
        <c:crosses val="autoZero"/>
        <c:crossBetween val="between"/>
      </c:valAx>
    </c:plotArea>
    <c:plotVisOnly val="1"/>
    <c:dispBlanksAs val="gap"/>
  </c:chart>
  <c:txPr>
    <a:bodyPr/>
    <a:lstStyle/>
    <a:p>
      <a:pPr>
        <a:defRPr sz="900">
          <a:latin typeface="Century Gothic" panose="020B0502020202020204" pitchFamily="34" charset="0"/>
        </a:defRPr>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789153113487894E-2"/>
          <c:y val="5.105426882393186E-2"/>
          <c:w val="0.92716222658305747"/>
          <c:h val="0.66965590677760345"/>
        </c:manualLayout>
      </c:layout>
      <c:barChart>
        <c:barDir val="col"/>
        <c:grouping val="clustered"/>
        <c:ser>
          <c:idx val="0"/>
          <c:order val="0"/>
          <c:tx>
            <c:strRef>
              <c:f>Botellón!$B$2</c:f>
              <c:strCache>
                <c:ptCount val="1"/>
                <c:pt idx="0">
                  <c:v>Botellón últimos 12 meses</c:v>
                </c:pt>
              </c:strCache>
            </c:strRef>
          </c:tx>
          <c:dPt>
            <c:idx val="0"/>
            <c:spPr>
              <a:solidFill>
                <a:srgbClr val="848058">
                  <a:lumMod val="60000"/>
                  <a:lumOff val="40000"/>
                </a:srgbClr>
              </a:solidFill>
            </c:spPr>
          </c:dPt>
          <c:dPt>
            <c:idx val="1"/>
            <c:spPr>
              <a:solidFill>
                <a:schemeClr val="accent1">
                  <a:lumMod val="75000"/>
                </a:schemeClr>
              </a:solidFill>
            </c:spPr>
          </c:dPt>
          <c:dPt>
            <c:idx val="2"/>
            <c:spPr>
              <a:solidFill>
                <a:schemeClr val="accent2">
                  <a:lumMod val="60000"/>
                  <a:lumOff val="40000"/>
                </a:schemeClr>
              </a:solidFill>
            </c:spPr>
          </c:dPt>
          <c:dPt>
            <c:idx val="3"/>
            <c:spPr>
              <a:solidFill>
                <a:srgbClr val="93A299">
                  <a:lumMod val="50000"/>
                </a:srgbClr>
              </a:solidFill>
            </c:spPr>
          </c:dPt>
          <c:dPt>
            <c:idx val="4"/>
            <c:spPr>
              <a:solidFill>
                <a:srgbClr val="93A299">
                  <a:lumMod val="75000"/>
                </a:srgbClr>
              </a:solidFill>
            </c:spPr>
          </c:dPt>
          <c:dPt>
            <c:idx val="5"/>
            <c:spPr>
              <a:solidFill>
                <a:srgbClr val="93A39A"/>
              </a:solidFill>
            </c:spPr>
          </c:dPt>
          <c:dPt>
            <c:idx val="6"/>
            <c:spPr>
              <a:solidFill>
                <a:srgbClr val="93A299">
                  <a:lumMod val="60000"/>
                  <a:lumOff val="40000"/>
                </a:srgbClr>
              </a:solidFill>
            </c:spPr>
          </c:dPt>
          <c:dPt>
            <c:idx val="7"/>
            <c:spPr>
              <a:solidFill>
                <a:srgbClr val="93A299">
                  <a:lumMod val="40000"/>
                  <a:lumOff val="60000"/>
                </a:srgbClr>
              </a:solidFill>
            </c:spPr>
          </c:dPt>
          <c:dLbls>
            <c:showVal val="1"/>
          </c:dLbls>
          <c:cat>
            <c:strRef>
              <c:f>Botellón!$A$3:$A$12</c:f>
              <c:strCache>
                <c:ptCount val="8"/>
                <c:pt idx="0">
                  <c:v>Total</c:v>
                </c:pt>
                <c:pt idx="1">
                  <c:v> Hombres</c:v>
                </c:pt>
                <c:pt idx="2">
                  <c:v>Mujeres</c:v>
                </c:pt>
                <c:pt idx="3">
                  <c:v>14 años</c:v>
                </c:pt>
                <c:pt idx="4">
                  <c:v>15 años</c:v>
                </c:pt>
                <c:pt idx="5">
                  <c:v>16 años</c:v>
                </c:pt>
                <c:pt idx="6">
                  <c:v>17 años</c:v>
                </c:pt>
                <c:pt idx="7">
                  <c:v>18 años</c:v>
                </c:pt>
              </c:strCache>
            </c:strRef>
          </c:cat>
          <c:val>
            <c:numRef>
              <c:f>Botellón!$B$3:$B$12</c:f>
              <c:numCache>
                <c:formatCode>0.0</c:formatCode>
                <c:ptCount val="8"/>
                <c:pt idx="0">
                  <c:v>57.6</c:v>
                </c:pt>
                <c:pt idx="1">
                  <c:v>55.9</c:v>
                </c:pt>
                <c:pt idx="2">
                  <c:v>59.3</c:v>
                </c:pt>
                <c:pt idx="3">
                  <c:v>34.9</c:v>
                </c:pt>
                <c:pt idx="4">
                  <c:v>51.2</c:v>
                </c:pt>
                <c:pt idx="5">
                  <c:v>64.3</c:v>
                </c:pt>
                <c:pt idx="6">
                  <c:v>72</c:v>
                </c:pt>
                <c:pt idx="7">
                  <c:v>71.900000000000006</c:v>
                </c:pt>
              </c:numCache>
            </c:numRef>
          </c:val>
        </c:ser>
        <c:dLbls/>
        <c:axId val="90768512"/>
        <c:axId val="90770048"/>
      </c:barChart>
      <c:catAx>
        <c:axId val="90768512"/>
        <c:scaling>
          <c:orientation val="minMax"/>
        </c:scaling>
        <c:axPos val="b"/>
        <c:majorTickMark val="none"/>
        <c:tickLblPos val="nextTo"/>
        <c:spPr>
          <a:ln>
            <a:solidFill>
              <a:schemeClr val="bg1">
                <a:lumMod val="50000"/>
              </a:schemeClr>
            </a:solidFill>
          </a:ln>
        </c:spPr>
        <c:txPr>
          <a:bodyPr rot="-5400000" vert="horz"/>
          <a:lstStyle/>
          <a:p>
            <a:pPr>
              <a:defRPr/>
            </a:pPr>
            <a:endParaRPr lang="es-ES"/>
          </a:p>
        </c:txPr>
        <c:crossAx val="90770048"/>
        <c:crosses val="autoZero"/>
        <c:auto val="1"/>
        <c:lblAlgn val="ctr"/>
        <c:lblOffset val="100"/>
      </c:catAx>
      <c:valAx>
        <c:axId val="90770048"/>
        <c:scaling>
          <c:orientation val="minMax"/>
        </c:scaling>
        <c:delete val="1"/>
        <c:axPos val="l"/>
        <c:numFmt formatCode="0.0" sourceLinked="1"/>
        <c:tickLblPos val="none"/>
        <c:crossAx val="90768512"/>
        <c:crosses val="autoZero"/>
        <c:crossBetween val="between"/>
      </c:valAx>
      <c:spPr>
        <a:noFill/>
      </c:spPr>
    </c:plotArea>
    <c:plotVisOnly val="1"/>
    <c:dispBlanksAs val="gap"/>
  </c:chart>
  <c:spPr>
    <a:noFill/>
    <a:ln>
      <a:noFill/>
    </a:ln>
  </c:spPr>
  <c:txPr>
    <a:bodyPr/>
    <a:lstStyle/>
    <a:p>
      <a:pPr>
        <a:defRPr>
          <a:latin typeface="Century Gothic" panose="020B0502020202020204" pitchFamily="34" charset="0"/>
        </a:defRPr>
      </a:pPr>
      <a:endParaRPr lang="es-ES"/>
    </a:p>
  </c:txPr>
  <c:externalData r:id="rId2"/>
</c:chartSpace>
</file>

<file path=ppt/drawings/drawing1.xml><?xml version="1.0" encoding="utf-8"?>
<c:userShapes xmlns:c="http://schemas.openxmlformats.org/drawingml/2006/chart">
  <cdr:relSizeAnchor xmlns:cdr="http://schemas.openxmlformats.org/drawingml/2006/chartDrawing">
    <cdr:from>
      <cdr:x>0.11174</cdr:x>
      <cdr:y>0.06647</cdr:y>
    </cdr:from>
    <cdr:to>
      <cdr:x>0.91946</cdr:x>
      <cdr:y>0.20384</cdr:y>
    </cdr:to>
    <cdr:sp macro="" textlink="">
      <cdr:nvSpPr>
        <cdr:cNvPr id="2" name="7 Rectángulo"/>
        <cdr:cNvSpPr/>
      </cdr:nvSpPr>
      <cdr:spPr>
        <a:xfrm xmlns:a="http://schemas.openxmlformats.org/drawingml/2006/main">
          <a:off x="607448" y="312780"/>
          <a:ext cx="4390810" cy="6463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S" sz="1200" b="1" dirty="0" smtClean="0">
              <a:solidFill>
                <a:srgbClr val="564B3C">
                  <a:lumMod val="60000"/>
                  <a:lumOff val="40000"/>
                </a:srgbClr>
              </a:solidFill>
              <a:latin typeface="Century Gothic" pitchFamily="34" charset="0"/>
            </a:rPr>
            <a:t>Porcentaje de </a:t>
          </a:r>
          <a:r>
            <a:rPr lang="es-ES" sz="1200" b="1" dirty="0">
              <a:solidFill>
                <a:srgbClr val="564B3C">
                  <a:lumMod val="60000"/>
                  <a:lumOff val="40000"/>
                </a:srgbClr>
              </a:solidFill>
              <a:latin typeface="Century Gothic" pitchFamily="34" charset="0"/>
            </a:rPr>
            <a:t>estudiantes que piensa que cada acción </a:t>
          </a:r>
          <a:endParaRPr lang="es-ES" sz="1200" b="1" dirty="0" smtClean="0">
            <a:solidFill>
              <a:srgbClr val="564B3C">
                <a:lumMod val="60000"/>
                <a:lumOff val="40000"/>
              </a:srgbClr>
            </a:solidFill>
            <a:latin typeface="Century Gothic" pitchFamily="34" charset="0"/>
          </a:endParaRPr>
        </a:p>
        <a:p xmlns:a="http://schemas.openxmlformats.org/drawingml/2006/main">
          <a:r>
            <a:rPr lang="es-ES" sz="1200" b="1" dirty="0" smtClean="0">
              <a:solidFill>
                <a:srgbClr val="564B3C">
                  <a:lumMod val="60000"/>
                  <a:lumOff val="40000"/>
                </a:srgbClr>
              </a:solidFill>
              <a:latin typeface="Century Gothic" pitchFamily="34" charset="0"/>
            </a:rPr>
            <a:t>para </a:t>
          </a:r>
          <a:r>
            <a:rPr lang="es-ES" sz="1200" b="1" dirty="0">
              <a:solidFill>
                <a:srgbClr val="564B3C">
                  <a:lumMod val="60000"/>
                  <a:lumOff val="40000"/>
                </a:srgbClr>
              </a:solidFill>
              <a:latin typeface="Century Gothic" pitchFamily="34" charset="0"/>
            </a:rPr>
            <a:t>intentar resolver el problema de las drogas ilegales </a:t>
          </a:r>
          <a:endParaRPr lang="es-ES" sz="1200" b="1" dirty="0" smtClean="0">
            <a:solidFill>
              <a:srgbClr val="564B3C">
                <a:lumMod val="60000"/>
                <a:lumOff val="40000"/>
              </a:srgbClr>
            </a:solidFill>
            <a:latin typeface="Century Gothic" pitchFamily="34" charset="0"/>
          </a:endParaRPr>
        </a:p>
        <a:p xmlns:a="http://schemas.openxmlformats.org/drawingml/2006/main">
          <a:r>
            <a:rPr lang="es-ES" sz="1200" b="1" dirty="0" smtClean="0">
              <a:solidFill>
                <a:srgbClr val="564B3C">
                  <a:lumMod val="60000"/>
                  <a:lumOff val="40000"/>
                </a:srgbClr>
              </a:solidFill>
              <a:latin typeface="Century Gothic" pitchFamily="34" charset="0"/>
            </a:rPr>
            <a:t>es </a:t>
          </a:r>
          <a:r>
            <a:rPr lang="es-ES" sz="1200" b="1" dirty="0">
              <a:solidFill>
                <a:srgbClr val="564B3C">
                  <a:lumMod val="60000"/>
                  <a:lumOff val="40000"/>
                </a:srgbClr>
              </a:solidFill>
              <a:latin typeface="Century Gothic" pitchFamily="34" charset="0"/>
            </a:rPr>
            <a:t>algo o muy importante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5659" cy="493713"/>
          </a:xfrm>
          <a:prstGeom prst="rect">
            <a:avLst/>
          </a:prstGeom>
        </p:spPr>
        <p:txBody>
          <a:bodyPr vert="horz" lIns="91430" tIns="45716" rIns="91430" bIns="45716" rtlCol="0"/>
          <a:lstStyle>
            <a:lvl1pPr algn="l">
              <a:defRPr sz="1200"/>
            </a:lvl1pPr>
          </a:lstStyle>
          <a:p>
            <a:endParaRPr lang="es-ES"/>
          </a:p>
        </p:txBody>
      </p:sp>
      <p:sp>
        <p:nvSpPr>
          <p:cNvPr id="3" name="2 Marcador de fecha"/>
          <p:cNvSpPr>
            <a:spLocks noGrp="1"/>
          </p:cNvSpPr>
          <p:nvPr>
            <p:ph type="dt" idx="1"/>
          </p:nvPr>
        </p:nvSpPr>
        <p:spPr>
          <a:xfrm>
            <a:off x="3850444" y="1"/>
            <a:ext cx="2945659" cy="493713"/>
          </a:xfrm>
          <a:prstGeom prst="rect">
            <a:avLst/>
          </a:prstGeom>
        </p:spPr>
        <p:txBody>
          <a:bodyPr vert="horz" lIns="91430" tIns="45716" rIns="91430" bIns="45716" rtlCol="0"/>
          <a:lstStyle>
            <a:lvl1pPr algn="r">
              <a:defRPr sz="1200"/>
            </a:lvl1pPr>
          </a:lstStyle>
          <a:p>
            <a:fld id="{A95D408A-87A1-4097-9F27-DA4474C4BE7C}" type="datetimeFigureOut">
              <a:rPr lang="es-ES" smtClean="0"/>
              <a:pPr/>
              <a:t>12/02/2016</a:t>
            </a:fld>
            <a:endParaRPr lang="es-ES"/>
          </a:p>
        </p:txBody>
      </p:sp>
      <p:sp>
        <p:nvSpPr>
          <p:cNvPr id="4" name="3 Marcador de imagen de diapositiva"/>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30" tIns="45716" rIns="91430" bIns="45716" rtlCol="0" anchor="ctr"/>
          <a:lstStyle/>
          <a:p>
            <a:endParaRPr lang="es-ES"/>
          </a:p>
        </p:txBody>
      </p:sp>
      <p:sp>
        <p:nvSpPr>
          <p:cNvPr id="5" name="4 Marcador de notas"/>
          <p:cNvSpPr>
            <a:spLocks noGrp="1"/>
          </p:cNvSpPr>
          <p:nvPr>
            <p:ph type="body" sz="quarter" idx="3"/>
          </p:nvPr>
        </p:nvSpPr>
        <p:spPr>
          <a:xfrm>
            <a:off x="679768" y="4690270"/>
            <a:ext cx="5438140" cy="4443413"/>
          </a:xfrm>
          <a:prstGeom prst="rect">
            <a:avLst/>
          </a:prstGeom>
        </p:spPr>
        <p:txBody>
          <a:bodyPr vert="horz" lIns="91430" tIns="45716" rIns="91430" bIns="4571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9378825"/>
            <a:ext cx="2945659" cy="493713"/>
          </a:xfrm>
          <a:prstGeom prst="rect">
            <a:avLst/>
          </a:prstGeom>
        </p:spPr>
        <p:txBody>
          <a:bodyPr vert="horz" lIns="91430" tIns="45716" rIns="91430" bIns="45716"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4" y="9378825"/>
            <a:ext cx="2945659" cy="493713"/>
          </a:xfrm>
          <a:prstGeom prst="rect">
            <a:avLst/>
          </a:prstGeom>
        </p:spPr>
        <p:txBody>
          <a:bodyPr vert="horz" lIns="91430" tIns="45716" rIns="91430" bIns="45716" rtlCol="0" anchor="b"/>
          <a:lstStyle>
            <a:lvl1pPr algn="r">
              <a:defRPr sz="1200"/>
            </a:lvl1pPr>
          </a:lstStyle>
          <a:p>
            <a:fld id="{6411720F-501A-4066-AD25-B312699C3FA8}" type="slidenum">
              <a:rPr lang="es-ES" smtClean="0"/>
              <a:pPr/>
              <a:t>‹Nº›</a:t>
            </a:fld>
            <a:endParaRPr lang="es-ES"/>
          </a:p>
        </p:txBody>
      </p:sp>
    </p:spTree>
    <p:extLst>
      <p:ext uri="{BB962C8B-B14F-4D97-AF65-F5344CB8AC3E}">
        <p14:creationId xmlns:p14="http://schemas.microsoft.com/office/powerpoint/2010/main" xmlns="" val="278108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301">
              <a:defRPr/>
            </a:pPr>
            <a:r>
              <a:rPr lang="es-ES" altLang="es-ES" dirty="0">
                <a:solidFill>
                  <a:srgbClr val="848058">
                    <a:lumMod val="50000"/>
                  </a:srgbClr>
                </a:solidFill>
                <a:latin typeface="Century Gothic" pitchFamily="34" charset="0"/>
              </a:rPr>
              <a:t>En </a:t>
            </a:r>
            <a:r>
              <a:rPr lang="es-ES" altLang="es-ES" b="1" dirty="0">
                <a:solidFill>
                  <a:srgbClr val="848058">
                    <a:lumMod val="50000"/>
                  </a:srgbClr>
                </a:solidFill>
                <a:latin typeface="Century Gothic" pitchFamily="34" charset="0"/>
              </a:rPr>
              <a:t>EDADES 2015 </a:t>
            </a:r>
            <a:r>
              <a:rPr lang="es-ES" altLang="es-ES" dirty="0">
                <a:solidFill>
                  <a:srgbClr val="848058">
                    <a:lumMod val="50000"/>
                  </a:srgbClr>
                </a:solidFill>
                <a:latin typeface="Century Gothic" pitchFamily="34" charset="0"/>
              </a:rPr>
              <a:t>se ha introducido un </a:t>
            </a:r>
            <a:r>
              <a:rPr lang="es-ES" altLang="es-ES" b="1" dirty="0">
                <a:solidFill>
                  <a:srgbClr val="848058">
                    <a:lumMod val="50000"/>
                  </a:srgbClr>
                </a:solidFill>
                <a:latin typeface="Century Gothic" pitchFamily="34" charset="0"/>
              </a:rPr>
              <a:t>módulo específico sobre hipnosedantes</a:t>
            </a:r>
            <a:endParaRPr lang="es-ES" altLang="es-ES" sz="1400" b="1" dirty="0">
              <a:solidFill>
                <a:srgbClr val="848058">
                  <a:lumMod val="50000"/>
                </a:srgbClr>
              </a:solidFill>
              <a:latin typeface="Century Gothic" pitchFamily="34" charset="0"/>
            </a:endParaRPr>
          </a:p>
          <a:p>
            <a:endParaRPr lang="es-ES" dirty="0"/>
          </a:p>
        </p:txBody>
      </p:sp>
      <p:sp>
        <p:nvSpPr>
          <p:cNvPr id="4" name="3 Marcador de número de diapositiva"/>
          <p:cNvSpPr>
            <a:spLocks noGrp="1"/>
          </p:cNvSpPr>
          <p:nvPr>
            <p:ph type="sldNum" sz="quarter" idx="10"/>
          </p:nvPr>
        </p:nvSpPr>
        <p:spPr/>
        <p:txBody>
          <a:bodyPr/>
          <a:lstStyle/>
          <a:p>
            <a:fld id="{6411720F-501A-4066-AD25-B312699C3FA8}" type="slidenum">
              <a:rPr lang="es-ES" smtClean="0"/>
              <a:pPr/>
              <a:t>11</a:t>
            </a:fld>
            <a:endParaRPr lang="es-ES"/>
          </a:p>
        </p:txBody>
      </p:sp>
    </p:spTree>
    <p:extLst>
      <p:ext uri="{BB962C8B-B14F-4D97-AF65-F5344CB8AC3E}">
        <p14:creationId xmlns:p14="http://schemas.microsoft.com/office/powerpoint/2010/main" xmlns="" val="289389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Consumidores</a:t>
            </a:r>
            <a:r>
              <a:rPr lang="es-ES" baseline="0" dirty="0" smtClean="0"/>
              <a:t> problemáticos: </a:t>
            </a:r>
          </a:p>
          <a:p>
            <a:r>
              <a:rPr lang="es-ES" baseline="0" dirty="0" smtClean="0"/>
              <a:t>Numero estimado en la población de 14 a 18 años (naranja claro) </a:t>
            </a:r>
          </a:p>
          <a:p>
            <a:r>
              <a:rPr lang="es-ES" baseline="0" dirty="0" smtClean="0"/>
              <a:t>% entre los estudiantes de 14 a 18 años que han consumido cannabis en el último año (verde) </a:t>
            </a:r>
          </a:p>
          <a:p>
            <a:r>
              <a:rPr lang="es-ES" baseline="0" dirty="0" smtClean="0"/>
              <a:t>% entre todos los estudiantes de 14 a 18 años (rojo) </a:t>
            </a:r>
            <a:endParaRPr lang="es-ES" dirty="0"/>
          </a:p>
        </p:txBody>
      </p:sp>
      <p:sp>
        <p:nvSpPr>
          <p:cNvPr id="4" name="3 Marcador de número de diapositiva"/>
          <p:cNvSpPr>
            <a:spLocks noGrp="1"/>
          </p:cNvSpPr>
          <p:nvPr>
            <p:ph type="sldNum" sz="quarter" idx="10"/>
          </p:nvPr>
        </p:nvSpPr>
        <p:spPr/>
        <p:txBody>
          <a:bodyPr/>
          <a:lstStyle/>
          <a:p>
            <a:fld id="{6411720F-501A-4066-AD25-B312699C3FA8}" type="slidenum">
              <a:rPr lang="es-ES" smtClean="0"/>
              <a:pPr/>
              <a:t>14</a:t>
            </a:fld>
            <a:endParaRPr lang="es-ES"/>
          </a:p>
        </p:txBody>
      </p:sp>
    </p:spTree>
    <p:extLst>
      <p:ext uri="{BB962C8B-B14F-4D97-AF65-F5344CB8AC3E}">
        <p14:creationId xmlns:p14="http://schemas.microsoft.com/office/powerpoint/2010/main" xmlns="" val="265104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AHORA NOS GUSTARÍA SABER TU OPINIÓN SOBRE LOS PROBLEMAS [DE SALUD O DE OTRO TIPO] QUE PUEDE SIGNIFICAR REALIZAR CADA UNA DE LAS SIGUIENTES CONDUCTAS. Pon una “X” en un cuadrito de cada fila. En total has de poner 20 “X” porque hay 20 filas de cuadritos. Con "</a:t>
            </a:r>
            <a:r>
              <a:rPr lang="es-ES" sz="1200" u="sng" kern="1200" dirty="0" smtClean="0">
                <a:solidFill>
                  <a:schemeClr val="tx1"/>
                </a:solidFill>
                <a:effectLst/>
                <a:latin typeface="+mn-lt"/>
                <a:ea typeface="+mn-ea"/>
                <a:cs typeface="+mn-cs"/>
              </a:rPr>
              <a:t>alguna vez</a:t>
            </a:r>
            <a:r>
              <a:rPr lang="es-ES" sz="1200" kern="1200" dirty="0" smtClean="0">
                <a:solidFill>
                  <a:schemeClr val="tx1"/>
                </a:solidFill>
                <a:effectLst/>
                <a:latin typeface="+mn-lt"/>
                <a:ea typeface="+mn-ea"/>
                <a:cs typeface="+mn-cs"/>
              </a:rPr>
              <a:t>" queremos decir "una vez al mes o menos frecuentemente". Con "</a:t>
            </a:r>
            <a:r>
              <a:rPr lang="es-ES" sz="1200" u="sng" kern="1200" dirty="0" smtClean="0">
                <a:solidFill>
                  <a:schemeClr val="tx1"/>
                </a:solidFill>
                <a:effectLst/>
                <a:latin typeface="+mn-lt"/>
                <a:ea typeface="+mn-ea"/>
                <a:cs typeface="+mn-cs"/>
              </a:rPr>
              <a:t>habitualmente</a:t>
            </a:r>
            <a:r>
              <a:rPr lang="es-ES" sz="1200" kern="1200" dirty="0" smtClean="0">
                <a:solidFill>
                  <a:schemeClr val="tx1"/>
                </a:solidFill>
                <a:effectLst/>
                <a:latin typeface="+mn-lt"/>
                <a:ea typeface="+mn-ea"/>
                <a:cs typeface="+mn-cs"/>
              </a:rPr>
              <a:t>" queremos decir aproximadamente una vez por semana o más frecuentemente.</a:t>
            </a:r>
          </a:p>
          <a:p>
            <a:r>
              <a:rPr lang="es-ES"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S" sz="1200" b="0" kern="1200" dirty="0" smtClean="0">
                <a:solidFill>
                  <a:schemeClr val="tx1"/>
                </a:solidFill>
                <a:effectLst/>
                <a:latin typeface="+mn-lt"/>
                <a:ea typeface="+mn-ea"/>
                <a:cs typeface="+mn-cs"/>
              </a:rPr>
              <a:t>Ningún problema-----Pocos problemas----Bastantes problemas----Muchos problemas---No sabes</a:t>
            </a:r>
          </a:p>
          <a:p>
            <a:endParaRPr lang="es-ES" dirty="0"/>
          </a:p>
        </p:txBody>
      </p:sp>
      <p:sp>
        <p:nvSpPr>
          <p:cNvPr id="4" name="3 Marcador de número de diapositiva"/>
          <p:cNvSpPr>
            <a:spLocks noGrp="1"/>
          </p:cNvSpPr>
          <p:nvPr>
            <p:ph type="sldNum" sz="quarter" idx="10"/>
          </p:nvPr>
        </p:nvSpPr>
        <p:spPr/>
        <p:txBody>
          <a:bodyPr/>
          <a:lstStyle/>
          <a:p>
            <a:fld id="{6411720F-501A-4066-AD25-B312699C3FA8}" type="slidenum">
              <a:rPr lang="es-ES" smtClean="0"/>
              <a:pPr/>
              <a:t>18</a:t>
            </a:fld>
            <a:endParaRPr lang="es-ES"/>
          </a:p>
        </p:txBody>
      </p:sp>
    </p:spTree>
    <p:extLst>
      <p:ext uri="{BB962C8B-B14F-4D97-AF65-F5344CB8AC3E}">
        <p14:creationId xmlns:p14="http://schemas.microsoft.com/office/powerpoint/2010/main" xmlns="" val="71041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QUÉ DIFICULTAD PIENSAS QUE TENDRÍAS PARA </a:t>
            </a:r>
            <a:r>
              <a:rPr lang="es-ES" sz="1200" b="1" u="sng" kern="1200" dirty="0" smtClean="0">
                <a:solidFill>
                  <a:schemeClr val="tx1"/>
                </a:solidFill>
                <a:effectLst/>
                <a:latin typeface="+mn-lt"/>
                <a:ea typeface="+mn-ea"/>
                <a:cs typeface="+mn-cs"/>
              </a:rPr>
              <a:t>CONSEGUIR</a:t>
            </a:r>
            <a:r>
              <a:rPr lang="es-ES" sz="1200" b="1" kern="1200" dirty="0" smtClean="0">
                <a:solidFill>
                  <a:schemeClr val="tx1"/>
                </a:solidFill>
                <a:effectLst/>
                <a:latin typeface="+mn-lt"/>
                <a:ea typeface="+mn-ea"/>
                <a:cs typeface="+mn-cs"/>
              </a:rPr>
              <a:t> CADA UNA DE LAS SIGUIENTES SUSTANCIAS, SI TÚ QUISIERAS?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Pon una “X” en un cuadrito de cada fila. En total has de poner 11 “X” porque hay 11 filas de cuadritos.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 	Prácticamente imposible	Difícil	Relativamente fácil	Muy fácil	No sabes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dirty="0" smtClean="0">
              <a:solidFill>
                <a:srgbClr val="564B3C">
                  <a:lumMod val="60000"/>
                  <a:lumOff val="40000"/>
                </a:srgbClr>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564B3C">
                    <a:lumMod val="60000"/>
                    <a:lumOff val="40000"/>
                  </a:srgbClr>
                </a:solidFill>
                <a:latin typeface="Century Gothic" pitchFamily="34" charset="0"/>
              </a:rPr>
              <a:t>Porcentaje de estudiantes de 14 a 18 años que conseguir cada una de las siguientes sustancias es muy fácil o relativamente fácil</a:t>
            </a:r>
          </a:p>
          <a:p>
            <a:endParaRPr lang="es-ES" dirty="0"/>
          </a:p>
        </p:txBody>
      </p:sp>
      <p:sp>
        <p:nvSpPr>
          <p:cNvPr id="4" name="3 Marcador de número de diapositiva"/>
          <p:cNvSpPr>
            <a:spLocks noGrp="1"/>
          </p:cNvSpPr>
          <p:nvPr>
            <p:ph type="sldNum" sz="quarter" idx="10"/>
          </p:nvPr>
        </p:nvSpPr>
        <p:spPr/>
        <p:txBody>
          <a:bodyPr/>
          <a:lstStyle/>
          <a:p>
            <a:fld id="{6411720F-501A-4066-AD25-B312699C3FA8}" type="slidenum">
              <a:rPr lang="es-ES" smtClean="0"/>
              <a:pPr/>
              <a:t>19</a:t>
            </a:fld>
            <a:endParaRPr lang="es-ES"/>
          </a:p>
        </p:txBody>
      </p:sp>
    </p:spTree>
    <p:extLst>
      <p:ext uri="{BB962C8B-B14F-4D97-AF65-F5344CB8AC3E}">
        <p14:creationId xmlns:p14="http://schemas.microsoft.com/office/powerpoint/2010/main" xmlns="" val="212779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smtClean="0"/>
              <a:t>Pregunta:</a:t>
            </a:r>
          </a:p>
          <a:p>
            <a:r>
              <a:rPr lang="es-ES" sz="1200" b="1" dirty="0" smtClean="0"/>
              <a:t>PARA CADA UNA DE LAS ACCIONES PARA INTENTAR RESOLVER EL PROBLEMA DE LAS DROGAS ILEGALES QUE TE VOY A MENCIONAR, DIME SI LA CONSIDERAS NADA, ALGO O MUY IMPORTANTE</a:t>
            </a:r>
            <a:r>
              <a:rPr lang="es-ES" sz="1200" dirty="0" smtClean="0"/>
              <a:t>.</a:t>
            </a:r>
            <a:r>
              <a:rPr lang="es-ES" sz="1200" i="1" dirty="0" smtClean="0"/>
              <a:t> </a:t>
            </a:r>
            <a:r>
              <a:rPr lang="es-ES" sz="1200" dirty="0" smtClean="0"/>
              <a:t>Pon una “X” en un cuadrito de cada fila. En total has de poner diez “X” porque hay diez filas.</a:t>
            </a:r>
          </a:p>
          <a:p>
            <a:endParaRPr lang="es-ES" dirty="0"/>
          </a:p>
        </p:txBody>
      </p:sp>
      <p:sp>
        <p:nvSpPr>
          <p:cNvPr id="4" name="3 Marcador de número de diapositiva"/>
          <p:cNvSpPr>
            <a:spLocks noGrp="1"/>
          </p:cNvSpPr>
          <p:nvPr>
            <p:ph type="sldNum" sz="quarter" idx="10"/>
          </p:nvPr>
        </p:nvSpPr>
        <p:spPr/>
        <p:txBody>
          <a:bodyPr/>
          <a:lstStyle/>
          <a:p>
            <a:fld id="{6411720F-501A-4066-AD25-B312699C3FA8}" type="slidenum">
              <a:rPr lang="es-ES" smtClean="0"/>
              <a:pPr/>
              <a:t>20</a:t>
            </a:fld>
            <a:endParaRPr lang="es-ES"/>
          </a:p>
        </p:txBody>
      </p:sp>
    </p:spTree>
    <p:extLst>
      <p:ext uri="{BB962C8B-B14F-4D97-AF65-F5344CB8AC3E}">
        <p14:creationId xmlns:p14="http://schemas.microsoft.com/office/powerpoint/2010/main" xmlns="" val="320750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40414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C324BD-66B6-461A-BCEA-8A3B8AA81223}" type="slidenum">
              <a:rPr lang="es-ES" altLang="es-ES">
                <a:solidFill>
                  <a:prstClr val="black"/>
                </a:solidFill>
              </a:rPr>
              <a:pPr>
                <a:defRPr/>
              </a:pPr>
              <a:t>‹Nº›</a:t>
            </a:fld>
            <a:endParaRPr lang="es-ES" altLang="es-ES">
              <a:solidFill>
                <a:prstClr val="black"/>
              </a:solidFill>
            </a:endParaRPr>
          </a:p>
        </p:txBody>
      </p:sp>
    </p:spTree>
    <p:extLst>
      <p:ext uri="{BB962C8B-B14F-4D97-AF65-F5344CB8AC3E}">
        <p14:creationId xmlns:p14="http://schemas.microsoft.com/office/powerpoint/2010/main" xmlns="" val="6787646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FF533F-CA1E-4EF7-A66E-33E04C5D9351}" type="slidenum">
              <a:rPr lang="es-ES" altLang="es-ES">
                <a:solidFill>
                  <a:prstClr val="black"/>
                </a:solidFill>
              </a:rPr>
              <a:pPr>
                <a:defRPr/>
              </a:pPr>
              <a:t>‹Nº›</a:t>
            </a:fld>
            <a:endParaRPr lang="es-ES" altLang="es-ES">
              <a:solidFill>
                <a:prstClr val="black"/>
              </a:solidFill>
            </a:endParaRPr>
          </a:p>
        </p:txBody>
      </p:sp>
    </p:spTree>
    <p:extLst>
      <p:ext uri="{BB962C8B-B14F-4D97-AF65-F5344CB8AC3E}">
        <p14:creationId xmlns:p14="http://schemas.microsoft.com/office/powerpoint/2010/main" xmlns="" val="2754013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93A4D6-FD01-4EC5-ADA7-EC40CDE63694}" type="slidenum">
              <a:rPr lang="es-ES" altLang="es-ES">
                <a:solidFill>
                  <a:prstClr val="black"/>
                </a:solidFill>
              </a:rPr>
              <a:pPr>
                <a:defRPr/>
              </a:pPr>
              <a:t>‹Nº›</a:t>
            </a:fld>
            <a:endParaRPr lang="es-ES" altLang="es-ES">
              <a:solidFill>
                <a:prstClr val="black"/>
              </a:solidFill>
            </a:endParaRPr>
          </a:p>
        </p:txBody>
      </p:sp>
    </p:spTree>
    <p:extLst>
      <p:ext uri="{BB962C8B-B14F-4D97-AF65-F5344CB8AC3E}">
        <p14:creationId xmlns:p14="http://schemas.microsoft.com/office/powerpoint/2010/main" xmlns="" val="5497306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s-E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s-E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CEB9A-8D1B-4F21-AA59-B5EE5CB4A521}" type="slidenum">
              <a:rPr lang="es-ES" altLang="es-ES">
                <a:solidFill>
                  <a:prstClr val="black"/>
                </a:solidFill>
              </a:rPr>
              <a:pPr>
                <a:defRPr/>
              </a:pPr>
              <a:t>‹Nº›</a:t>
            </a:fld>
            <a:endParaRPr lang="es-ES" altLang="es-ES">
              <a:solidFill>
                <a:prstClr val="black"/>
              </a:solidFill>
            </a:endParaRPr>
          </a:p>
        </p:txBody>
      </p:sp>
    </p:spTree>
    <p:extLst>
      <p:ext uri="{BB962C8B-B14F-4D97-AF65-F5344CB8AC3E}">
        <p14:creationId xmlns:p14="http://schemas.microsoft.com/office/powerpoint/2010/main" xmlns="" val="17695144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A1DA12-D2AE-47DE-A1D3-C5EC44ED86DE}" type="slidenum">
              <a:rPr lang="es-ES" altLang="es-ES">
                <a:solidFill>
                  <a:prstClr val="black"/>
                </a:solidFill>
              </a:rPr>
              <a:pPr>
                <a:defRPr/>
              </a:pPr>
              <a:t>‹Nº›</a:t>
            </a:fld>
            <a:endParaRPr lang="es-ES" altLang="es-ES">
              <a:solidFill>
                <a:prstClr val="black"/>
              </a:solidFill>
            </a:endParaRPr>
          </a:p>
        </p:txBody>
      </p:sp>
    </p:spTree>
    <p:extLst>
      <p:ext uri="{BB962C8B-B14F-4D97-AF65-F5344CB8AC3E}">
        <p14:creationId xmlns:p14="http://schemas.microsoft.com/office/powerpoint/2010/main" xmlns="" val="15417371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s-E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s-E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36394B-8613-45CE-9180-298619BB1B80}" type="slidenum">
              <a:rPr lang="es-ES" altLang="es-ES">
                <a:solidFill>
                  <a:prstClr val="black"/>
                </a:solidFill>
              </a:rPr>
              <a:pPr>
                <a:defRPr/>
              </a:pPr>
              <a:t>‹Nº›</a:t>
            </a:fld>
            <a:endParaRPr lang="es-ES" altLang="es-ES">
              <a:solidFill>
                <a:prstClr val="black"/>
              </a:solidFill>
            </a:endParaRPr>
          </a:p>
        </p:txBody>
      </p:sp>
    </p:spTree>
    <p:extLst>
      <p:ext uri="{BB962C8B-B14F-4D97-AF65-F5344CB8AC3E}">
        <p14:creationId xmlns:p14="http://schemas.microsoft.com/office/powerpoint/2010/main" xmlns="" val="3435395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s-E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s-E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3ABD1FA-0498-425A-8AE7-969336C34AA1}" type="slidenum">
              <a:rPr lang="es-ES" altLang="es-ES">
                <a:solidFill>
                  <a:prstClr val="black"/>
                </a:solidFill>
              </a:rPr>
              <a:pPr>
                <a:defRPr/>
              </a:pPr>
              <a:t>‹Nº›</a:t>
            </a:fld>
            <a:endParaRPr lang="es-ES" altLang="es-ES">
              <a:solidFill>
                <a:prstClr val="black"/>
              </a:solidFill>
            </a:endParaRPr>
          </a:p>
        </p:txBody>
      </p:sp>
    </p:spTree>
    <p:extLst>
      <p:ext uri="{BB962C8B-B14F-4D97-AF65-F5344CB8AC3E}">
        <p14:creationId xmlns:p14="http://schemas.microsoft.com/office/powerpoint/2010/main" xmlns="" val="36542384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29745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A0A024-20CD-4BAC-BD56-302757A48E14}" type="slidenum">
              <a:rPr lang="es-ES" altLang="es-ES">
                <a:solidFill>
                  <a:prstClr val="black"/>
                </a:solidFill>
              </a:rPr>
              <a:pPr>
                <a:defRPr/>
              </a:pPr>
              <a:t>‹Nº›</a:t>
            </a:fld>
            <a:endParaRPr lang="es-ES" altLang="es-ES">
              <a:solidFill>
                <a:prstClr val="black"/>
              </a:solidFill>
            </a:endParaRPr>
          </a:p>
        </p:txBody>
      </p:sp>
    </p:spTree>
    <p:extLst>
      <p:ext uri="{BB962C8B-B14F-4D97-AF65-F5344CB8AC3E}">
        <p14:creationId xmlns:p14="http://schemas.microsoft.com/office/powerpoint/2010/main" xmlns="" val="1704003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420E9B-B881-4524-B150-7FB6D58A2B14}" type="slidenum">
              <a:rPr lang="es-ES" altLang="es-ES">
                <a:solidFill>
                  <a:prstClr val="black"/>
                </a:solidFill>
              </a:rPr>
              <a:pPr>
                <a:defRPr/>
              </a:pPr>
              <a:t>‹Nº›</a:t>
            </a:fld>
            <a:endParaRPr lang="es-ES" altLang="es-ES">
              <a:solidFill>
                <a:prstClr val="black"/>
              </a:solidFill>
            </a:endParaRPr>
          </a:p>
        </p:txBody>
      </p:sp>
    </p:spTree>
    <p:extLst>
      <p:ext uri="{BB962C8B-B14F-4D97-AF65-F5344CB8AC3E}">
        <p14:creationId xmlns:p14="http://schemas.microsoft.com/office/powerpoint/2010/main" xmlns="" val="28238172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es-ES" altLang="es-ES">
              <a:solidFill>
                <a:prstClr val="black"/>
              </a:solidFill>
            </a:endParaRPr>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es-ES" altLang="es-ES">
              <a:solidFill>
                <a:prstClr val="black"/>
              </a:solidFill>
            </a:endParaRP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67D4FAC6-36B9-492B-9D8B-17F9754781D1}" type="slidenum">
              <a:rPr lang="es-ES" altLang="es-ES">
                <a:solidFill>
                  <a:prstClr val="black"/>
                </a:solidFill>
              </a:rPr>
              <a:pPr fontAlgn="base">
                <a:spcBef>
                  <a:spcPct val="0"/>
                </a:spcBef>
                <a:spcAft>
                  <a:spcPct val="0"/>
                </a:spcAft>
                <a:defRPr/>
              </a:pPr>
              <a:t>‹Nº›</a:t>
            </a:fld>
            <a:endParaRPr lang="es-ES" altLang="es-ES">
              <a:solidFill>
                <a:prstClr val="black"/>
              </a:solidFill>
            </a:endParaRPr>
          </a:p>
        </p:txBody>
      </p:sp>
      <p:sp>
        <p:nvSpPr>
          <p:cNvPr id="12295" name="Rectangle 7" descr="Horizontal oscura"/>
          <p:cNvSpPr>
            <a:spLocks noChangeArrowheads="1"/>
          </p:cNvSpPr>
          <p:nvPr/>
        </p:nvSpPr>
        <p:spPr bwMode="auto">
          <a:xfrm>
            <a:off x="0" y="188913"/>
            <a:ext cx="7235825" cy="792162"/>
          </a:xfrm>
          <a:prstGeom prst="rect">
            <a:avLst/>
          </a:prstGeom>
          <a:pattFill prst="dkHorz">
            <a:fgClr>
              <a:srgbClr val="808080"/>
            </a:fgClr>
            <a:bgClr>
              <a:srgbClr val="777777"/>
            </a:bgClr>
          </a:pattFill>
          <a:ln>
            <a:noFill/>
          </a:ln>
          <a:effectLst/>
          <a:extLst>
            <a:ext uri="{91240B29-F687-4F45-9708-019B960494DF}">
              <a14:hiddenLine xmlns:a14="http://schemas.microsoft.com/office/drawing/2010/main" xmlns="" w="57150">
                <a:solidFill>
                  <a:srgbClr val="96969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2296" name="Rectangle 8" descr="Horizontal oscura"/>
          <p:cNvSpPr>
            <a:spLocks noChangeArrowheads="1"/>
          </p:cNvSpPr>
          <p:nvPr/>
        </p:nvSpPr>
        <p:spPr bwMode="auto">
          <a:xfrm>
            <a:off x="0" y="6453188"/>
            <a:ext cx="7235825" cy="71437"/>
          </a:xfrm>
          <a:prstGeom prst="rect">
            <a:avLst/>
          </a:prstGeom>
          <a:pattFill prst="dkHorz">
            <a:fgClr>
              <a:srgbClr val="808080"/>
            </a:fgClr>
            <a:bgClr>
              <a:srgbClr val="777777"/>
            </a:bgClr>
          </a:pattFill>
          <a:ln>
            <a:noFill/>
          </a:ln>
          <a:effectLst/>
          <a:extLst>
            <a:ext uri="{91240B29-F687-4F45-9708-019B960494DF}">
              <a14:hiddenLine xmlns:a14="http://schemas.microsoft.com/office/drawing/2010/main" xmlns="" w="57150">
                <a:solidFill>
                  <a:srgbClr val="96969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Tree>
    <p:extLst>
      <p:ext uri="{BB962C8B-B14F-4D97-AF65-F5344CB8AC3E}">
        <p14:creationId xmlns:p14="http://schemas.microsoft.com/office/powerpoint/2010/main" xmlns="" val="3483766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chart" Target="../charts/chart12.xml"/><Relationship Id="rId3" Type="http://schemas.microsoft.com/office/2007/relationships/hdphoto" Target="../media/hdphoto2.wdp"/><Relationship Id="rId7"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chart" Target="../charts/chart9.xm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image" Target="../media/image1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es/url?sa=i&amp;rct=j&amp;q=&amp;esrc=s&amp;source=images&amp;cd=&amp;cad=rja&amp;uact=8&amp;ved=0CAcQjRxqFQoTCIfNh-PzqsgCFQG_Ggodn3cAIA&amp;url=http://www.thinkstockphotos.com.pt/royalty-free/cachimbo-de-crack-pictures&amp;bvm=bv.104317490,d.d2s&amp;psig=AFQjCNFnpFw5SvWolkoZMtiL6WzV4bj70w&amp;ust=1444119817985650" TargetMode="External"/><Relationship Id="rId3" Type="http://schemas.microsoft.com/office/2007/relationships/hdphoto" Target="../media/hdphoto2.wdp"/><Relationship Id="rId7"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www.google.es/url?sa=i&amp;rct=j&amp;q=&amp;esrc=s&amp;source=images&amp;cd=&amp;cad=rja&amp;uact=8&amp;ved=0CAcQjRxqFQoTCLvCkZ_zqsgCFQwTGgodYZgNdg&amp;url=http://www.thinkstockphotos.fr/image/illustration-drugs-and-addiction-icon/500688609&amp;bvm=bv.104317490,d.d2s&amp;psig=AFQjCNH3nFyJXjur810A808__TVqoN2iTg&amp;ust=1444119009071726" TargetMode="External"/><Relationship Id="rId11" Type="http://schemas.openxmlformats.org/officeDocument/2006/relationships/chart" Target="../charts/chart14.xml"/><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hyperlink" Target="http://www.google.es/url?sa=i&amp;rct=j&amp;q=&amp;esrc=s&amp;source=images&amp;cd=&amp;cad=rja&amp;uact=8&amp;ved=0CAcQjRxqFQoTCLvCkZ_zqsgCFQwTGgodYZgNdg&amp;url=http://www.thinkstockphotos.fr/image/illustration-drugs-and-addiction-icon/500688609&amp;bvm=bv.104317490,d.d2s&amp;psig=AFQjCNH3nFyJXjur810A808__TVqoN2iTg&amp;ust=1444119009071726" TargetMode="External"/><Relationship Id="rId12"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jpeg"/><Relationship Id="rId10" Type="http://schemas.openxmlformats.org/officeDocument/2006/relationships/image" Target="../media/image19.jpeg"/><Relationship Id="rId4" Type="http://schemas.microsoft.com/office/2007/relationships/hdphoto" Target="../media/hdphoto2.wdp"/><Relationship Id="rId9" Type="http://schemas.openxmlformats.org/officeDocument/2006/relationships/hyperlink" Target="http://www.google.es/url?sa=i&amp;rct=j&amp;q=&amp;esrc=s&amp;source=images&amp;cd=&amp;cad=rja&amp;uact=8&amp;ved=0CAcQjRxqFQoTCIfNh-PzqsgCFQG_Ggodn3cAIA&amp;url=http://www.thinkstockphotos.com.pt/royalty-free/cachimbo-de-crack-pictures&amp;bvm=bv.104317490,d.d2s&amp;psig=AFQjCNFnpFw5SvWolkoZMtiL6WzV4bj70w&amp;ust=144411981798565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chart" Target="../charts/chart16.xml"/><Relationship Id="rId1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hyperlink" Target="http://www.google.es/url?sa=i&amp;rct=j&amp;q=&amp;esrc=s&amp;source=images&amp;cd=&amp;cad=rja&amp;uact=8&amp;ved=0CAcQjRxqFQoTCObi2dnHrcgCFQZvFAodIsYHQA&amp;url=http://www.123rf.com/photo_25252566_drugs-addiction-marijuana-syringe-icons-set.html&amp;bvm=bv.104317490,d.d24&amp;psig=AFQjCNEJJ2bj3obQoPgb64IPoyl0oSCbUA&amp;ust=1444210997944455" TargetMode="External"/><Relationship Id="rId12" Type="http://schemas.openxmlformats.org/officeDocument/2006/relationships/image" Target="../media/image26.jpeg"/><Relationship Id="rId17" Type="http://schemas.openxmlformats.org/officeDocument/2006/relationships/image" Target="../media/image28.jpeg"/><Relationship Id="rId2" Type="http://schemas.openxmlformats.org/officeDocument/2006/relationships/image" Target="../media/image21.png"/><Relationship Id="rId16" Type="http://schemas.openxmlformats.org/officeDocument/2006/relationships/hyperlink" Target="http://www.google.es/url?sa=i&amp;rct=j&amp;q=&amp;esrc=s&amp;source=images&amp;cd=&amp;cad=rja&amp;uact=8&amp;ved=0CAcQjRxqFQoTCPK0gaGO6sgCFYs7GgodLqMBvA&amp;url=http://www.lavozdegalicia.es/sociedad/2010/03/25/0003_8377538.htm&amp;bvm=bv.106379543,d.d2s&amp;psig=AFQjCNEOTVkgLbrQEtwsBdd3XE4CVVSLsw&amp;ust=1446291601942528" TargetMode="External"/><Relationship Id="rId20" Type="http://schemas.openxmlformats.org/officeDocument/2006/relationships/image" Target="../media/image30.jpe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hyperlink" Target="http://www.google.es/url?sa=i&amp;rct=j&amp;q=&amp;esrc=s&amp;source=images&amp;cd=&amp;cad=rja&amp;uact=8&amp;ved=0CAcQjRxqFQoTCIWinsXSrcgCFco_FAod7loKPg&amp;url=http://www.dreamstime.com/royalty-free-stock-image-time-icon-set-image8692676&amp;psig=AFQjCNGnwaodT9myZW-9ohMYoL-t1dutPA&amp;ust=1444213964001564" TargetMode="External"/><Relationship Id="rId5" Type="http://schemas.openxmlformats.org/officeDocument/2006/relationships/image" Target="../media/image2.jpeg"/><Relationship Id="rId15" Type="http://schemas.openxmlformats.org/officeDocument/2006/relationships/image" Target="../media/image27.jpeg"/><Relationship Id="rId10" Type="http://schemas.openxmlformats.org/officeDocument/2006/relationships/image" Target="../media/image25.png"/><Relationship Id="rId19" Type="http://schemas.openxmlformats.org/officeDocument/2006/relationships/hyperlink" Target="http://www.google.es/url?sa=i&amp;rct=j&amp;q=&amp;esrc=s&amp;source=images&amp;cd=&amp;cad=rja&amp;uact=8&amp;ved=0CAcQjRxqFQoTCOaU3fOO6sgCFYHQGgodaI8NEg&amp;url=http://www.taringa.net/posts/info/3126740/Salvia-divinorum-droga-legal.html&amp;bvm=bv.106379543,d.d2s&amp;psig=AFQjCNF3Ii3vNU3xky54t15VauWhjDL86A&amp;ust=1446291776405238" TargetMode="External"/><Relationship Id="rId4" Type="http://schemas.openxmlformats.org/officeDocument/2006/relationships/image" Target="../media/image23.png"/><Relationship Id="rId9" Type="http://schemas.openxmlformats.org/officeDocument/2006/relationships/hyperlink" Target="http://www.google.es/url?sa=i&amp;rct=j&amp;q=&amp;esrc=s&amp;source=images&amp;cd=&amp;cad=rja&amp;uact=8&amp;ved=0CAcQjRxqFQoTCIKopfjQrcgCFcjtFAodKvMMQA&amp;url=http://www.iconshut.com/buy-car-courier-delivery-discount-doctor-drug-drugs-drugstore--icons/dT1hSFIwY0hNNkx5OWpaRzR5TG1samIyNW1hVzVrWlhJdVkyOXRMMlJoZEdFdmFXTnZibk12YldWa2FXTmhiQzFzYVc1bExUVXZOVEV5TDJKMWVWOWtjblZuY3kwMU1USXVjRzVufHVyPWh0dHBzOi8vd3d3Lmljb25maW5kZXIuY29tL2ljb25zLzMzOTY2My9hbWJ1bGFuY2VfYmFza2V0X2J1eV9jYXJfY291cmllcl9kZWxpdmVyeV9kaXNjb3VudF9kb2N0b3JfZHJ1Z19kcnVnc19kcnVnc3RvcmVfZWNvbW1lcmNlX2hlYWx0aF9oZWFsdGhjYXJlX2hvc3BpdGFsX2hvdXNlX2xvZ2lzdGljc19tYXJrZXRfbWVkaWNhbF9tZWRpY2luZV9vZmZlcl9vZmZpY2Vfb3JkZXJfcGF5X3BoYXJtYWN5X3BpbGxfcHJpY2VfcHVyY2hhc2Vfc2FsZV9zZW5kX3NlcnZpY2Vfc2hpcHBpbmdfc2hvcF9zaG9wcGluZ19zdG9yZV90YWJsZXRfdHJhbnNwb3J0X3RyYW5zcG9ydGF0aW9uX3RydWNrX3ZlaGljbGVfd2FyZWhvdXNlX2ljb258dz01MTJ8aD01MTJ8dD1wbmd8/&amp;bvm=bv.104317490,d.d24&amp;psig=AFQjCNF_6AAiTBONlBGHEWavQojua_tXdw&amp;ust=1444213490052733" TargetMode="External"/><Relationship Id="rId14" Type="http://schemas.openxmlformats.org/officeDocument/2006/relationships/hyperlink" Target="http://www.google.es/url?sa=i&amp;rct=j&amp;q=&amp;esrc=s&amp;source=images&amp;cd=&amp;cad=rja&amp;uact=8&amp;ved=0CAcQjRxqFQoTCL2whfSN6sgCFUdeGgodqycD_Q&amp;url=http://www.elpais.cr/2015/09/05/parece-marihuana-y-huele-a-sandia-spice-la-nueva-droga-sintetica-de-ee-uu/&amp;bvm=bv.106379543,d.d2s&amp;psig=AFQjCNFZsKa290Xkls3Q4hb2zQUjuULTag&amp;ust=144629150897659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17.xml"/><Relationship Id="rId5" Type="http://schemas.openxmlformats.org/officeDocument/2006/relationships/image" Target="../media/image2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1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hyperlink" Target="http://www.google.es/url?sa=i&amp;rct=j&amp;q=&amp;esrc=s&amp;source=images&amp;cd=&amp;cad=rja&amp;uact=8&amp;ved=0CAcQjRxqFQoTCIKopfjQrcgCFcjtFAodKvMMQA&amp;url=http://www.iconshut.com/buy-car-courier-delivery-discount-doctor-drug-drugs-drugstore--icons/dT1hSFIwY0hNNkx5OWpaRzR5TG1samIyNW1hVzVrWlhJdVkyOXRMMlJoZEdFdmFXTnZibk12YldWa2FXTmhiQzFzYVc1bExUVXZOVEV5TDJKMWVWOWtjblZuY3kwMU1USXVjRzVufHVyPWh0dHBzOi8vd3d3Lmljb25maW5kZXIuY29tL2ljb25zLzMzOTY2My9hbWJ1bGFuY2VfYmFza2V0X2J1eV9jYXJfY291cmllcl9kZWxpdmVyeV9kaXNjb3VudF9kb2N0b3JfZHJ1Z19kcnVnc19kcnVnc3RvcmVfZWNvbW1lcmNlX2hlYWx0aF9oZWFsdGhjYXJlX2hvc3BpdGFsX2hvdXNlX2xvZ2lzdGljc19tYXJrZXRfbWVkaWNhbF9tZWRpY2luZV9vZmZlcl9vZmZpY2Vfb3JkZXJfcGF5X3BoYXJtYWN5X3BpbGxfcHJpY2VfcHVyY2hhc2Vfc2FsZV9zZW5kX3NlcnZpY2Vfc2hpcHBpbmdfc2hvcF9zaG9wcGluZ19zdG9yZV90YWJsZXRfdHJhbnNwb3J0X3RyYW5zcG9ydGF0aW9uX3RydWNrX3ZlaGljbGVfd2FyZWhvdXNlX2ljb258dz01MTJ8aD01MTJ8dD1wbmd8/&amp;bvm=bv.104317490,d.d24&amp;psig=AFQjCNF_6AAiTBONlBGHEWavQojua_tXdw&amp;ust=1444213490052733"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chart" Target="../charts/chart1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chart" Target="../charts/char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7.png"/><Relationship Id="rId4" Type="http://schemas.openxmlformats.org/officeDocument/2006/relationships/hyperlink" Target="https://www.google.es/url?sa=i&amp;rct=j&amp;q=&amp;esrc=s&amp;source=images&amp;cd=&amp;cad=rja&amp;uact=8&amp;ved=0CAcQjRxqFQoTCMWKhs_fnsgCFQcPGgodSDEOiA&amp;url=https://pixabay.com/es/fumar-cigarrillos-fumante-s%C3%ADmbolo-99176/&amp;psig=AFQjCNHOs-yoZ3TgtvFtme_JQiJtUhnowg&amp;ust=1443702106070372"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chart" Target="../charts/chart8.xml"/><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chart" Target="../charts/chart7.xml"/><Relationship Id="rId4" Type="http://schemas.openxmlformats.org/officeDocument/2006/relationships/image" Target="../media/image8.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cat_mapa_gris"/>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xmlns="">
                  <a14:imgLayer r:embed="rId3">
                    <a14:imgEffect>
                      <a14:artisticLineDrawing/>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1403648" y="1145441"/>
            <a:ext cx="7348471" cy="523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052" name="Rectangle 7"/>
          <p:cNvSpPr>
            <a:spLocks noChangeArrowheads="1"/>
          </p:cNvSpPr>
          <p:nvPr/>
        </p:nvSpPr>
        <p:spPr bwMode="auto">
          <a:xfrm>
            <a:off x="539552" y="1412875"/>
            <a:ext cx="8068551"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fontAlgn="base" hangingPunct="1">
              <a:spcBef>
                <a:spcPct val="0"/>
              </a:spcBef>
              <a:spcAft>
                <a:spcPct val="0"/>
              </a:spcAft>
            </a:pPr>
            <a:r>
              <a:rPr lang="es-ES" altLang="es-ES" dirty="0">
                <a:solidFill>
                  <a:srgbClr val="848058">
                    <a:lumMod val="50000"/>
                  </a:srgbClr>
                </a:solidFill>
                <a:latin typeface="Century Gothic" pitchFamily="34" charset="0"/>
              </a:rPr>
              <a:t>Encuesta sobre </a:t>
            </a:r>
            <a:r>
              <a:rPr lang="es-ES" altLang="es-ES" dirty="0" smtClean="0">
                <a:solidFill>
                  <a:srgbClr val="848058">
                    <a:lumMod val="50000"/>
                  </a:srgbClr>
                </a:solidFill>
                <a:latin typeface="Century Gothic" pitchFamily="34" charset="0"/>
              </a:rPr>
              <a:t>uso de drogas en </a:t>
            </a:r>
            <a:r>
              <a:rPr lang="es-ES" altLang="es-ES" dirty="0">
                <a:solidFill>
                  <a:srgbClr val="848058">
                    <a:lumMod val="50000"/>
                  </a:srgbClr>
                </a:solidFill>
                <a:latin typeface="Century Gothic" pitchFamily="34" charset="0"/>
              </a:rPr>
              <a:t>e</a:t>
            </a:r>
            <a:r>
              <a:rPr lang="es-ES" altLang="es-ES" dirty="0" smtClean="0">
                <a:solidFill>
                  <a:srgbClr val="848058">
                    <a:lumMod val="50000"/>
                  </a:srgbClr>
                </a:solidFill>
                <a:latin typeface="Century Gothic" pitchFamily="34" charset="0"/>
              </a:rPr>
              <a:t>nseñanzas secundarias </a:t>
            </a:r>
          </a:p>
          <a:p>
            <a:pPr algn="ctr" eaLnBrk="1" fontAlgn="base" hangingPunct="1">
              <a:spcBef>
                <a:spcPct val="0"/>
              </a:spcBef>
              <a:spcAft>
                <a:spcPct val="0"/>
              </a:spcAft>
            </a:pPr>
            <a:r>
              <a:rPr lang="es-ES" altLang="es-ES" dirty="0" smtClean="0">
                <a:solidFill>
                  <a:srgbClr val="848058">
                    <a:lumMod val="50000"/>
                  </a:srgbClr>
                </a:solidFill>
                <a:latin typeface="Century Gothic" pitchFamily="34" charset="0"/>
              </a:rPr>
              <a:t>en </a:t>
            </a:r>
            <a:r>
              <a:rPr lang="es-ES" altLang="es-ES" dirty="0">
                <a:solidFill>
                  <a:srgbClr val="848058">
                    <a:lumMod val="50000"/>
                  </a:srgbClr>
                </a:solidFill>
                <a:latin typeface="Century Gothic" pitchFamily="34" charset="0"/>
              </a:rPr>
              <a:t>España</a:t>
            </a:r>
          </a:p>
        </p:txBody>
      </p:sp>
      <p:sp>
        <p:nvSpPr>
          <p:cNvPr id="2" name="Text Box 8"/>
          <p:cNvSpPr txBox="1">
            <a:spLocks noChangeArrowheads="1"/>
          </p:cNvSpPr>
          <p:nvPr/>
        </p:nvSpPr>
        <p:spPr bwMode="auto">
          <a:xfrm>
            <a:off x="0" y="0"/>
            <a:ext cx="7305558"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fontAlgn="base" hangingPunct="1">
              <a:spcBef>
                <a:spcPct val="50000"/>
              </a:spcBef>
              <a:spcAft>
                <a:spcPct val="0"/>
              </a:spcAft>
            </a:pPr>
            <a:r>
              <a:rPr lang="es-ES" altLang="es-ES" sz="4400" dirty="0" smtClean="0">
                <a:solidFill>
                  <a:prstClr val="white"/>
                </a:solidFill>
                <a:latin typeface="Century Gothic" pitchFamily="34" charset="0"/>
              </a:rPr>
              <a:t>      ESTUDES 2014/2015</a:t>
            </a:r>
            <a:endParaRPr lang="es-ES" altLang="es-ES" sz="4400" dirty="0">
              <a:solidFill>
                <a:prstClr val="white"/>
              </a:solidFill>
              <a:latin typeface="Century Gothic" pitchFamily="34" charset="0"/>
            </a:endParaRPr>
          </a:p>
        </p:txBody>
      </p:sp>
      <p:sp>
        <p:nvSpPr>
          <p:cNvPr id="2054" name="Rectangle 17"/>
          <p:cNvSpPr>
            <a:spLocks noChangeArrowheads="1"/>
          </p:cNvSpPr>
          <p:nvPr/>
        </p:nvSpPr>
        <p:spPr bwMode="auto">
          <a:xfrm>
            <a:off x="506921" y="4509120"/>
            <a:ext cx="7704856"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6699"/>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s-ES" altLang="es-ES" sz="1600" dirty="0">
                <a:solidFill>
                  <a:srgbClr val="848058">
                    <a:lumMod val="50000"/>
                  </a:srgbClr>
                </a:solidFill>
                <a:latin typeface="Century Gothic" panose="020B0502020202020204" pitchFamily="34" charset="0"/>
              </a:rPr>
              <a:t>Ministerio de Sanidad, Servicios Sociales e Igualdad</a:t>
            </a:r>
          </a:p>
          <a:p>
            <a:pPr algn="ctr" eaLnBrk="1" fontAlgn="base" hangingPunct="1">
              <a:spcBef>
                <a:spcPct val="0"/>
              </a:spcBef>
              <a:spcAft>
                <a:spcPct val="0"/>
              </a:spcAft>
              <a:buFontTx/>
              <a:buNone/>
            </a:pPr>
            <a:r>
              <a:rPr lang="es-ES" altLang="es-ES" sz="1600" dirty="0">
                <a:solidFill>
                  <a:srgbClr val="848058">
                    <a:lumMod val="50000"/>
                  </a:srgbClr>
                </a:solidFill>
                <a:latin typeface="Century Gothic" panose="020B0502020202020204" pitchFamily="34" charset="0"/>
              </a:rPr>
              <a:t>Secretaría de Estado de Servicios Sociales </a:t>
            </a:r>
            <a:r>
              <a:rPr lang="es-ES" altLang="es-ES" sz="1600" dirty="0" smtClean="0">
                <a:solidFill>
                  <a:srgbClr val="848058">
                    <a:lumMod val="50000"/>
                  </a:srgbClr>
                </a:solidFill>
                <a:latin typeface="Century Gothic" panose="020B0502020202020204" pitchFamily="34" charset="0"/>
              </a:rPr>
              <a:t>e Igualdad</a:t>
            </a:r>
            <a:endParaRPr lang="es-ES" altLang="es-ES" sz="1600" dirty="0">
              <a:solidFill>
                <a:srgbClr val="848058">
                  <a:lumMod val="50000"/>
                </a:srgbClr>
              </a:solidFill>
              <a:latin typeface="Century Gothic" panose="020B0502020202020204" pitchFamily="34" charset="0"/>
            </a:endParaRPr>
          </a:p>
          <a:p>
            <a:pPr algn="ctr" eaLnBrk="1" fontAlgn="base" hangingPunct="1">
              <a:spcBef>
                <a:spcPct val="0"/>
              </a:spcBef>
              <a:spcAft>
                <a:spcPct val="0"/>
              </a:spcAft>
              <a:buFontTx/>
              <a:buNone/>
            </a:pPr>
            <a:endParaRPr lang="es-ES" altLang="es-ES" sz="1600" dirty="0">
              <a:solidFill>
                <a:srgbClr val="848058">
                  <a:lumMod val="50000"/>
                </a:srgbClr>
              </a:solidFill>
              <a:latin typeface="Century Gothic" panose="020B0502020202020204" pitchFamily="34" charset="0"/>
            </a:endParaRPr>
          </a:p>
          <a:p>
            <a:pPr algn="ctr" eaLnBrk="1" fontAlgn="base" hangingPunct="1">
              <a:spcBef>
                <a:spcPct val="0"/>
              </a:spcBef>
              <a:spcAft>
                <a:spcPct val="0"/>
              </a:spcAft>
              <a:buFontTx/>
              <a:buNone/>
            </a:pPr>
            <a:r>
              <a:rPr lang="es-ES" altLang="es-ES" sz="1600" dirty="0">
                <a:solidFill>
                  <a:srgbClr val="848058">
                    <a:lumMod val="50000"/>
                  </a:srgbClr>
                </a:solidFill>
                <a:latin typeface="Century Gothic" panose="020B0502020202020204" pitchFamily="34" charset="0"/>
              </a:rPr>
              <a:t>Delegación del Gobierno para el </a:t>
            </a:r>
            <a:r>
              <a:rPr lang="es-ES" altLang="es-ES" sz="1600" dirty="0" smtClean="0">
                <a:solidFill>
                  <a:srgbClr val="848058">
                    <a:lumMod val="50000"/>
                  </a:srgbClr>
                </a:solidFill>
                <a:latin typeface="Century Gothic" panose="020B0502020202020204" pitchFamily="34" charset="0"/>
              </a:rPr>
              <a:t>Plan </a:t>
            </a:r>
            <a:r>
              <a:rPr lang="es-ES" altLang="es-ES" sz="1600" dirty="0">
                <a:solidFill>
                  <a:srgbClr val="848058">
                    <a:lumMod val="50000"/>
                  </a:srgbClr>
                </a:solidFill>
                <a:latin typeface="Century Gothic" panose="020B0502020202020204" pitchFamily="34" charset="0"/>
              </a:rPr>
              <a:t>Nacional sobre </a:t>
            </a:r>
            <a:r>
              <a:rPr lang="es-ES" altLang="es-ES" sz="1600" dirty="0" smtClean="0">
                <a:solidFill>
                  <a:srgbClr val="848058">
                    <a:lumMod val="50000"/>
                  </a:srgbClr>
                </a:solidFill>
                <a:latin typeface="Century Gothic" panose="020B0502020202020204" pitchFamily="34" charset="0"/>
              </a:rPr>
              <a:t>Drogas</a:t>
            </a:r>
          </a:p>
          <a:p>
            <a:pPr algn="ctr" eaLnBrk="1" fontAlgn="base" hangingPunct="1">
              <a:spcBef>
                <a:spcPct val="0"/>
              </a:spcBef>
              <a:spcAft>
                <a:spcPct val="0"/>
              </a:spcAft>
              <a:buFontTx/>
              <a:buNone/>
            </a:pPr>
            <a:endParaRPr lang="es-ES" altLang="es-ES" sz="1600" dirty="0">
              <a:solidFill>
                <a:srgbClr val="848058">
                  <a:lumMod val="50000"/>
                </a:srgbClr>
              </a:solidFill>
              <a:latin typeface="Century Gothic" panose="020B0502020202020204" pitchFamily="34" charset="0"/>
            </a:endParaRPr>
          </a:p>
          <a:p>
            <a:pPr algn="ctr" eaLnBrk="1" fontAlgn="base" hangingPunct="1">
              <a:spcBef>
                <a:spcPct val="0"/>
              </a:spcBef>
              <a:spcAft>
                <a:spcPct val="0"/>
              </a:spcAft>
              <a:buFontTx/>
              <a:buNone/>
            </a:pPr>
            <a:r>
              <a:rPr lang="es-ES" altLang="es-ES" sz="1400" dirty="0" smtClean="0">
                <a:solidFill>
                  <a:srgbClr val="848058">
                    <a:lumMod val="50000"/>
                  </a:srgbClr>
                </a:solidFill>
                <a:latin typeface="Century Gothic" panose="020B0502020202020204" pitchFamily="34" charset="0"/>
              </a:rPr>
              <a:t>Madrid</a:t>
            </a:r>
            <a:r>
              <a:rPr lang="es-ES" altLang="es-ES" sz="1400" dirty="0">
                <a:solidFill>
                  <a:srgbClr val="848058">
                    <a:lumMod val="50000"/>
                  </a:srgbClr>
                </a:solidFill>
                <a:latin typeface="Century Gothic" panose="020B0502020202020204" pitchFamily="34" charset="0"/>
              </a:rPr>
              <a:t>, </a:t>
            </a:r>
            <a:r>
              <a:rPr lang="es-ES" altLang="es-ES" sz="1400" dirty="0" smtClean="0">
                <a:solidFill>
                  <a:srgbClr val="848058">
                    <a:lumMod val="50000"/>
                  </a:srgbClr>
                </a:solidFill>
                <a:latin typeface="Century Gothic" panose="020B0502020202020204" pitchFamily="34" charset="0"/>
              </a:rPr>
              <a:t>11 </a:t>
            </a:r>
            <a:r>
              <a:rPr lang="es-ES" altLang="es-ES" sz="1400" smtClean="0">
                <a:solidFill>
                  <a:srgbClr val="848058">
                    <a:lumMod val="50000"/>
                  </a:srgbClr>
                </a:solidFill>
                <a:latin typeface="Century Gothic" panose="020B0502020202020204" pitchFamily="34" charset="0"/>
              </a:rPr>
              <a:t>de febrero </a:t>
            </a:r>
            <a:r>
              <a:rPr lang="es-ES" altLang="es-ES" sz="1400" dirty="0">
                <a:solidFill>
                  <a:srgbClr val="848058">
                    <a:lumMod val="50000"/>
                  </a:srgbClr>
                </a:solidFill>
                <a:latin typeface="Century Gothic" panose="020B0502020202020204" pitchFamily="34" charset="0"/>
              </a:rPr>
              <a:t>de </a:t>
            </a:r>
            <a:r>
              <a:rPr lang="es-ES" altLang="es-ES" sz="1400" dirty="0" smtClean="0">
                <a:solidFill>
                  <a:srgbClr val="848058">
                    <a:lumMod val="50000"/>
                  </a:srgbClr>
                </a:solidFill>
                <a:latin typeface="Century Gothic" panose="020B0502020202020204" pitchFamily="34" charset="0"/>
              </a:rPr>
              <a:t>2016</a:t>
            </a:r>
            <a:endParaRPr lang="es-ES" altLang="es-ES" sz="1400" dirty="0">
              <a:solidFill>
                <a:srgbClr val="848058">
                  <a:lumMod val="50000"/>
                </a:srgbClr>
              </a:solidFill>
              <a:latin typeface="Century Gothic" panose="020B0502020202020204" pitchFamily="34" charset="0"/>
            </a:endParaRPr>
          </a:p>
        </p:txBody>
      </p:sp>
      <p:sp>
        <p:nvSpPr>
          <p:cNvPr id="2059"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pic>
        <p:nvPicPr>
          <p:cNvPr id="8" name="Picture 5" descr="F:\BIDA\2º TALLER\Documentos de trabajo\Logos\ESPAÑA\MSSSI_PNSD.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44322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smtClean="0">
                <a:solidFill>
                  <a:prstClr val="white"/>
                </a:solidFill>
                <a:latin typeface="Century Gothic" pitchFamily="34" charset="0"/>
              </a:rPr>
              <a:t>Consumo de riesgo de alcohol</a:t>
            </a:r>
            <a:endParaRPr lang="es-ES" altLang="es-ES" dirty="0">
              <a:solidFill>
                <a:prstClr val="white"/>
              </a:solidFill>
              <a:latin typeface="Century Gothic" pitchFamily="34" charset="0"/>
            </a:endParaRPr>
          </a:p>
        </p:txBody>
      </p:sp>
      <p:pic>
        <p:nvPicPr>
          <p:cNvPr id="11" name="Picture 1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432616" y="96869"/>
            <a:ext cx="1584325"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 name="1 Gráfico"/>
          <p:cNvGraphicFramePr>
            <a:graphicFrameLocks/>
          </p:cNvGraphicFramePr>
          <p:nvPr>
            <p:extLst>
              <p:ext uri="{D42A27DB-BD31-4B8C-83A1-F6EECF244321}">
                <p14:modId xmlns:p14="http://schemas.microsoft.com/office/powerpoint/2010/main" xmlns="" val="3108667388"/>
              </p:ext>
            </p:extLst>
          </p:nvPr>
        </p:nvGraphicFramePr>
        <p:xfrm>
          <a:off x="4427984" y="1396262"/>
          <a:ext cx="4588957" cy="243258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Box 17"/>
          <p:cNvSpPr txBox="1">
            <a:spLocks noChangeArrowheads="1"/>
          </p:cNvSpPr>
          <p:nvPr/>
        </p:nvSpPr>
        <p:spPr bwMode="auto">
          <a:xfrm>
            <a:off x="4655349" y="1214427"/>
            <a:ext cx="2500576" cy="350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120000"/>
              </a:lnSpc>
              <a:spcBef>
                <a:spcPct val="50000"/>
              </a:spcBef>
              <a:spcAft>
                <a:spcPct val="0"/>
              </a:spcAft>
              <a:buClr>
                <a:srgbClr val="006600"/>
              </a:buClr>
              <a:buFontTx/>
              <a:buNone/>
            </a:pPr>
            <a:r>
              <a:rPr lang="es-ES" altLang="es-ES" sz="1400" b="1" u="sng" dirty="0" smtClean="0">
                <a:solidFill>
                  <a:srgbClr val="93A299">
                    <a:lumMod val="75000"/>
                  </a:srgbClr>
                </a:solidFill>
                <a:latin typeface="Century Gothic" pitchFamily="34" charset="0"/>
              </a:rPr>
              <a:t>Botellón</a:t>
            </a:r>
            <a:r>
              <a:rPr lang="es-ES" altLang="es-ES" sz="1400" b="1" dirty="0" smtClean="0">
                <a:solidFill>
                  <a:srgbClr val="848058">
                    <a:lumMod val="50000"/>
                  </a:srgbClr>
                </a:solidFill>
                <a:latin typeface="Century Gothic" pitchFamily="34" charset="0"/>
              </a:rPr>
              <a:t> </a:t>
            </a:r>
            <a:r>
              <a:rPr lang="es-ES" altLang="es-ES" sz="1100" b="1" dirty="0">
                <a:solidFill>
                  <a:prstClr val="black"/>
                </a:solidFill>
                <a:latin typeface="Century Gothic" pitchFamily="34" charset="0"/>
              </a:rPr>
              <a:t>(%) </a:t>
            </a:r>
            <a:r>
              <a:rPr lang="es-ES" altLang="es-ES" sz="1100" b="1" dirty="0" smtClean="0">
                <a:solidFill>
                  <a:srgbClr val="848058">
                    <a:lumMod val="50000"/>
                  </a:srgbClr>
                </a:solidFill>
                <a:latin typeface="Century Gothic" pitchFamily="34" charset="0"/>
              </a:rPr>
              <a:t>últimos 12 meses</a:t>
            </a:r>
            <a:endParaRPr lang="es-ES" altLang="es-ES" sz="1100" b="1" dirty="0">
              <a:solidFill>
                <a:srgbClr val="848058">
                  <a:lumMod val="50000"/>
                </a:srgbClr>
              </a:solidFill>
              <a:latin typeface="Century Gothic" pitchFamily="34" charset="0"/>
            </a:endParaRPr>
          </a:p>
        </p:txBody>
      </p:sp>
      <p:cxnSp>
        <p:nvCxnSpPr>
          <p:cNvPr id="4" name="3 Conector recto"/>
          <p:cNvCxnSpPr/>
          <p:nvPr/>
        </p:nvCxnSpPr>
        <p:spPr>
          <a:xfrm>
            <a:off x="5206838" y="1972767"/>
            <a:ext cx="0" cy="1496306"/>
          </a:xfrm>
          <a:prstGeom prst="line">
            <a:avLst/>
          </a:prstGeom>
          <a:ln cap="sq">
            <a:solidFill>
              <a:schemeClr val="bg1">
                <a:lumMod val="50000"/>
              </a:schemeClr>
            </a:solidFill>
            <a:prstDash val="lgDash"/>
            <a:bevel/>
            <a:headEnd type="none"/>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6231384" y="1971315"/>
            <a:ext cx="0" cy="1497758"/>
          </a:xfrm>
          <a:prstGeom prst="line">
            <a:avLst/>
          </a:prstGeom>
          <a:ln cap="sq">
            <a:solidFill>
              <a:schemeClr val="bg1">
                <a:lumMod val="50000"/>
              </a:schemeClr>
            </a:solidFill>
            <a:prstDash val="lgDash"/>
            <a:bevel/>
            <a:headEnd type="none"/>
          </a:ln>
        </p:spPr>
        <p:style>
          <a:lnRef idx="1">
            <a:schemeClr val="accent1"/>
          </a:lnRef>
          <a:fillRef idx="0">
            <a:schemeClr val="accent1"/>
          </a:fillRef>
          <a:effectRef idx="0">
            <a:schemeClr val="accent1"/>
          </a:effectRef>
          <a:fontRef idx="minor">
            <a:schemeClr val="tx1"/>
          </a:fontRef>
        </p:style>
      </p:cxnSp>
      <p:graphicFrame>
        <p:nvGraphicFramePr>
          <p:cNvPr id="22" name="2 Gráfico"/>
          <p:cNvGraphicFramePr>
            <a:graphicFrameLocks/>
          </p:cNvGraphicFramePr>
          <p:nvPr>
            <p:extLst>
              <p:ext uri="{D42A27DB-BD31-4B8C-83A1-F6EECF244321}">
                <p14:modId xmlns:p14="http://schemas.microsoft.com/office/powerpoint/2010/main" xmlns="" val="2961319007"/>
              </p:ext>
            </p:extLst>
          </p:nvPr>
        </p:nvGraphicFramePr>
        <p:xfrm>
          <a:off x="83349" y="1700808"/>
          <a:ext cx="4572000" cy="2205429"/>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 Box 17"/>
          <p:cNvSpPr txBox="1">
            <a:spLocks noChangeArrowheads="1"/>
          </p:cNvSpPr>
          <p:nvPr/>
        </p:nvSpPr>
        <p:spPr bwMode="auto">
          <a:xfrm>
            <a:off x="247228" y="1218801"/>
            <a:ext cx="3528392" cy="75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120000"/>
              </a:lnSpc>
              <a:spcBef>
                <a:spcPct val="50000"/>
              </a:spcBef>
              <a:spcAft>
                <a:spcPct val="0"/>
              </a:spcAft>
              <a:buClr>
                <a:srgbClr val="006600"/>
              </a:buClr>
              <a:buFontTx/>
              <a:buNone/>
            </a:pPr>
            <a:r>
              <a:rPr lang="es-ES" altLang="es-ES" sz="1400" b="1" u="sng" dirty="0" err="1" smtClean="0">
                <a:solidFill>
                  <a:srgbClr val="B5AE53">
                    <a:lumMod val="75000"/>
                  </a:srgbClr>
                </a:solidFill>
                <a:latin typeface="Century Gothic" pitchFamily="34" charset="0"/>
              </a:rPr>
              <a:t>Binge</a:t>
            </a:r>
            <a:r>
              <a:rPr lang="es-ES" altLang="es-ES" sz="1400" b="1" u="sng" dirty="0" smtClean="0">
                <a:solidFill>
                  <a:srgbClr val="B5AE53">
                    <a:lumMod val="75000"/>
                  </a:srgbClr>
                </a:solidFill>
                <a:latin typeface="Century Gothic" pitchFamily="34" charset="0"/>
              </a:rPr>
              <a:t> </a:t>
            </a:r>
            <a:r>
              <a:rPr lang="es-ES" altLang="es-ES" sz="1400" b="1" u="sng" dirty="0" err="1" smtClean="0">
                <a:solidFill>
                  <a:srgbClr val="B5AE53">
                    <a:lumMod val="75000"/>
                  </a:srgbClr>
                </a:solidFill>
                <a:latin typeface="Century Gothic" pitchFamily="34" charset="0"/>
              </a:rPr>
              <a:t>drinking</a:t>
            </a:r>
            <a:r>
              <a:rPr lang="es-ES" altLang="es-ES" sz="1400" b="1" dirty="0" smtClean="0">
                <a:solidFill>
                  <a:srgbClr val="B5AE53">
                    <a:lumMod val="75000"/>
                  </a:srgbClr>
                </a:solidFill>
                <a:latin typeface="Century Gothic" pitchFamily="34" charset="0"/>
              </a:rPr>
              <a:t> </a:t>
            </a:r>
            <a:r>
              <a:rPr lang="es-ES" altLang="es-ES" sz="1100" b="1" dirty="0" smtClean="0">
                <a:solidFill>
                  <a:prstClr val="black"/>
                </a:solidFill>
                <a:latin typeface="Century Gothic" pitchFamily="34" charset="0"/>
              </a:rPr>
              <a:t>(%) </a:t>
            </a:r>
            <a:r>
              <a:rPr lang="es-ES" altLang="es-ES" sz="1100" b="1" dirty="0" smtClean="0">
                <a:solidFill>
                  <a:srgbClr val="848058">
                    <a:lumMod val="50000"/>
                  </a:srgbClr>
                </a:solidFill>
                <a:latin typeface="Century Gothic" pitchFamily="34" charset="0"/>
              </a:rPr>
              <a:t>últimos 30 días</a:t>
            </a:r>
          </a:p>
          <a:p>
            <a:pPr eaLnBrk="1" fontAlgn="base" hangingPunct="1">
              <a:lnSpc>
                <a:spcPct val="120000"/>
              </a:lnSpc>
              <a:spcBef>
                <a:spcPct val="50000"/>
              </a:spcBef>
              <a:spcAft>
                <a:spcPct val="0"/>
              </a:spcAft>
              <a:buClr>
                <a:srgbClr val="006600"/>
              </a:buClr>
              <a:buFontTx/>
              <a:buNone/>
            </a:pPr>
            <a:r>
              <a:rPr lang="es-ES" altLang="es-ES" sz="900" dirty="0" smtClean="0">
                <a:solidFill>
                  <a:srgbClr val="848058">
                    <a:lumMod val="50000"/>
                  </a:srgbClr>
                </a:solidFill>
                <a:latin typeface="Century Gothic" pitchFamily="34" charset="0"/>
              </a:rPr>
              <a:t>¿Cuántos días has tomado </a:t>
            </a:r>
            <a:r>
              <a:rPr lang="es-ES" altLang="es-ES" sz="900" b="1" dirty="0" smtClean="0">
                <a:solidFill>
                  <a:srgbClr val="848058">
                    <a:lumMod val="50000"/>
                  </a:srgbClr>
                </a:solidFill>
                <a:latin typeface="Century Gothic" pitchFamily="34" charset="0"/>
              </a:rPr>
              <a:t>cinco o más vasos, cañas o copas</a:t>
            </a:r>
            <a:r>
              <a:rPr lang="es-ES" altLang="es-ES" sz="900" dirty="0" smtClean="0">
                <a:solidFill>
                  <a:srgbClr val="848058">
                    <a:lumMod val="50000"/>
                  </a:srgbClr>
                </a:solidFill>
                <a:latin typeface="Century Gothic" pitchFamily="34" charset="0"/>
              </a:rPr>
              <a:t> de bebidas alcohólicas en </a:t>
            </a:r>
            <a:r>
              <a:rPr lang="es-ES" altLang="es-ES" sz="900" b="1" dirty="0" smtClean="0">
                <a:solidFill>
                  <a:srgbClr val="848058">
                    <a:lumMod val="50000"/>
                  </a:srgbClr>
                </a:solidFill>
                <a:latin typeface="Century Gothic" pitchFamily="34" charset="0"/>
              </a:rPr>
              <a:t>una misma ocasión</a:t>
            </a:r>
            <a:r>
              <a:rPr lang="es-ES" altLang="es-ES" sz="900" dirty="0" smtClean="0">
                <a:solidFill>
                  <a:srgbClr val="848058">
                    <a:lumMod val="50000"/>
                  </a:srgbClr>
                </a:solidFill>
                <a:latin typeface="Century Gothic" pitchFamily="34" charset="0"/>
              </a:rPr>
              <a:t>?</a:t>
            </a:r>
            <a:endParaRPr lang="es-ES" altLang="es-ES" sz="900" dirty="0">
              <a:solidFill>
                <a:srgbClr val="848058">
                  <a:lumMod val="50000"/>
                </a:srgbClr>
              </a:solidFill>
              <a:latin typeface="Century Gothic" pitchFamily="34" charset="0"/>
            </a:endParaRPr>
          </a:p>
        </p:txBody>
      </p:sp>
      <p:sp>
        <p:nvSpPr>
          <p:cNvPr id="23" name="Text Box 17"/>
          <p:cNvSpPr txBox="1">
            <a:spLocks noChangeArrowheads="1"/>
          </p:cNvSpPr>
          <p:nvPr/>
        </p:nvSpPr>
        <p:spPr bwMode="auto">
          <a:xfrm>
            <a:off x="171510" y="3973282"/>
            <a:ext cx="3528392" cy="350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120000"/>
              </a:lnSpc>
              <a:spcBef>
                <a:spcPct val="50000"/>
              </a:spcBef>
              <a:spcAft>
                <a:spcPct val="0"/>
              </a:spcAft>
              <a:buClr>
                <a:srgbClr val="006600"/>
              </a:buClr>
              <a:buFontTx/>
              <a:buNone/>
            </a:pPr>
            <a:r>
              <a:rPr lang="es-ES" altLang="es-ES" sz="1400" b="1" u="sng" dirty="0" smtClean="0">
                <a:solidFill>
                  <a:srgbClr val="E8B54D">
                    <a:lumMod val="75000"/>
                  </a:srgbClr>
                </a:solidFill>
                <a:latin typeface="Century Gothic" pitchFamily="34" charset="0"/>
              </a:rPr>
              <a:t>Borracheras</a:t>
            </a:r>
            <a:r>
              <a:rPr lang="es-ES" altLang="es-ES" sz="1400" b="1" dirty="0" smtClean="0">
                <a:solidFill>
                  <a:srgbClr val="B5AE53">
                    <a:lumMod val="75000"/>
                  </a:srgbClr>
                </a:solidFill>
                <a:latin typeface="Century Gothic" pitchFamily="34" charset="0"/>
              </a:rPr>
              <a:t> </a:t>
            </a:r>
            <a:r>
              <a:rPr lang="es-ES" altLang="es-ES" sz="1100" b="1" dirty="0">
                <a:solidFill>
                  <a:prstClr val="black"/>
                </a:solidFill>
                <a:latin typeface="Century Gothic" pitchFamily="34" charset="0"/>
              </a:rPr>
              <a:t>(%) </a:t>
            </a:r>
            <a:r>
              <a:rPr lang="es-ES" altLang="es-ES" sz="1100" b="1" dirty="0" smtClean="0">
                <a:solidFill>
                  <a:srgbClr val="848058">
                    <a:lumMod val="50000"/>
                  </a:srgbClr>
                </a:solidFill>
                <a:latin typeface="Century Gothic" pitchFamily="34" charset="0"/>
              </a:rPr>
              <a:t>últimos 30 días</a:t>
            </a:r>
            <a:endParaRPr lang="es-ES" altLang="es-ES" sz="1400" b="1" dirty="0">
              <a:solidFill>
                <a:srgbClr val="848058">
                  <a:lumMod val="50000"/>
                </a:srgbClr>
              </a:solidFill>
              <a:latin typeface="Century Gothic" pitchFamily="34" charset="0"/>
            </a:endParaRPr>
          </a:p>
        </p:txBody>
      </p:sp>
      <p:graphicFrame>
        <p:nvGraphicFramePr>
          <p:cNvPr id="24" name="1 Gráfico"/>
          <p:cNvGraphicFramePr>
            <a:graphicFrameLocks/>
          </p:cNvGraphicFramePr>
          <p:nvPr>
            <p:extLst>
              <p:ext uri="{D42A27DB-BD31-4B8C-83A1-F6EECF244321}">
                <p14:modId xmlns:p14="http://schemas.microsoft.com/office/powerpoint/2010/main" xmlns="" val="2922202985"/>
              </p:ext>
            </p:extLst>
          </p:nvPr>
        </p:nvGraphicFramePr>
        <p:xfrm>
          <a:off x="-12610" y="4512114"/>
          <a:ext cx="4572000" cy="1851303"/>
        </p:xfrm>
        <a:graphic>
          <a:graphicData uri="http://schemas.openxmlformats.org/drawingml/2006/chart">
            <c:chart xmlns:c="http://schemas.openxmlformats.org/drawingml/2006/chart" xmlns:r="http://schemas.openxmlformats.org/officeDocument/2006/relationships" r:id="rId7"/>
          </a:graphicData>
        </a:graphic>
      </p:graphicFrame>
      <p:cxnSp>
        <p:nvCxnSpPr>
          <p:cNvPr id="25" name="24 Conector recto"/>
          <p:cNvCxnSpPr/>
          <p:nvPr/>
        </p:nvCxnSpPr>
        <p:spPr>
          <a:xfrm>
            <a:off x="708699" y="2377437"/>
            <a:ext cx="0" cy="1091636"/>
          </a:xfrm>
          <a:prstGeom prst="line">
            <a:avLst/>
          </a:prstGeom>
          <a:ln cap="sq">
            <a:solidFill>
              <a:schemeClr val="bg1">
                <a:lumMod val="50000"/>
              </a:schemeClr>
            </a:solidFill>
            <a:prstDash val="lgDash"/>
            <a:bevel/>
            <a:headEnd type="none"/>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733245" y="2377437"/>
            <a:ext cx="0" cy="1091636"/>
          </a:xfrm>
          <a:prstGeom prst="line">
            <a:avLst/>
          </a:prstGeom>
          <a:ln cap="sq">
            <a:solidFill>
              <a:schemeClr val="bg1">
                <a:lumMod val="50000"/>
              </a:schemeClr>
            </a:solidFill>
            <a:prstDash val="lgDash"/>
            <a:bevel/>
            <a:headEnd type="none"/>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695897" y="5023015"/>
            <a:ext cx="0" cy="864096"/>
          </a:xfrm>
          <a:prstGeom prst="line">
            <a:avLst/>
          </a:prstGeom>
          <a:ln cap="sq">
            <a:solidFill>
              <a:schemeClr val="bg1">
                <a:lumMod val="50000"/>
              </a:schemeClr>
            </a:solidFill>
            <a:prstDash val="lgDash"/>
            <a:bevel/>
            <a:headEnd type="none"/>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1721816" y="5005718"/>
            <a:ext cx="0" cy="864096"/>
          </a:xfrm>
          <a:prstGeom prst="line">
            <a:avLst/>
          </a:prstGeom>
          <a:ln cap="sq">
            <a:solidFill>
              <a:schemeClr val="bg1">
                <a:lumMod val="50000"/>
              </a:schemeClr>
            </a:solidFill>
            <a:prstDash val="lgDash"/>
            <a:bevel/>
            <a:headEnd type="none"/>
          </a:ln>
        </p:spPr>
        <p:style>
          <a:lnRef idx="1">
            <a:schemeClr val="accent1"/>
          </a:lnRef>
          <a:fillRef idx="0">
            <a:schemeClr val="accent1"/>
          </a:fillRef>
          <a:effectRef idx="0">
            <a:schemeClr val="accent1"/>
          </a:effectRef>
          <a:fontRef idx="minor">
            <a:schemeClr val="tx1"/>
          </a:fontRef>
        </p:style>
      </p:cxnSp>
      <p:graphicFrame>
        <p:nvGraphicFramePr>
          <p:cNvPr id="29" name="1 Gráfico"/>
          <p:cNvGraphicFramePr>
            <a:graphicFrameLocks/>
          </p:cNvGraphicFramePr>
          <p:nvPr>
            <p:extLst>
              <p:ext uri="{D42A27DB-BD31-4B8C-83A1-F6EECF244321}">
                <p14:modId xmlns:p14="http://schemas.microsoft.com/office/powerpoint/2010/main" xmlns="" val="3246247168"/>
              </p:ext>
            </p:extLst>
          </p:nvPr>
        </p:nvGraphicFramePr>
        <p:xfrm>
          <a:off x="4446558" y="4276837"/>
          <a:ext cx="4516949" cy="2135231"/>
        </p:xfrm>
        <a:graphic>
          <a:graphicData uri="http://schemas.openxmlformats.org/drawingml/2006/chart">
            <c:chart xmlns:c="http://schemas.openxmlformats.org/drawingml/2006/chart" xmlns:r="http://schemas.openxmlformats.org/officeDocument/2006/relationships" r:id="rId8"/>
          </a:graphicData>
        </a:graphic>
      </p:graphicFrame>
      <p:sp>
        <p:nvSpPr>
          <p:cNvPr id="30" name="Text Box 17"/>
          <p:cNvSpPr txBox="1">
            <a:spLocks noChangeArrowheads="1"/>
          </p:cNvSpPr>
          <p:nvPr/>
        </p:nvSpPr>
        <p:spPr bwMode="auto">
          <a:xfrm>
            <a:off x="4655349" y="3933056"/>
            <a:ext cx="3877091"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ts val="0"/>
              </a:spcBef>
              <a:spcAft>
                <a:spcPct val="0"/>
              </a:spcAft>
              <a:buClr>
                <a:srgbClr val="006600"/>
              </a:buClr>
              <a:buFontTx/>
              <a:buNone/>
            </a:pPr>
            <a:r>
              <a:rPr lang="es-ES" altLang="es-ES" sz="1400" b="1" u="sng" dirty="0" smtClean="0">
                <a:solidFill>
                  <a:srgbClr val="564B3C">
                    <a:lumMod val="60000"/>
                    <a:lumOff val="40000"/>
                  </a:srgbClr>
                </a:solidFill>
                <a:latin typeface="Century Gothic" pitchFamily="34" charset="0"/>
              </a:rPr>
              <a:t>Consumo riesgo</a:t>
            </a:r>
            <a:r>
              <a:rPr lang="es-ES" altLang="es-ES" sz="1400" b="1" dirty="0" smtClean="0">
                <a:solidFill>
                  <a:srgbClr val="564B3C">
                    <a:lumMod val="60000"/>
                    <a:lumOff val="40000"/>
                  </a:srgbClr>
                </a:solidFill>
                <a:latin typeface="Century Gothic" pitchFamily="34" charset="0"/>
              </a:rPr>
              <a:t> </a:t>
            </a:r>
            <a:r>
              <a:rPr lang="es-ES" altLang="es-ES" sz="1100" b="1" dirty="0">
                <a:solidFill>
                  <a:prstClr val="black"/>
                </a:solidFill>
                <a:latin typeface="Century Gothic" pitchFamily="34" charset="0"/>
              </a:rPr>
              <a:t>(%) </a:t>
            </a:r>
            <a:r>
              <a:rPr lang="es-ES" altLang="es-ES" sz="1100" b="1" dirty="0" smtClean="0">
                <a:solidFill>
                  <a:prstClr val="black"/>
                </a:solidFill>
                <a:latin typeface="Century Gothic" pitchFamily="34" charset="0"/>
              </a:rPr>
              <a:t>&gt;</a:t>
            </a:r>
            <a:r>
              <a:rPr lang="es-ES" altLang="es-ES" sz="1100" b="1" dirty="0" smtClean="0">
                <a:solidFill>
                  <a:srgbClr val="848058">
                    <a:lumMod val="50000"/>
                  </a:srgbClr>
                </a:solidFill>
                <a:latin typeface="Century Gothic" pitchFamily="34" charset="0"/>
              </a:rPr>
              <a:t>49cc/d       </a:t>
            </a:r>
            <a:r>
              <a:rPr lang="es-ES" altLang="es-ES" sz="1100" dirty="0" smtClean="0">
                <a:solidFill>
                  <a:srgbClr val="848058">
                    <a:lumMod val="50000"/>
                  </a:srgbClr>
                </a:solidFill>
                <a:latin typeface="Century Gothic" pitchFamily="34" charset="0"/>
              </a:rPr>
              <a:t> </a:t>
            </a:r>
            <a:r>
              <a:rPr lang="es-ES" altLang="es-ES" sz="1100" b="1" dirty="0" smtClean="0">
                <a:solidFill>
                  <a:srgbClr val="848058">
                    <a:lumMod val="50000"/>
                  </a:srgbClr>
                </a:solidFill>
                <a:latin typeface="Century Gothic" pitchFamily="34" charset="0"/>
              </a:rPr>
              <a:t>&gt;29 cc/d        </a:t>
            </a:r>
            <a:r>
              <a:rPr lang="es-ES" altLang="es-ES" sz="1100" dirty="0" smtClean="0">
                <a:solidFill>
                  <a:srgbClr val="848058">
                    <a:lumMod val="50000"/>
                  </a:srgbClr>
                </a:solidFill>
                <a:latin typeface="Century Gothic" pitchFamily="34" charset="0"/>
              </a:rPr>
              <a:t> </a:t>
            </a:r>
            <a:r>
              <a:rPr lang="es-ES" altLang="es-ES" sz="1100" b="1" dirty="0" smtClean="0">
                <a:solidFill>
                  <a:srgbClr val="848058">
                    <a:lumMod val="50000"/>
                  </a:srgbClr>
                </a:solidFill>
                <a:latin typeface="Century Gothic" pitchFamily="34" charset="0"/>
              </a:rPr>
              <a:t>fin de semana</a:t>
            </a:r>
            <a:endParaRPr lang="es-ES" altLang="es-ES" sz="1100" b="1" dirty="0">
              <a:solidFill>
                <a:srgbClr val="848058">
                  <a:lumMod val="50000"/>
                </a:srgbClr>
              </a:solidFill>
              <a:latin typeface="Century Gothic" pitchFamily="34" charset="0"/>
            </a:endParaRPr>
          </a:p>
        </p:txBody>
      </p:sp>
      <p:cxnSp>
        <p:nvCxnSpPr>
          <p:cNvPr id="31" name="30 Conector recto"/>
          <p:cNvCxnSpPr/>
          <p:nvPr/>
        </p:nvCxnSpPr>
        <p:spPr>
          <a:xfrm>
            <a:off x="5184843" y="4801796"/>
            <a:ext cx="0" cy="1085315"/>
          </a:xfrm>
          <a:prstGeom prst="line">
            <a:avLst/>
          </a:prstGeom>
          <a:ln cap="sq">
            <a:solidFill>
              <a:schemeClr val="bg1">
                <a:lumMod val="50000"/>
              </a:schemeClr>
            </a:solidFill>
            <a:prstDash val="lgDash"/>
            <a:bevel/>
            <a:headEnd type="none"/>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6224045" y="4655922"/>
            <a:ext cx="0" cy="1250776"/>
          </a:xfrm>
          <a:prstGeom prst="line">
            <a:avLst/>
          </a:prstGeom>
          <a:ln cap="sq">
            <a:solidFill>
              <a:schemeClr val="bg1">
                <a:lumMod val="50000"/>
              </a:schemeClr>
            </a:solidFill>
            <a:prstDash val="lgDash"/>
            <a:bevel/>
            <a:headEnd type="none"/>
          </a:ln>
        </p:spPr>
        <p:style>
          <a:lnRef idx="1">
            <a:schemeClr val="accent1"/>
          </a:lnRef>
          <a:fillRef idx="0">
            <a:schemeClr val="accent1"/>
          </a:fillRef>
          <a:effectRef idx="0">
            <a:schemeClr val="accent1"/>
          </a:effectRef>
          <a:fontRef idx="minor">
            <a:schemeClr val="tx1"/>
          </a:fontRef>
        </p:style>
      </p:cxnSp>
      <p:sp>
        <p:nvSpPr>
          <p:cNvPr id="33" name="Rectangle 11" descr="Horizontal oscura"/>
          <p:cNvSpPr>
            <a:spLocks noChangeArrowheads="1"/>
          </p:cNvSpPr>
          <p:nvPr/>
        </p:nvSpPr>
        <p:spPr bwMode="auto">
          <a:xfrm>
            <a:off x="-25220" y="908721"/>
            <a:ext cx="9169220" cy="10801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073375" y="3983810"/>
            <a:ext cx="165100" cy="255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048546" y="3933056"/>
            <a:ext cx="2190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8957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smtClean="0">
                <a:solidFill>
                  <a:prstClr val="white"/>
                </a:solidFill>
                <a:latin typeface="Century Gothic" pitchFamily="34" charset="0"/>
              </a:rPr>
              <a:t>Consumo de </a:t>
            </a:r>
            <a:r>
              <a:rPr lang="es-ES_tradnl" altLang="es-ES" dirty="0" err="1" smtClean="0">
                <a:solidFill>
                  <a:prstClr val="white"/>
                </a:solidFill>
                <a:latin typeface="Century Gothic" pitchFamily="34" charset="0"/>
              </a:rPr>
              <a:t>hipnosedantes</a:t>
            </a:r>
            <a:r>
              <a:rPr lang="es-ES_tradnl" altLang="es-ES" sz="1800" dirty="0">
                <a:solidFill>
                  <a:prstClr val="white"/>
                </a:solidFill>
                <a:latin typeface="Century Gothic" pitchFamily="34" charset="0"/>
              </a:rPr>
              <a:t>*</a:t>
            </a:r>
            <a:endParaRPr lang="es-ES" altLang="es-ES" sz="1800" dirty="0">
              <a:solidFill>
                <a:prstClr val="white"/>
              </a:solidFill>
              <a:latin typeface="Century Gothic" pitchFamily="34" charset="0"/>
            </a:endParaRPr>
          </a:p>
        </p:txBody>
      </p:sp>
      <p:pic>
        <p:nvPicPr>
          <p:cNvPr id="28674" name="Picture 2"/>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801582" y="45217"/>
            <a:ext cx="846394" cy="718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Text Box 17"/>
          <p:cNvSpPr txBox="1">
            <a:spLocks noChangeArrowheads="1"/>
          </p:cNvSpPr>
          <p:nvPr/>
        </p:nvSpPr>
        <p:spPr bwMode="auto">
          <a:xfrm>
            <a:off x="251520" y="908720"/>
            <a:ext cx="8640960" cy="97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b="1" dirty="0" smtClean="0">
                <a:solidFill>
                  <a:srgbClr val="848058">
                    <a:lumMod val="50000"/>
                  </a:srgbClr>
                </a:solidFill>
                <a:latin typeface="Century Gothic" pitchFamily="34" charset="0"/>
              </a:rPr>
              <a:t>Cambio de tendencia </a:t>
            </a:r>
            <a:r>
              <a:rPr lang="es-ES" altLang="es-ES" sz="1400" dirty="0" smtClean="0">
                <a:solidFill>
                  <a:srgbClr val="848058">
                    <a:lumMod val="50000"/>
                  </a:srgbClr>
                </a:solidFill>
                <a:latin typeface="Century Gothic" pitchFamily="34" charset="0"/>
              </a:rPr>
              <a:t>(creciente </a:t>
            </a:r>
            <a:r>
              <a:rPr lang="es-ES" altLang="es-ES" sz="1400" dirty="0">
                <a:solidFill>
                  <a:srgbClr val="848058">
                    <a:lumMod val="50000"/>
                  </a:srgbClr>
                </a:solidFill>
                <a:latin typeface="Century Gothic" pitchFamily="34" charset="0"/>
              </a:rPr>
              <a:t>desde </a:t>
            </a:r>
            <a:r>
              <a:rPr lang="es-ES" altLang="es-ES" sz="1400" dirty="0" smtClean="0">
                <a:solidFill>
                  <a:srgbClr val="848058">
                    <a:lumMod val="50000"/>
                  </a:srgbClr>
                </a:solidFill>
                <a:latin typeface="Century Gothic" pitchFamily="34" charset="0"/>
              </a:rPr>
              <a:t>1994 hasta 2012)</a:t>
            </a:r>
          </a:p>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a:solidFill>
                  <a:srgbClr val="848058">
                    <a:lumMod val="50000"/>
                  </a:srgbClr>
                </a:solidFill>
                <a:latin typeface="Century Gothic" pitchFamily="34" charset="0"/>
              </a:rPr>
              <a:t>El porcentaje de </a:t>
            </a:r>
            <a:r>
              <a:rPr lang="es-ES" altLang="es-ES" sz="1400" b="1" dirty="0">
                <a:solidFill>
                  <a:srgbClr val="848058">
                    <a:lumMod val="50000"/>
                  </a:srgbClr>
                </a:solidFill>
                <a:latin typeface="Century Gothic" pitchFamily="34" charset="0"/>
              </a:rPr>
              <a:t>mujeres</a:t>
            </a:r>
            <a:r>
              <a:rPr lang="es-ES" altLang="es-ES" sz="1400" dirty="0">
                <a:solidFill>
                  <a:srgbClr val="848058">
                    <a:lumMod val="50000"/>
                  </a:srgbClr>
                </a:solidFill>
                <a:latin typeface="Century Gothic" pitchFamily="34" charset="0"/>
              </a:rPr>
              <a:t> que consume </a:t>
            </a:r>
            <a:r>
              <a:rPr lang="es-ES" altLang="es-ES" sz="1400" dirty="0" smtClean="0">
                <a:solidFill>
                  <a:srgbClr val="848058">
                    <a:lumMod val="50000"/>
                  </a:srgbClr>
                </a:solidFill>
                <a:latin typeface="Century Gothic" pitchFamily="34" charset="0"/>
              </a:rPr>
              <a:t>hipnosedantes en el último año duplica </a:t>
            </a:r>
            <a:r>
              <a:rPr lang="es-ES" altLang="es-ES" sz="1400" dirty="0">
                <a:solidFill>
                  <a:srgbClr val="848058">
                    <a:lumMod val="50000"/>
                  </a:srgbClr>
                </a:solidFill>
                <a:latin typeface="Century Gothic" pitchFamily="34" charset="0"/>
              </a:rPr>
              <a:t>el porcentaje de hombres consumidores </a:t>
            </a:r>
            <a:r>
              <a:rPr lang="es-ES" altLang="es-ES" sz="1400" dirty="0" smtClean="0">
                <a:solidFill>
                  <a:srgbClr val="848058">
                    <a:lumMod val="50000"/>
                  </a:srgbClr>
                </a:solidFill>
                <a:latin typeface="Century Gothic" pitchFamily="34" charset="0"/>
              </a:rPr>
              <a:t>(13,8 </a:t>
            </a:r>
            <a:r>
              <a:rPr lang="es-ES" altLang="es-ES" sz="1400" dirty="0">
                <a:solidFill>
                  <a:srgbClr val="848058">
                    <a:lumMod val="50000"/>
                  </a:srgbClr>
                </a:solidFill>
                <a:latin typeface="Century Gothic" pitchFamily="34" charset="0"/>
              </a:rPr>
              <a:t>% frente a </a:t>
            </a:r>
            <a:r>
              <a:rPr lang="es-ES" altLang="es-ES" sz="1400" dirty="0" smtClean="0">
                <a:solidFill>
                  <a:srgbClr val="848058">
                    <a:lumMod val="50000"/>
                  </a:srgbClr>
                </a:solidFill>
                <a:latin typeface="Century Gothic" pitchFamily="34" charset="0"/>
              </a:rPr>
              <a:t>7,7 </a:t>
            </a:r>
            <a:r>
              <a:rPr lang="es-ES" altLang="es-ES" sz="1400" dirty="0">
                <a:solidFill>
                  <a:srgbClr val="848058">
                    <a:lumMod val="50000"/>
                  </a:srgbClr>
                </a:solidFill>
                <a:latin typeface="Century Gothic" pitchFamily="34" charset="0"/>
              </a:rPr>
              <a:t>%). Las diferencias aumentan con la </a:t>
            </a:r>
            <a:r>
              <a:rPr lang="es-ES" altLang="es-ES" sz="1400" dirty="0" smtClean="0">
                <a:solidFill>
                  <a:srgbClr val="848058">
                    <a:lumMod val="50000"/>
                  </a:srgbClr>
                </a:solidFill>
                <a:latin typeface="Century Gothic" pitchFamily="34" charset="0"/>
              </a:rPr>
              <a:t>edad</a:t>
            </a:r>
            <a:endParaRPr lang="es-ES" altLang="es-ES" sz="1400" dirty="0">
              <a:solidFill>
                <a:srgbClr val="848058">
                  <a:lumMod val="50000"/>
                </a:srgbClr>
              </a:solidFill>
              <a:latin typeface="Century Gothic" pitchFamily="34" charset="0"/>
            </a:endParaRPr>
          </a:p>
        </p:txBody>
      </p:sp>
      <p:sp>
        <p:nvSpPr>
          <p:cNvPr id="3" name="2 CuadroTexto"/>
          <p:cNvSpPr txBox="1"/>
          <p:nvPr/>
        </p:nvSpPr>
        <p:spPr>
          <a:xfrm>
            <a:off x="0" y="6165304"/>
            <a:ext cx="2483768" cy="261610"/>
          </a:xfrm>
          <a:prstGeom prst="rect">
            <a:avLst/>
          </a:prstGeom>
          <a:noFill/>
        </p:spPr>
        <p:txBody>
          <a:bodyPr wrap="square" rtlCol="0">
            <a:spAutoFit/>
          </a:bodyPr>
          <a:lstStyle/>
          <a:p>
            <a:pPr fontAlgn="base">
              <a:spcBef>
                <a:spcPct val="0"/>
              </a:spcBef>
              <a:spcAft>
                <a:spcPct val="0"/>
              </a:spcAft>
            </a:pPr>
            <a:r>
              <a:rPr lang="es-ES" sz="1050" dirty="0">
                <a:solidFill>
                  <a:prstClr val="black"/>
                </a:solidFill>
                <a:latin typeface="Century Gothic" panose="020B0502020202020204" pitchFamily="34" charset="0"/>
              </a:rPr>
              <a:t>* Con y sin receta</a:t>
            </a:r>
          </a:p>
        </p:txBody>
      </p:sp>
      <p:sp>
        <p:nvSpPr>
          <p:cNvPr id="11" name="10 Rectángulo"/>
          <p:cNvSpPr/>
          <p:nvPr/>
        </p:nvSpPr>
        <p:spPr>
          <a:xfrm>
            <a:off x="7668344" y="5301208"/>
            <a:ext cx="556435" cy="792088"/>
          </a:xfrm>
          <a:prstGeom prst="rect">
            <a:avLst/>
          </a:prstGeom>
          <a:solidFill>
            <a:schemeClr val="accent5">
              <a:lumMod val="40000"/>
              <a:lumOff val="60000"/>
              <a:alpha val="2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graphicFrame>
        <p:nvGraphicFramePr>
          <p:cNvPr id="13" name="1 Gráfico"/>
          <p:cNvGraphicFramePr>
            <a:graphicFrameLocks/>
          </p:cNvGraphicFramePr>
          <p:nvPr>
            <p:extLst>
              <p:ext uri="{D42A27DB-BD31-4B8C-83A1-F6EECF244321}">
                <p14:modId xmlns:p14="http://schemas.microsoft.com/office/powerpoint/2010/main" xmlns="" val="2403035750"/>
              </p:ext>
            </p:extLst>
          </p:nvPr>
        </p:nvGraphicFramePr>
        <p:xfrm>
          <a:off x="251520" y="2132856"/>
          <a:ext cx="8640960" cy="40324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2913312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8604446" y="5637243"/>
            <a:ext cx="442143" cy="716676"/>
          </a:xfrm>
          <a:prstGeom prst="rect">
            <a:avLst/>
          </a:prstGeom>
          <a:solidFill>
            <a:schemeClr val="accent5">
              <a:lumMod val="40000"/>
              <a:lumOff val="60000"/>
              <a:alpha val="2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sp>
        <p:nvSpPr>
          <p:cNvPr id="4" name="3 Rectángulo"/>
          <p:cNvSpPr/>
          <p:nvPr/>
        </p:nvSpPr>
        <p:spPr>
          <a:xfrm>
            <a:off x="130992" y="2145546"/>
            <a:ext cx="3792936" cy="3447098"/>
          </a:xfrm>
          <a:prstGeom prst="rect">
            <a:avLst/>
          </a:prstGeom>
          <a:ln w="25400">
            <a:solidFill>
              <a:schemeClr val="accent5">
                <a:lumMod val="60000"/>
                <a:lumOff val="40000"/>
              </a:schemeClr>
            </a:solidFill>
          </a:ln>
        </p:spPr>
        <p:txBody>
          <a:bodyPr wrap="square">
            <a:spAutoFit/>
          </a:bodyPr>
          <a:lstStyle/>
          <a:p>
            <a:pPr algn="ctr" fontAlgn="base">
              <a:lnSpc>
                <a:spcPct val="120000"/>
              </a:lnSpc>
              <a:spcBef>
                <a:spcPct val="50000"/>
              </a:spcBef>
              <a:spcAft>
                <a:spcPct val="0"/>
              </a:spcAft>
              <a:buClr>
                <a:srgbClr val="006600"/>
              </a:buClr>
            </a:pPr>
            <a:r>
              <a:rPr lang="es-ES" altLang="es-ES" sz="1600" b="1" dirty="0">
                <a:solidFill>
                  <a:srgbClr val="564B3C">
                    <a:lumMod val="60000"/>
                    <a:lumOff val="40000"/>
                  </a:srgbClr>
                </a:solidFill>
                <a:latin typeface="Century Gothic" pitchFamily="34" charset="0"/>
              </a:rPr>
              <a:t>Características del consumo</a:t>
            </a:r>
          </a:p>
          <a:p>
            <a:pPr algn="ctr" fontAlgn="base">
              <a:lnSpc>
                <a:spcPct val="120000"/>
              </a:lnSpc>
              <a:spcAft>
                <a:spcPct val="0"/>
              </a:spcAft>
              <a:buClr>
                <a:srgbClr val="006600"/>
              </a:buClr>
            </a:pPr>
            <a:r>
              <a:rPr lang="es-ES" altLang="es-ES" sz="1400" dirty="0">
                <a:solidFill>
                  <a:srgbClr val="848058">
                    <a:lumMod val="50000"/>
                  </a:srgbClr>
                </a:solidFill>
                <a:latin typeface="Century Gothic" pitchFamily="34" charset="0"/>
              </a:rPr>
              <a:t>(últimos 30 días)</a:t>
            </a:r>
          </a:p>
          <a:p>
            <a:pPr algn="ctr" fontAlgn="base">
              <a:lnSpc>
                <a:spcPct val="120000"/>
              </a:lnSpc>
              <a:spcAft>
                <a:spcPct val="0"/>
              </a:spcAft>
              <a:buClr>
                <a:srgbClr val="006600"/>
              </a:buClr>
            </a:pPr>
            <a:endParaRPr lang="es-ES" altLang="es-ES" sz="1400"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65,6%</a:t>
            </a:r>
            <a:r>
              <a:rPr lang="es-ES" altLang="es-ES" sz="1400" dirty="0">
                <a:solidFill>
                  <a:srgbClr val="848058">
                    <a:lumMod val="50000"/>
                  </a:srgbClr>
                </a:solidFill>
                <a:latin typeface="Century Gothic" pitchFamily="34" charset="0"/>
              </a:rPr>
              <a:t> principalmente marihuana</a:t>
            </a:r>
          </a:p>
          <a:p>
            <a:pPr marL="539750" fontAlgn="base">
              <a:lnSpc>
                <a:spcPct val="120000"/>
              </a:lnSpc>
              <a:spcAft>
                <a:spcPct val="0"/>
              </a:spcAft>
              <a:buClr>
                <a:srgbClr val="006600"/>
              </a:buClr>
            </a:pPr>
            <a:endParaRPr lang="es-ES" altLang="es-ES" sz="1400"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9%</a:t>
            </a:r>
            <a:r>
              <a:rPr lang="es-ES" altLang="es-ES" sz="1400" dirty="0">
                <a:solidFill>
                  <a:srgbClr val="848058">
                    <a:lumMod val="50000"/>
                  </a:srgbClr>
                </a:solidFill>
                <a:latin typeface="Century Gothic" pitchFamily="34" charset="0"/>
              </a:rPr>
              <a:t> principalmente hachís</a:t>
            </a:r>
          </a:p>
          <a:p>
            <a:pPr marL="539750" fontAlgn="base">
              <a:lnSpc>
                <a:spcPct val="120000"/>
              </a:lnSpc>
              <a:spcAft>
                <a:spcPct val="0"/>
              </a:spcAft>
              <a:buClr>
                <a:srgbClr val="006600"/>
              </a:buClr>
            </a:pPr>
            <a:endParaRPr lang="es-ES" altLang="es-ES" sz="1400"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25,4%</a:t>
            </a:r>
            <a:r>
              <a:rPr lang="es-ES" altLang="es-ES" sz="1400" dirty="0">
                <a:solidFill>
                  <a:srgbClr val="848058">
                    <a:lumMod val="50000"/>
                  </a:srgbClr>
                </a:solidFill>
                <a:latin typeface="Century Gothic" pitchFamily="34" charset="0"/>
              </a:rPr>
              <a:t> de los 2 tipos</a:t>
            </a:r>
          </a:p>
          <a:p>
            <a:pPr marL="539750" fontAlgn="base">
              <a:lnSpc>
                <a:spcPct val="120000"/>
              </a:lnSpc>
              <a:spcAft>
                <a:spcPct val="0"/>
              </a:spcAft>
              <a:buClr>
                <a:srgbClr val="006600"/>
              </a:buClr>
            </a:pPr>
            <a:endParaRPr lang="es-ES" altLang="es-ES" sz="1400"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86,5%</a:t>
            </a:r>
            <a:r>
              <a:rPr lang="es-ES" altLang="es-ES" sz="1400" dirty="0">
                <a:solidFill>
                  <a:srgbClr val="848058">
                    <a:lumMod val="50000"/>
                  </a:srgbClr>
                </a:solidFill>
                <a:latin typeface="Century Gothic" pitchFamily="34" charset="0"/>
              </a:rPr>
              <a:t> mezclan cannabis y tabaco</a:t>
            </a:r>
          </a:p>
          <a:p>
            <a:pPr algn="ctr" fontAlgn="base">
              <a:lnSpc>
                <a:spcPct val="120000"/>
              </a:lnSpc>
              <a:spcBef>
                <a:spcPct val="50000"/>
              </a:spcBef>
              <a:spcAft>
                <a:spcPct val="0"/>
              </a:spcAft>
              <a:buClr>
                <a:srgbClr val="848058">
                  <a:lumMod val="50000"/>
                </a:srgbClr>
              </a:buClr>
            </a:pPr>
            <a:r>
              <a:rPr lang="es-ES" altLang="es-ES" sz="1400" b="1" dirty="0">
                <a:solidFill>
                  <a:srgbClr val="564B3C">
                    <a:lumMod val="60000"/>
                    <a:lumOff val="40000"/>
                  </a:srgbClr>
                </a:solidFill>
                <a:latin typeface="Century Gothic" pitchFamily="34" charset="0"/>
              </a:rPr>
              <a:t>Media de porros consumidos al día</a:t>
            </a:r>
          </a:p>
          <a:p>
            <a:pPr algn="ctr" fontAlgn="base">
              <a:lnSpc>
                <a:spcPct val="120000"/>
              </a:lnSpc>
              <a:spcBef>
                <a:spcPct val="50000"/>
              </a:spcBef>
              <a:spcAft>
                <a:spcPct val="0"/>
              </a:spcAft>
              <a:buClr>
                <a:srgbClr val="848058">
                  <a:lumMod val="50000"/>
                </a:srgbClr>
              </a:buClr>
            </a:pPr>
            <a:r>
              <a:rPr lang="es-ES" altLang="es-ES" sz="1400" b="1" dirty="0">
                <a:solidFill>
                  <a:srgbClr val="B5AE53">
                    <a:lumMod val="50000"/>
                  </a:srgbClr>
                </a:solidFill>
                <a:latin typeface="Century Gothic" pitchFamily="34" charset="0"/>
              </a:rPr>
              <a:t>3,2</a:t>
            </a:r>
          </a:p>
        </p:txBody>
      </p:sp>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smtClean="0">
                <a:solidFill>
                  <a:prstClr val="white"/>
                </a:solidFill>
                <a:latin typeface="Century Gothic" pitchFamily="34" charset="0"/>
              </a:rPr>
              <a:t>Consumo de cannabis</a:t>
            </a:r>
            <a:endParaRPr lang="es-ES" altLang="es-ES" dirty="0">
              <a:solidFill>
                <a:prstClr val="white"/>
              </a:solidFill>
              <a:latin typeface="Century Gothic" pitchFamily="34" charset="0"/>
            </a:endParaRPr>
          </a:p>
        </p:txBody>
      </p:sp>
      <p:sp>
        <p:nvSpPr>
          <p:cNvPr id="24" name="Text Box 17"/>
          <p:cNvSpPr txBox="1">
            <a:spLocks noChangeArrowheads="1"/>
          </p:cNvSpPr>
          <p:nvPr/>
        </p:nvSpPr>
        <p:spPr bwMode="auto">
          <a:xfrm>
            <a:off x="0" y="908720"/>
            <a:ext cx="9144000" cy="1083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a:solidFill>
                  <a:srgbClr val="848058">
                    <a:lumMod val="50000"/>
                  </a:srgbClr>
                </a:solidFill>
                <a:latin typeface="Century Gothic" pitchFamily="34" charset="0"/>
              </a:rPr>
              <a:t>Las prevalencias de consumo de </a:t>
            </a:r>
            <a:r>
              <a:rPr lang="es-ES" altLang="es-ES" sz="1400" b="1" dirty="0">
                <a:solidFill>
                  <a:srgbClr val="848058">
                    <a:lumMod val="50000"/>
                  </a:srgbClr>
                </a:solidFill>
                <a:latin typeface="Century Gothic" pitchFamily="34" charset="0"/>
              </a:rPr>
              <a:t>cannabis</a:t>
            </a:r>
            <a:r>
              <a:rPr lang="es-ES" altLang="es-ES" sz="1400" dirty="0">
                <a:solidFill>
                  <a:srgbClr val="848058">
                    <a:lumMod val="50000"/>
                  </a:srgbClr>
                </a:solidFill>
                <a:latin typeface="Century Gothic" pitchFamily="34" charset="0"/>
              </a:rPr>
              <a:t> muestran una </a:t>
            </a:r>
            <a:r>
              <a:rPr lang="es-ES" altLang="es-ES" sz="1400" b="1" dirty="0">
                <a:solidFill>
                  <a:srgbClr val="848058">
                    <a:lumMod val="50000"/>
                  </a:srgbClr>
                </a:solidFill>
                <a:latin typeface="Century Gothic" pitchFamily="34" charset="0"/>
              </a:rPr>
              <a:t>tendencia </a:t>
            </a:r>
            <a:r>
              <a:rPr lang="es-ES" altLang="es-ES" sz="1400" b="1" dirty="0" smtClean="0">
                <a:solidFill>
                  <a:srgbClr val="848058">
                    <a:lumMod val="50000"/>
                  </a:srgbClr>
                </a:solidFill>
                <a:latin typeface="Century Gothic" pitchFamily="34" charset="0"/>
              </a:rPr>
              <a:t>descendente</a:t>
            </a:r>
          </a:p>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a:solidFill>
                  <a:srgbClr val="848058">
                    <a:lumMod val="50000"/>
                  </a:srgbClr>
                </a:solidFill>
                <a:latin typeface="Century Gothic" pitchFamily="34" charset="0"/>
              </a:rPr>
              <a:t>En </a:t>
            </a:r>
            <a:r>
              <a:rPr lang="es-ES" altLang="es-ES" sz="1400" dirty="0" smtClean="0">
                <a:solidFill>
                  <a:srgbClr val="848058">
                    <a:lumMod val="50000"/>
                  </a:srgbClr>
                </a:solidFill>
                <a:latin typeface="Century Gothic" pitchFamily="34" charset="0"/>
              </a:rPr>
              <a:t>el último año empezaron </a:t>
            </a:r>
            <a:r>
              <a:rPr lang="es-ES" altLang="es-ES" sz="1400" dirty="0">
                <a:solidFill>
                  <a:srgbClr val="848058">
                    <a:lumMod val="50000"/>
                  </a:srgbClr>
                </a:solidFill>
                <a:latin typeface="Century Gothic" pitchFamily="34" charset="0"/>
              </a:rPr>
              <a:t>a consumir </a:t>
            </a:r>
            <a:r>
              <a:rPr lang="es-ES" altLang="es-ES" sz="1400" b="1" dirty="0">
                <a:solidFill>
                  <a:srgbClr val="848058">
                    <a:lumMod val="50000"/>
                  </a:srgbClr>
                </a:solidFill>
                <a:latin typeface="Century Gothic" pitchFamily="34" charset="0"/>
              </a:rPr>
              <a:t>cannabis</a:t>
            </a:r>
            <a:r>
              <a:rPr lang="es-ES" altLang="es-ES" sz="1400" dirty="0">
                <a:solidFill>
                  <a:srgbClr val="848058">
                    <a:lumMod val="50000"/>
                  </a:srgbClr>
                </a:solidFill>
                <a:latin typeface="Century Gothic" pitchFamily="34" charset="0"/>
              </a:rPr>
              <a:t> 146.200 </a:t>
            </a:r>
            <a:r>
              <a:rPr lang="es-ES" altLang="es-ES" sz="1400" dirty="0" smtClean="0">
                <a:solidFill>
                  <a:srgbClr val="848058">
                    <a:lumMod val="50000"/>
                  </a:srgbClr>
                </a:solidFill>
                <a:latin typeface="Century Gothic" pitchFamily="34" charset="0"/>
              </a:rPr>
              <a:t>estudiantes de 14-18 años</a:t>
            </a:r>
            <a:endParaRPr lang="es-ES" altLang="es-ES" sz="1400" b="1" dirty="0">
              <a:solidFill>
                <a:srgbClr val="848058">
                  <a:lumMod val="50000"/>
                </a:srgbClr>
              </a:solidFill>
              <a:latin typeface="Century Gothic" pitchFamily="34" charset="0"/>
            </a:endParaRPr>
          </a:p>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smtClean="0">
                <a:solidFill>
                  <a:srgbClr val="848058">
                    <a:lumMod val="50000"/>
                  </a:srgbClr>
                </a:solidFill>
                <a:latin typeface="Century Gothic" pitchFamily="34" charset="0"/>
              </a:rPr>
              <a:t>Los </a:t>
            </a:r>
            <a:r>
              <a:rPr lang="es-ES" altLang="es-ES" sz="1400" b="1" dirty="0">
                <a:solidFill>
                  <a:srgbClr val="848058">
                    <a:lumMod val="50000"/>
                  </a:srgbClr>
                </a:solidFill>
                <a:latin typeface="Century Gothic" pitchFamily="34" charset="0"/>
              </a:rPr>
              <a:t>hombres</a:t>
            </a:r>
            <a:r>
              <a:rPr lang="es-ES" altLang="es-ES" sz="1400" dirty="0">
                <a:solidFill>
                  <a:srgbClr val="848058">
                    <a:lumMod val="50000"/>
                  </a:srgbClr>
                </a:solidFill>
                <a:latin typeface="Century Gothic" pitchFamily="34" charset="0"/>
              </a:rPr>
              <a:t> consumen en </a:t>
            </a:r>
            <a:r>
              <a:rPr lang="es-ES" altLang="es-ES" sz="1400" b="1" dirty="0">
                <a:solidFill>
                  <a:srgbClr val="848058">
                    <a:lumMod val="50000"/>
                  </a:srgbClr>
                </a:solidFill>
                <a:latin typeface="Century Gothic" pitchFamily="34" charset="0"/>
              </a:rPr>
              <a:t>mayor proporción </a:t>
            </a:r>
            <a:r>
              <a:rPr lang="es-ES" altLang="es-ES" sz="1400" dirty="0">
                <a:solidFill>
                  <a:srgbClr val="848058">
                    <a:lumMod val="50000"/>
                  </a:srgbClr>
                </a:solidFill>
                <a:latin typeface="Century Gothic" pitchFamily="34" charset="0"/>
              </a:rPr>
              <a:t>que las mujeres </a:t>
            </a:r>
            <a:r>
              <a:rPr lang="es-ES" altLang="es-ES" sz="1400" b="1" dirty="0">
                <a:solidFill>
                  <a:srgbClr val="848058">
                    <a:lumMod val="50000"/>
                  </a:srgbClr>
                </a:solidFill>
                <a:latin typeface="Century Gothic" pitchFamily="34" charset="0"/>
              </a:rPr>
              <a:t>en todos los grupos de </a:t>
            </a:r>
            <a:r>
              <a:rPr lang="es-ES" altLang="es-ES" sz="1400" b="1" dirty="0" smtClean="0">
                <a:solidFill>
                  <a:srgbClr val="848058">
                    <a:lumMod val="50000"/>
                  </a:srgbClr>
                </a:solidFill>
                <a:latin typeface="Century Gothic" pitchFamily="34" charset="0"/>
              </a:rPr>
              <a:t>edad</a:t>
            </a:r>
          </a:p>
        </p:txBody>
      </p:sp>
      <p:pic>
        <p:nvPicPr>
          <p:cNvPr id="3" name="Picture 2" descr="Black Symbols - Drugs : Arte vectorial"/>
          <p:cNvPicPr>
            <a:picLocks noChangeAspect="1" noChangeArrowheads="1"/>
          </p:cNvPicPr>
          <p:nvPr/>
        </p:nvPicPr>
        <p:blipFill rotWithShape="1">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21777" r="79863" b="52007"/>
          <a:stretch/>
        </p:blipFill>
        <p:spPr bwMode="auto">
          <a:xfrm>
            <a:off x="7955256" y="0"/>
            <a:ext cx="774901" cy="1058779"/>
          </a:xfrm>
          <a:prstGeom prst="rect">
            <a:avLst/>
          </a:prstGeom>
          <a:noFill/>
          <a:extLst>
            <a:ext uri="{909E8E84-426E-40DD-AFC4-6F175D3DCCD1}">
              <a14:hiddenFill xmlns:a14="http://schemas.microsoft.com/office/drawing/2010/main" xmlns="">
                <a:solidFill>
                  <a:srgbClr val="FFFFFF"/>
                </a:solidFill>
              </a14:hiddenFill>
            </a:ext>
          </a:extLst>
        </p:spPr>
      </p:pic>
      <p:pic>
        <p:nvPicPr>
          <p:cNvPr id="28675" name="Picture 3"/>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75325" y="3412595"/>
            <a:ext cx="411900" cy="456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7" name="Picture 5" descr="http://cache3.asset-cache.net/xc/500688609.jpg?v=2&amp;c=IWSAsset&amp;k=2&amp;d=iT6BOsnGgzoQj6VE9EUPfhtj84F3plPInRShgskhZgrCjP3R-9b5yUGpuq12qtEO0">
            <a:hlinkClick r:id="rId6"/>
          </p:cNvPr>
          <p:cNvPicPr>
            <a:picLocks noChangeAspect="1" noChangeArrowheads="1"/>
          </p:cNvPicPr>
          <p:nvPr/>
        </p:nvPicPr>
        <p:blipFill rotWithShape="1">
          <a:blip r:embed="rId7" cstate="print">
            <a:clrChange>
              <a:clrFrom>
                <a:srgbClr val="FEFEF6"/>
              </a:clrFrom>
              <a:clrTo>
                <a:srgbClr val="FEFEF6">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l="28130" t="4690" r="51367" b="74225"/>
          <a:stretch/>
        </p:blipFill>
        <p:spPr bwMode="auto">
          <a:xfrm>
            <a:off x="210353" y="2780928"/>
            <a:ext cx="541845" cy="557227"/>
          </a:xfrm>
          <a:prstGeom prst="rect">
            <a:avLst/>
          </a:prstGeom>
          <a:noFill/>
          <a:extLst>
            <a:ext uri="{909E8E84-426E-40DD-AFC4-6F175D3DCCD1}">
              <a14:hiddenFill xmlns:a14="http://schemas.microsoft.com/office/drawing/2010/main" xmlns="">
                <a:solidFill>
                  <a:srgbClr val="FFFFFF"/>
                </a:solidFill>
              </a14:hiddenFill>
            </a:ext>
          </a:extLst>
        </p:spPr>
      </p:pic>
      <p:pic>
        <p:nvPicPr>
          <p:cNvPr id="28679" name="Picture 7" descr="http://cache4.asset-cache.net/xc/149161906.jpg?v=2&amp;c=IWSAsset&amp;k=2&amp;d=LOTz_pfbqjgosBqCSIkbBW8RVGLstSvF6C6Qk66KmSzZMDTrmi34drhapvsi1ssp0">
            <a:hlinkClick r:id="rId8"/>
          </p:cNvPr>
          <p:cNvPicPr>
            <a:picLocks noChangeAspect="1" noChangeArrowheads="1"/>
          </p:cNvPicPr>
          <p:nvPr/>
        </p:nvPicPr>
        <p:blipFill rotWithShape="1">
          <a:blip r:embed="rId9" cstate="print">
            <a:clrChange>
              <a:clrFrom>
                <a:srgbClr val="FEFFFF"/>
              </a:clrFrom>
              <a:clrTo>
                <a:srgbClr val="FE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50000" r="77675" b="29776"/>
          <a:stretch/>
        </p:blipFill>
        <p:spPr bwMode="auto">
          <a:xfrm>
            <a:off x="215603" y="3869095"/>
            <a:ext cx="536595" cy="553267"/>
          </a:xfrm>
          <a:prstGeom prst="rect">
            <a:avLst/>
          </a:prstGeom>
          <a:noFill/>
          <a:extLst>
            <a:ext uri="{909E8E84-426E-40DD-AFC4-6F175D3DCCD1}">
              <a14:hiddenFill xmlns:a14="http://schemas.microsoft.com/office/drawing/2010/main" xmlns="">
                <a:solidFill>
                  <a:srgbClr val="FFFFFF"/>
                </a:solidFill>
              </a14:hiddenFill>
            </a:ext>
          </a:extLst>
        </p:spPr>
      </p:pic>
      <p:pic>
        <p:nvPicPr>
          <p:cNvPr id="28680" name="Picture 8"/>
          <p:cNvPicPr>
            <a:picLocks noChangeAspect="1" noChangeArrowheads="1"/>
          </p:cNvPicPr>
          <p:nvPr/>
        </p:nvPicPr>
        <p:blipFill rotWithShape="1">
          <a:blip r:embed="rId10"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r="82867" b="86255"/>
          <a:stretch/>
        </p:blipFill>
        <p:spPr bwMode="auto">
          <a:xfrm>
            <a:off x="277950" y="4244684"/>
            <a:ext cx="536594" cy="5540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6" name="Chart 1"/>
          <p:cNvGraphicFramePr>
            <a:graphicFrameLocks/>
          </p:cNvGraphicFramePr>
          <p:nvPr>
            <p:extLst>
              <p:ext uri="{D42A27DB-BD31-4B8C-83A1-F6EECF244321}">
                <p14:modId xmlns:p14="http://schemas.microsoft.com/office/powerpoint/2010/main" xmlns="" val="3060891343"/>
              </p:ext>
            </p:extLst>
          </p:nvPr>
        </p:nvGraphicFramePr>
        <p:xfrm>
          <a:off x="2987824" y="2109357"/>
          <a:ext cx="6048672" cy="4298111"/>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xmlns="" val="926817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smtClean="0">
                <a:solidFill>
                  <a:prstClr val="white"/>
                </a:solidFill>
                <a:latin typeface="Century Gothic" pitchFamily="34" charset="0"/>
              </a:rPr>
              <a:t>Consumo problemático cannabis</a:t>
            </a:r>
            <a:endParaRPr lang="es-ES" altLang="es-ES" dirty="0">
              <a:solidFill>
                <a:prstClr val="white"/>
              </a:solidFill>
              <a:latin typeface="Century Gothic" pitchFamily="34" charset="0"/>
            </a:endParaRPr>
          </a:p>
        </p:txBody>
      </p:sp>
      <p:sp>
        <p:nvSpPr>
          <p:cNvPr id="24" name="Text Box 17"/>
          <p:cNvSpPr txBox="1">
            <a:spLocks noChangeArrowheads="1"/>
          </p:cNvSpPr>
          <p:nvPr/>
        </p:nvSpPr>
        <p:spPr bwMode="auto">
          <a:xfrm>
            <a:off x="-30516" y="792162"/>
            <a:ext cx="9144000" cy="1341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smtClean="0">
                <a:solidFill>
                  <a:srgbClr val="848058">
                    <a:lumMod val="50000"/>
                  </a:srgbClr>
                </a:solidFill>
                <a:latin typeface="Century Gothic" pitchFamily="34" charset="0"/>
              </a:rPr>
              <a:t>El consumo problemático de </a:t>
            </a:r>
            <a:r>
              <a:rPr lang="es-ES" altLang="es-ES" sz="1400" b="1" dirty="0">
                <a:solidFill>
                  <a:srgbClr val="848058">
                    <a:lumMod val="50000"/>
                  </a:srgbClr>
                </a:solidFill>
                <a:latin typeface="Century Gothic" pitchFamily="34" charset="0"/>
              </a:rPr>
              <a:t>cannabis</a:t>
            </a:r>
            <a:r>
              <a:rPr lang="es-ES" altLang="es-ES" sz="1400" dirty="0">
                <a:solidFill>
                  <a:srgbClr val="848058">
                    <a:lumMod val="50000"/>
                  </a:srgbClr>
                </a:solidFill>
                <a:latin typeface="Century Gothic" pitchFamily="34" charset="0"/>
              </a:rPr>
              <a:t> </a:t>
            </a:r>
            <a:r>
              <a:rPr lang="es-ES" altLang="es-ES" sz="1400" dirty="0" smtClean="0">
                <a:solidFill>
                  <a:srgbClr val="848058">
                    <a:lumMod val="50000"/>
                  </a:srgbClr>
                </a:solidFill>
                <a:latin typeface="Century Gothic" pitchFamily="34" charset="0"/>
              </a:rPr>
              <a:t>está más extendido entre los </a:t>
            </a:r>
            <a:r>
              <a:rPr lang="es-ES" altLang="es-ES" sz="1400" b="1" dirty="0" smtClean="0">
                <a:solidFill>
                  <a:srgbClr val="848058">
                    <a:lumMod val="50000"/>
                  </a:srgbClr>
                </a:solidFill>
                <a:latin typeface="Century Gothic" pitchFamily="34" charset="0"/>
              </a:rPr>
              <a:t>varones</a:t>
            </a:r>
            <a:r>
              <a:rPr lang="es-ES" altLang="es-ES" sz="1400" dirty="0" smtClean="0">
                <a:solidFill>
                  <a:srgbClr val="848058">
                    <a:lumMod val="50000"/>
                  </a:srgbClr>
                </a:solidFill>
                <a:latin typeface="Century Gothic" pitchFamily="34" charset="0"/>
              </a:rPr>
              <a:t> </a:t>
            </a:r>
          </a:p>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a:solidFill>
                  <a:srgbClr val="848058">
                    <a:lumMod val="50000"/>
                  </a:srgbClr>
                </a:solidFill>
                <a:latin typeface="Century Gothic" pitchFamily="34" charset="0"/>
              </a:rPr>
              <a:t>El consumo problemático de </a:t>
            </a:r>
            <a:r>
              <a:rPr lang="es-ES" altLang="es-ES" sz="1400" b="1" dirty="0">
                <a:solidFill>
                  <a:srgbClr val="848058">
                    <a:lumMod val="50000"/>
                  </a:srgbClr>
                </a:solidFill>
                <a:latin typeface="Century Gothic" pitchFamily="34" charset="0"/>
              </a:rPr>
              <a:t>cannabis</a:t>
            </a:r>
            <a:r>
              <a:rPr lang="es-ES" altLang="es-ES" sz="1400" dirty="0">
                <a:solidFill>
                  <a:srgbClr val="848058">
                    <a:lumMod val="50000"/>
                  </a:srgbClr>
                </a:solidFill>
                <a:latin typeface="Century Gothic" pitchFamily="34" charset="0"/>
              </a:rPr>
              <a:t> </a:t>
            </a:r>
            <a:r>
              <a:rPr lang="es-ES" altLang="es-ES" sz="1400" b="1" dirty="0" smtClean="0">
                <a:solidFill>
                  <a:srgbClr val="848058">
                    <a:lumMod val="50000"/>
                  </a:srgbClr>
                </a:solidFill>
                <a:latin typeface="Century Gothic" pitchFamily="34" charset="0"/>
              </a:rPr>
              <a:t>aumenta con la edad </a:t>
            </a:r>
            <a:r>
              <a:rPr lang="es-ES" altLang="es-ES" sz="1400" dirty="0" smtClean="0">
                <a:solidFill>
                  <a:srgbClr val="848058">
                    <a:lumMod val="50000"/>
                  </a:srgbClr>
                </a:solidFill>
                <a:latin typeface="Century Gothic" pitchFamily="34" charset="0"/>
              </a:rPr>
              <a:t>(7,9% de 14 años, 18,2% de 18 años)</a:t>
            </a:r>
            <a:endParaRPr lang="es-ES" altLang="es-ES" sz="1400" b="1" dirty="0">
              <a:solidFill>
                <a:srgbClr val="848058">
                  <a:lumMod val="50000"/>
                </a:srgbClr>
              </a:solidFill>
              <a:latin typeface="Century Gothic" pitchFamily="34" charset="0"/>
            </a:endParaRPr>
          </a:p>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smtClean="0">
                <a:solidFill>
                  <a:srgbClr val="848058">
                    <a:lumMod val="50000"/>
                  </a:srgbClr>
                </a:solidFill>
                <a:latin typeface="Century Gothic" pitchFamily="34" charset="0"/>
              </a:rPr>
              <a:t>Hay mayor proporción de consumidores de </a:t>
            </a:r>
            <a:r>
              <a:rPr lang="es-ES" altLang="es-ES" sz="1400" b="1" dirty="0" smtClean="0">
                <a:solidFill>
                  <a:srgbClr val="848058">
                    <a:lumMod val="50000"/>
                  </a:srgbClr>
                </a:solidFill>
                <a:latin typeface="Century Gothic" pitchFamily="34" charset="0"/>
              </a:rPr>
              <a:t>hachís </a:t>
            </a:r>
            <a:r>
              <a:rPr lang="es-ES" altLang="es-ES" sz="1400" dirty="0" smtClean="0">
                <a:solidFill>
                  <a:srgbClr val="848058">
                    <a:lumMod val="50000"/>
                  </a:srgbClr>
                </a:solidFill>
                <a:latin typeface="Century Gothic" pitchFamily="34" charset="0"/>
              </a:rPr>
              <a:t>que entre los no problemáticos, lo mezclan más </a:t>
            </a:r>
            <a:r>
              <a:rPr lang="es-ES" altLang="es-ES" sz="1400" b="1" dirty="0" smtClean="0">
                <a:solidFill>
                  <a:srgbClr val="848058">
                    <a:lumMod val="50000"/>
                  </a:srgbClr>
                </a:solidFill>
                <a:latin typeface="Century Gothic" pitchFamily="34" charset="0"/>
              </a:rPr>
              <a:t>con tabaco </a:t>
            </a:r>
            <a:r>
              <a:rPr lang="es-ES" altLang="es-ES" sz="1400" dirty="0" smtClean="0">
                <a:solidFill>
                  <a:srgbClr val="848058">
                    <a:lumMod val="50000"/>
                  </a:srgbClr>
                </a:solidFill>
                <a:latin typeface="Century Gothic" pitchFamily="34" charset="0"/>
              </a:rPr>
              <a:t>y fuman </a:t>
            </a:r>
            <a:r>
              <a:rPr lang="es-ES" altLang="es-ES" sz="1400" b="1" dirty="0" smtClean="0">
                <a:solidFill>
                  <a:srgbClr val="848058">
                    <a:lumMod val="50000"/>
                  </a:srgbClr>
                </a:solidFill>
                <a:latin typeface="Century Gothic" pitchFamily="34" charset="0"/>
              </a:rPr>
              <a:t>más porros al día</a:t>
            </a:r>
            <a:endParaRPr lang="es-ES" altLang="es-ES" sz="1400" b="1" dirty="0">
              <a:solidFill>
                <a:srgbClr val="848058">
                  <a:lumMod val="50000"/>
                </a:srgbClr>
              </a:solidFill>
              <a:latin typeface="Century Gothic" pitchFamily="34" charset="0"/>
            </a:endParaRPr>
          </a:p>
        </p:txBody>
      </p:sp>
      <p:pic>
        <p:nvPicPr>
          <p:cNvPr id="3" name="Picture 2" descr="Black Symbols - Drugs : Arte vectorial"/>
          <p:cNvPicPr>
            <a:picLocks noChangeAspect="1" noChangeArrowheads="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21777" r="79863" b="52007"/>
          <a:stretch/>
        </p:blipFill>
        <p:spPr bwMode="auto">
          <a:xfrm>
            <a:off x="7955256" y="0"/>
            <a:ext cx="774901" cy="105877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90143" y="2350733"/>
            <a:ext cx="3738212" cy="3742563"/>
          </a:xfrm>
          <a:prstGeom prst="rect">
            <a:avLst/>
          </a:prstGeom>
          <a:ln w="25400">
            <a:solidFill>
              <a:schemeClr val="accent5">
                <a:lumMod val="60000"/>
                <a:lumOff val="40000"/>
              </a:schemeClr>
            </a:solidFill>
          </a:ln>
        </p:spPr>
        <p:txBody>
          <a:bodyPr wrap="square">
            <a:spAutoFit/>
          </a:bodyPr>
          <a:lstStyle/>
          <a:p>
            <a:pPr algn="ctr" fontAlgn="base">
              <a:lnSpc>
                <a:spcPct val="120000"/>
              </a:lnSpc>
              <a:spcBef>
                <a:spcPct val="50000"/>
              </a:spcBef>
              <a:spcAft>
                <a:spcPct val="0"/>
              </a:spcAft>
              <a:buClr>
                <a:srgbClr val="006600"/>
              </a:buClr>
            </a:pPr>
            <a:r>
              <a:rPr lang="es-ES" altLang="es-ES" sz="1600" b="1" dirty="0">
                <a:solidFill>
                  <a:srgbClr val="564B3C">
                    <a:lumMod val="60000"/>
                    <a:lumOff val="40000"/>
                  </a:srgbClr>
                </a:solidFill>
                <a:latin typeface="Century Gothic" pitchFamily="34" charset="0"/>
              </a:rPr>
              <a:t>Características del consumo problemático</a:t>
            </a:r>
          </a:p>
          <a:p>
            <a:pPr algn="ctr" fontAlgn="base">
              <a:lnSpc>
                <a:spcPct val="120000"/>
              </a:lnSpc>
              <a:spcAft>
                <a:spcPct val="0"/>
              </a:spcAft>
              <a:buClr>
                <a:srgbClr val="006600"/>
              </a:buClr>
            </a:pPr>
            <a:r>
              <a:rPr lang="es-ES" altLang="es-ES" sz="1400" dirty="0">
                <a:solidFill>
                  <a:srgbClr val="848058">
                    <a:lumMod val="50000"/>
                  </a:srgbClr>
                </a:solidFill>
                <a:latin typeface="Century Gothic" pitchFamily="34" charset="0"/>
              </a:rPr>
              <a:t>(últimos 30 días)</a:t>
            </a:r>
          </a:p>
          <a:p>
            <a:pPr algn="ctr" fontAlgn="base">
              <a:lnSpc>
                <a:spcPct val="120000"/>
              </a:lnSpc>
              <a:spcAft>
                <a:spcPct val="0"/>
              </a:spcAft>
              <a:buClr>
                <a:srgbClr val="006600"/>
              </a:buClr>
            </a:pPr>
            <a:endParaRPr lang="es-ES" altLang="es-ES" sz="1400"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47,7%</a:t>
            </a:r>
            <a:r>
              <a:rPr lang="es-ES" altLang="es-ES" sz="1400" dirty="0">
                <a:solidFill>
                  <a:srgbClr val="848058">
                    <a:lumMod val="50000"/>
                  </a:srgbClr>
                </a:solidFill>
                <a:latin typeface="Century Gothic" pitchFamily="34" charset="0"/>
              </a:rPr>
              <a:t> principalmente marihuana</a:t>
            </a:r>
          </a:p>
          <a:p>
            <a:pPr marL="539750" fontAlgn="base">
              <a:lnSpc>
                <a:spcPct val="120000"/>
              </a:lnSpc>
              <a:spcAft>
                <a:spcPct val="0"/>
              </a:spcAft>
              <a:buClr>
                <a:srgbClr val="006600"/>
              </a:buClr>
            </a:pPr>
            <a:endParaRPr lang="es-ES" altLang="es-ES" sz="1400"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9,5%</a:t>
            </a:r>
            <a:r>
              <a:rPr lang="es-ES" altLang="es-ES" sz="1400" dirty="0">
                <a:solidFill>
                  <a:srgbClr val="848058">
                    <a:lumMod val="50000"/>
                  </a:srgbClr>
                </a:solidFill>
                <a:latin typeface="Century Gothic" pitchFamily="34" charset="0"/>
              </a:rPr>
              <a:t> principalmente hachís</a:t>
            </a:r>
          </a:p>
          <a:p>
            <a:pPr marL="539750" fontAlgn="base">
              <a:lnSpc>
                <a:spcPct val="120000"/>
              </a:lnSpc>
              <a:spcAft>
                <a:spcPct val="0"/>
              </a:spcAft>
              <a:buClr>
                <a:srgbClr val="006600"/>
              </a:buClr>
            </a:pPr>
            <a:endParaRPr lang="es-ES" altLang="es-ES" sz="1400"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42,8%</a:t>
            </a:r>
            <a:r>
              <a:rPr lang="es-ES" altLang="es-ES" sz="1400" dirty="0">
                <a:solidFill>
                  <a:srgbClr val="848058">
                    <a:lumMod val="50000"/>
                  </a:srgbClr>
                </a:solidFill>
                <a:latin typeface="Century Gothic" pitchFamily="34" charset="0"/>
              </a:rPr>
              <a:t> de los 2 tipos</a:t>
            </a:r>
          </a:p>
          <a:p>
            <a:pPr marL="539750" fontAlgn="base">
              <a:lnSpc>
                <a:spcPct val="120000"/>
              </a:lnSpc>
              <a:spcAft>
                <a:spcPct val="0"/>
              </a:spcAft>
              <a:buClr>
                <a:srgbClr val="006600"/>
              </a:buClr>
            </a:pPr>
            <a:endParaRPr lang="es-ES" altLang="es-ES" sz="1400"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93,4%</a:t>
            </a:r>
            <a:r>
              <a:rPr lang="es-ES" altLang="es-ES" sz="1400" dirty="0">
                <a:solidFill>
                  <a:srgbClr val="848058">
                    <a:lumMod val="50000"/>
                  </a:srgbClr>
                </a:solidFill>
                <a:latin typeface="Century Gothic" pitchFamily="34" charset="0"/>
              </a:rPr>
              <a:t> mezclan cannabis y tabaco</a:t>
            </a:r>
          </a:p>
          <a:p>
            <a:pPr algn="ctr" fontAlgn="base">
              <a:lnSpc>
                <a:spcPct val="120000"/>
              </a:lnSpc>
              <a:spcBef>
                <a:spcPct val="50000"/>
              </a:spcBef>
              <a:spcAft>
                <a:spcPct val="0"/>
              </a:spcAft>
              <a:buClr>
                <a:srgbClr val="848058">
                  <a:lumMod val="50000"/>
                </a:srgbClr>
              </a:buClr>
            </a:pPr>
            <a:r>
              <a:rPr lang="es-ES" altLang="es-ES" sz="1400" b="1" dirty="0">
                <a:solidFill>
                  <a:srgbClr val="564B3C">
                    <a:lumMod val="60000"/>
                    <a:lumOff val="40000"/>
                  </a:srgbClr>
                </a:solidFill>
                <a:latin typeface="Century Gothic" pitchFamily="34" charset="0"/>
              </a:rPr>
              <a:t>Media de porros consumidos al día</a:t>
            </a:r>
          </a:p>
          <a:p>
            <a:pPr algn="ctr" fontAlgn="base">
              <a:lnSpc>
                <a:spcPct val="120000"/>
              </a:lnSpc>
              <a:spcBef>
                <a:spcPct val="50000"/>
              </a:spcBef>
              <a:spcAft>
                <a:spcPct val="0"/>
              </a:spcAft>
              <a:buClr>
                <a:srgbClr val="848058">
                  <a:lumMod val="50000"/>
                </a:srgbClr>
              </a:buClr>
            </a:pPr>
            <a:r>
              <a:rPr lang="es-ES" altLang="es-ES" sz="1400" b="1" dirty="0">
                <a:solidFill>
                  <a:srgbClr val="B5AE53">
                    <a:lumMod val="50000"/>
                  </a:srgbClr>
                </a:solidFill>
                <a:latin typeface="Century Gothic" pitchFamily="34" charset="0"/>
              </a:rPr>
              <a:t>5,2</a:t>
            </a:r>
          </a:p>
        </p:txBody>
      </p:sp>
      <p:grpSp>
        <p:nvGrpSpPr>
          <p:cNvPr id="5" name="4 Grupo"/>
          <p:cNvGrpSpPr/>
          <p:nvPr/>
        </p:nvGrpSpPr>
        <p:grpSpPr>
          <a:xfrm>
            <a:off x="162061" y="3306924"/>
            <a:ext cx="604191" cy="2017799"/>
            <a:chOff x="210353" y="2780928"/>
            <a:chExt cx="604191" cy="2017799"/>
          </a:xfrm>
        </p:grpSpPr>
        <p:pic>
          <p:nvPicPr>
            <p:cNvPr id="17" name="Picture 3"/>
            <p:cNvPicPr>
              <a:picLocks noChangeAspect="1" noChangeArrowheads="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75325" y="3412595"/>
              <a:ext cx="411900" cy="456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5" descr="http://cache3.asset-cache.net/xc/500688609.jpg?v=2&amp;c=IWSAsset&amp;k=2&amp;d=iT6BOsnGgzoQj6VE9EUPfhtj84F3plPInRShgskhZgrCjP3R-9b5yUGpuq12qtEO0">
              <a:hlinkClick r:id="rId7"/>
            </p:cNvPr>
            <p:cNvPicPr>
              <a:picLocks noChangeAspect="1" noChangeArrowheads="1"/>
            </p:cNvPicPr>
            <p:nvPr/>
          </p:nvPicPr>
          <p:blipFill rotWithShape="1">
            <a:blip r:embed="rId8" cstate="print">
              <a:clrChange>
                <a:clrFrom>
                  <a:srgbClr val="FEFEF6"/>
                </a:clrFrom>
                <a:clrTo>
                  <a:srgbClr val="FEFEF6">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l="28130" t="4690" r="51367" b="74225"/>
            <a:stretch/>
          </p:blipFill>
          <p:spPr bwMode="auto">
            <a:xfrm>
              <a:off x="210353" y="2780928"/>
              <a:ext cx="541845" cy="557227"/>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7" descr="http://cache4.asset-cache.net/xc/149161906.jpg?v=2&amp;c=IWSAsset&amp;k=2&amp;d=LOTz_pfbqjgosBqCSIkbBW8RVGLstSvF6C6Qk66KmSzZMDTrmi34drhapvsi1ssp0">
              <a:hlinkClick r:id="rId9"/>
            </p:cNvPr>
            <p:cNvPicPr>
              <a:picLocks noChangeAspect="1" noChangeArrowheads="1"/>
            </p:cNvPicPr>
            <p:nvPr/>
          </p:nvPicPr>
          <p:blipFill rotWithShape="1">
            <a:blip r:embed="rId10" cstate="print">
              <a:clrChange>
                <a:clrFrom>
                  <a:srgbClr val="FEFFFF"/>
                </a:clrFrom>
                <a:clrTo>
                  <a:srgbClr val="FE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50000" r="77675" b="29776"/>
            <a:stretch/>
          </p:blipFill>
          <p:spPr bwMode="auto">
            <a:xfrm>
              <a:off x="215603" y="3869095"/>
              <a:ext cx="536595" cy="553267"/>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8"/>
            <p:cNvPicPr>
              <a:picLocks noChangeAspect="1" noChangeArrowheads="1"/>
            </p:cNvPicPr>
            <p:nvPr/>
          </p:nvPicPr>
          <p:blipFill rotWithShape="1">
            <a:blip r:embed="rId11"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r="82867" b="86255"/>
            <a:stretch/>
          </p:blipFill>
          <p:spPr bwMode="auto">
            <a:xfrm>
              <a:off x="277950" y="4244684"/>
              <a:ext cx="536594" cy="5540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aphicFrame>
        <p:nvGraphicFramePr>
          <p:cNvPr id="27" name="3 Gráfico"/>
          <p:cNvGraphicFramePr>
            <a:graphicFrameLocks/>
          </p:cNvGraphicFramePr>
          <p:nvPr>
            <p:extLst>
              <p:ext uri="{D42A27DB-BD31-4B8C-83A1-F6EECF244321}">
                <p14:modId xmlns:p14="http://schemas.microsoft.com/office/powerpoint/2010/main" xmlns="" val="1235743763"/>
              </p:ext>
            </p:extLst>
          </p:nvPr>
        </p:nvGraphicFramePr>
        <p:xfrm>
          <a:off x="4067944" y="2078719"/>
          <a:ext cx="4879835" cy="4176244"/>
        </p:xfrm>
        <a:graphic>
          <a:graphicData uri="http://schemas.openxmlformats.org/drawingml/2006/chart">
            <c:chart xmlns:c="http://schemas.openxmlformats.org/drawingml/2006/chart" xmlns:r="http://schemas.openxmlformats.org/officeDocument/2006/relationships" r:id="rId12"/>
          </a:graphicData>
        </a:graphic>
      </p:graphicFrame>
      <p:sp>
        <p:nvSpPr>
          <p:cNvPr id="30" name="29 Rectángulo"/>
          <p:cNvSpPr/>
          <p:nvPr/>
        </p:nvSpPr>
        <p:spPr>
          <a:xfrm>
            <a:off x="3923928" y="5199583"/>
            <a:ext cx="924436" cy="461665"/>
          </a:xfrm>
          <a:prstGeom prst="rect">
            <a:avLst/>
          </a:prstGeom>
          <a:solidFill>
            <a:schemeClr val="accent5">
              <a:lumMod val="40000"/>
              <a:lumOff val="60000"/>
            </a:schemeClr>
          </a:solidFill>
        </p:spPr>
        <p:txBody>
          <a:bodyPr wrap="square">
            <a:spAutoFit/>
          </a:bodyPr>
          <a:lstStyle/>
          <a:p>
            <a:pPr algn="ctr"/>
            <a:r>
              <a:rPr lang="es-ES" sz="800" dirty="0" smtClean="0">
                <a:latin typeface="Century Gothic" panose="020B0502020202020204" pitchFamily="34" charset="0"/>
              </a:rPr>
              <a:t>Nº estimado en  población                       14-18 años  </a:t>
            </a:r>
            <a:endParaRPr lang="es-ES" sz="800" dirty="0">
              <a:latin typeface="Century Gothic" panose="020B0502020202020204" pitchFamily="34" charset="0"/>
            </a:endParaRPr>
          </a:p>
        </p:txBody>
      </p:sp>
      <p:graphicFrame>
        <p:nvGraphicFramePr>
          <p:cNvPr id="32" name="31 Tabla"/>
          <p:cNvGraphicFramePr>
            <a:graphicFrameLocks noGrp="1"/>
          </p:cNvGraphicFramePr>
          <p:nvPr>
            <p:extLst>
              <p:ext uri="{D42A27DB-BD31-4B8C-83A1-F6EECF244321}">
                <p14:modId xmlns:p14="http://schemas.microsoft.com/office/powerpoint/2010/main" xmlns="" val="1745830114"/>
              </p:ext>
            </p:extLst>
          </p:nvPr>
        </p:nvGraphicFramePr>
        <p:xfrm>
          <a:off x="4848364" y="5253735"/>
          <a:ext cx="3906975" cy="353359"/>
        </p:xfrm>
        <a:graphic>
          <a:graphicData uri="http://schemas.openxmlformats.org/drawingml/2006/table">
            <a:tbl>
              <a:tblPr firstRow="1" bandRow="1">
                <a:tableStyleId>{7DF18680-E054-41AD-8BC1-D1AEF772440D}</a:tableStyleId>
              </a:tblPr>
              <a:tblGrid>
                <a:gridCol w="781395"/>
                <a:gridCol w="781395"/>
                <a:gridCol w="781395"/>
                <a:gridCol w="781395"/>
                <a:gridCol w="781395"/>
              </a:tblGrid>
              <a:tr h="353359">
                <a:tc>
                  <a:txBody>
                    <a:bodyPr/>
                    <a:lstStyle/>
                    <a:p>
                      <a:pPr algn="ctr"/>
                      <a:r>
                        <a:rPr lang="es-ES" sz="1000" b="0" dirty="0" smtClean="0">
                          <a:solidFill>
                            <a:schemeClr val="tx1"/>
                          </a:solidFill>
                          <a:latin typeface="Century Gothic" panose="020B0502020202020204" pitchFamily="34" charset="0"/>
                        </a:rPr>
                        <a:t>73.534</a:t>
                      </a:r>
                      <a:endParaRPr lang="es-ES" sz="1000" b="0" dirty="0">
                        <a:solidFill>
                          <a:schemeClr val="tx1"/>
                        </a:solidFill>
                        <a:latin typeface="Century Gothic" panose="020B0502020202020204" pitchFamily="34" charset="0"/>
                      </a:endParaRPr>
                    </a:p>
                  </a:txBody>
                  <a:tcPr>
                    <a:solidFill>
                      <a:schemeClr val="accent5">
                        <a:lumMod val="40000"/>
                        <a:lumOff val="60000"/>
                      </a:schemeClr>
                    </a:solidFill>
                  </a:tcPr>
                </a:tc>
                <a:tc>
                  <a:txBody>
                    <a:bodyPr/>
                    <a:lstStyle/>
                    <a:p>
                      <a:pPr algn="ctr"/>
                      <a:r>
                        <a:rPr lang="es-ES" sz="1000" b="0" dirty="0" smtClean="0">
                          <a:solidFill>
                            <a:schemeClr val="tx1"/>
                          </a:solidFill>
                          <a:latin typeface="Century Gothic" panose="020B0502020202020204" pitchFamily="34" charset="0"/>
                        </a:rPr>
                        <a:t>81.080</a:t>
                      </a:r>
                      <a:endParaRPr lang="es-ES" sz="1000" b="0" dirty="0">
                        <a:solidFill>
                          <a:schemeClr val="tx1"/>
                        </a:solidFill>
                        <a:latin typeface="Century Gothic" panose="020B0502020202020204" pitchFamily="34" charset="0"/>
                      </a:endParaRPr>
                    </a:p>
                  </a:txBody>
                  <a:tcPr>
                    <a:solidFill>
                      <a:schemeClr val="accent5">
                        <a:lumMod val="40000"/>
                        <a:lumOff val="60000"/>
                      </a:schemeClr>
                    </a:solidFill>
                  </a:tcPr>
                </a:tc>
                <a:tc>
                  <a:txBody>
                    <a:bodyPr/>
                    <a:lstStyle/>
                    <a:p>
                      <a:pPr algn="ctr"/>
                      <a:r>
                        <a:rPr lang="es-ES" sz="1000" b="0" dirty="0" smtClean="0">
                          <a:solidFill>
                            <a:schemeClr val="tx1"/>
                          </a:solidFill>
                          <a:latin typeface="Century Gothic" panose="020B0502020202020204" pitchFamily="34" charset="0"/>
                        </a:rPr>
                        <a:t>100.340</a:t>
                      </a:r>
                      <a:endParaRPr lang="es-ES" sz="1000" b="0" dirty="0">
                        <a:solidFill>
                          <a:schemeClr val="tx1"/>
                        </a:solidFill>
                        <a:latin typeface="Century Gothic" panose="020B0502020202020204" pitchFamily="34" charset="0"/>
                      </a:endParaRPr>
                    </a:p>
                  </a:txBody>
                  <a:tcPr>
                    <a:solidFill>
                      <a:schemeClr val="accent5">
                        <a:lumMod val="40000"/>
                        <a:lumOff val="60000"/>
                      </a:schemeClr>
                    </a:solidFill>
                  </a:tcPr>
                </a:tc>
                <a:tc>
                  <a:txBody>
                    <a:bodyPr/>
                    <a:lstStyle/>
                    <a:p>
                      <a:pPr algn="ctr"/>
                      <a:r>
                        <a:rPr lang="es-ES" sz="1000" b="0" dirty="0" smtClean="0">
                          <a:solidFill>
                            <a:schemeClr val="tx1"/>
                          </a:solidFill>
                          <a:latin typeface="Century Gothic" panose="020B0502020202020204" pitchFamily="34" charset="0"/>
                        </a:rPr>
                        <a:t>83.208</a:t>
                      </a:r>
                      <a:endParaRPr lang="es-ES" sz="1000" b="0" dirty="0">
                        <a:solidFill>
                          <a:schemeClr val="tx1"/>
                        </a:solidFill>
                        <a:latin typeface="Century Gothic" panose="020B0502020202020204" pitchFamily="34" charset="0"/>
                      </a:endParaRPr>
                    </a:p>
                  </a:txBody>
                  <a:tcPr>
                    <a:solidFill>
                      <a:schemeClr val="accent5">
                        <a:lumMod val="40000"/>
                        <a:lumOff val="60000"/>
                      </a:schemeClr>
                    </a:solidFill>
                  </a:tcPr>
                </a:tc>
                <a:tc>
                  <a:txBody>
                    <a:bodyPr/>
                    <a:lstStyle/>
                    <a:p>
                      <a:pPr algn="ctr"/>
                      <a:r>
                        <a:rPr lang="es-ES" sz="1000" b="0" dirty="0" smtClean="0">
                          <a:solidFill>
                            <a:schemeClr val="tx1"/>
                          </a:solidFill>
                          <a:latin typeface="Century Gothic" panose="020B0502020202020204" pitchFamily="34" charset="0"/>
                        </a:rPr>
                        <a:t>53.701</a:t>
                      </a:r>
                      <a:endParaRPr lang="es-ES" sz="1000" b="0" dirty="0">
                        <a:solidFill>
                          <a:schemeClr val="tx1"/>
                        </a:solidFill>
                        <a:latin typeface="Century Gothic" panose="020B0502020202020204" pitchFamily="34" charset="0"/>
                      </a:endParaRPr>
                    </a:p>
                  </a:txBody>
                  <a:tcPr>
                    <a:solidFill>
                      <a:schemeClr val="accent5">
                        <a:lumMod val="40000"/>
                        <a:lumOff val="60000"/>
                      </a:schemeClr>
                    </a:solidFill>
                  </a:tcPr>
                </a:tc>
              </a:tr>
            </a:tbl>
          </a:graphicData>
        </a:graphic>
      </p:graphicFrame>
      <p:sp>
        <p:nvSpPr>
          <p:cNvPr id="33" name="Text Box 17"/>
          <p:cNvSpPr txBox="1">
            <a:spLocks noChangeArrowheads="1"/>
          </p:cNvSpPr>
          <p:nvPr/>
        </p:nvSpPr>
        <p:spPr bwMode="auto">
          <a:xfrm>
            <a:off x="4716016" y="1920552"/>
            <a:ext cx="4230165"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120000"/>
              </a:lnSpc>
              <a:spcBef>
                <a:spcPts val="0"/>
              </a:spcBef>
              <a:spcAft>
                <a:spcPct val="0"/>
              </a:spcAft>
              <a:buClr>
                <a:srgbClr val="006600"/>
              </a:buClr>
              <a:buFontTx/>
              <a:buNone/>
            </a:pPr>
            <a:r>
              <a:rPr lang="es-ES" altLang="es-ES" sz="1400" b="1" dirty="0" smtClean="0">
                <a:solidFill>
                  <a:srgbClr val="564B3C">
                    <a:lumMod val="60000"/>
                    <a:lumOff val="40000"/>
                  </a:srgbClr>
                </a:solidFill>
                <a:latin typeface="Century Gothic" pitchFamily="34" charset="0"/>
              </a:rPr>
              <a:t>Consumidores problemáticos de cannabis</a:t>
            </a:r>
          </a:p>
          <a:p>
            <a:pPr algn="ctr" eaLnBrk="1" fontAlgn="base" hangingPunct="1">
              <a:lnSpc>
                <a:spcPct val="120000"/>
              </a:lnSpc>
              <a:spcBef>
                <a:spcPts val="0"/>
              </a:spcBef>
              <a:spcAft>
                <a:spcPct val="0"/>
              </a:spcAft>
              <a:buClr>
                <a:srgbClr val="006600"/>
              </a:buClr>
              <a:buFontTx/>
              <a:buNone/>
            </a:pPr>
            <a:r>
              <a:rPr lang="es-ES" altLang="es-ES" sz="1400" dirty="0" smtClean="0">
                <a:solidFill>
                  <a:srgbClr val="848058">
                    <a:lumMod val="50000"/>
                  </a:srgbClr>
                </a:solidFill>
                <a:latin typeface="Century Gothic" pitchFamily="34" charset="0"/>
              </a:rPr>
              <a:t>(CAST ≥ 4)</a:t>
            </a:r>
            <a:endParaRPr lang="es-ES" altLang="es-ES" sz="1400" b="1" dirty="0">
              <a:solidFill>
                <a:srgbClr val="848058">
                  <a:lumMod val="50000"/>
                </a:srgbClr>
              </a:solidFill>
              <a:latin typeface="Century Gothic" pitchFamily="34" charset="0"/>
            </a:endParaRPr>
          </a:p>
        </p:txBody>
      </p:sp>
    </p:spTree>
    <p:extLst>
      <p:ext uri="{BB962C8B-B14F-4D97-AF65-F5344CB8AC3E}">
        <p14:creationId xmlns:p14="http://schemas.microsoft.com/office/powerpoint/2010/main" xmlns="" val="3520983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Rectángulo"/>
          <p:cNvSpPr/>
          <p:nvPr/>
        </p:nvSpPr>
        <p:spPr>
          <a:xfrm>
            <a:off x="222686" y="1492960"/>
            <a:ext cx="4487157" cy="2512104"/>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sp>
        <p:nvSpPr>
          <p:cNvPr id="23" name="22 Rectángulo"/>
          <p:cNvSpPr/>
          <p:nvPr/>
        </p:nvSpPr>
        <p:spPr>
          <a:xfrm>
            <a:off x="5170390" y="1492959"/>
            <a:ext cx="3888432" cy="4114973"/>
          </a:xfrm>
          <a:prstGeom prst="rect">
            <a:avLst/>
          </a:prstGeom>
          <a:ln w="25400">
            <a:solidFill>
              <a:schemeClr val="accent5">
                <a:lumMod val="60000"/>
                <a:lumOff val="40000"/>
              </a:schemeClr>
            </a:solidFill>
          </a:ln>
        </p:spPr>
        <p:txBody>
          <a:bodyPr wrap="square">
            <a:spAutoFit/>
          </a:bodyPr>
          <a:lstStyle/>
          <a:p>
            <a:pPr algn="ctr" fontAlgn="base">
              <a:lnSpc>
                <a:spcPct val="120000"/>
              </a:lnSpc>
              <a:spcBef>
                <a:spcPct val="50000"/>
              </a:spcBef>
              <a:spcAft>
                <a:spcPct val="0"/>
              </a:spcAft>
              <a:buClr>
                <a:srgbClr val="006600"/>
              </a:buClr>
            </a:pPr>
            <a:r>
              <a:rPr lang="es-ES" altLang="es-ES" sz="1600" b="1" dirty="0">
                <a:solidFill>
                  <a:srgbClr val="564B3C">
                    <a:lumMod val="60000"/>
                    <a:lumOff val="40000"/>
                  </a:srgbClr>
                </a:solidFill>
                <a:latin typeface="Century Gothic" pitchFamily="34" charset="0"/>
              </a:rPr>
              <a:t>Perfil consumidores </a:t>
            </a:r>
            <a:r>
              <a:rPr lang="es-ES" altLang="es-ES" sz="1600" b="1" dirty="0" smtClean="0">
                <a:solidFill>
                  <a:srgbClr val="564B3C">
                    <a:lumMod val="60000"/>
                    <a:lumOff val="40000"/>
                  </a:srgbClr>
                </a:solidFill>
                <a:latin typeface="Century Gothic" pitchFamily="34" charset="0"/>
              </a:rPr>
              <a:t>NSP</a:t>
            </a:r>
            <a:endParaRPr lang="es-ES" altLang="es-ES" sz="1600" b="1" dirty="0">
              <a:solidFill>
                <a:srgbClr val="564B3C">
                  <a:lumMod val="60000"/>
                  <a:lumOff val="40000"/>
                </a:srgbClr>
              </a:solidFill>
              <a:latin typeface="Century Gothic" pitchFamily="34" charset="0"/>
            </a:endParaRPr>
          </a:p>
          <a:p>
            <a:pPr algn="ctr" fontAlgn="base">
              <a:lnSpc>
                <a:spcPct val="120000"/>
              </a:lnSpc>
              <a:spcBef>
                <a:spcPct val="50000"/>
              </a:spcBef>
              <a:spcAft>
                <a:spcPct val="0"/>
              </a:spcAft>
              <a:buClr>
                <a:srgbClr val="006600"/>
              </a:buClr>
            </a:pPr>
            <a:r>
              <a:rPr lang="es-ES" altLang="es-ES" sz="1400" b="1" dirty="0">
                <a:solidFill>
                  <a:srgbClr val="848058">
                    <a:lumMod val="50000"/>
                  </a:srgbClr>
                </a:solidFill>
                <a:latin typeface="Century Gothic" pitchFamily="34" charset="0"/>
              </a:rPr>
              <a:t>Consumo experimental de </a:t>
            </a:r>
            <a:r>
              <a:rPr lang="es-ES" altLang="es-ES" sz="1400" b="1" dirty="0" smtClean="0">
                <a:solidFill>
                  <a:srgbClr val="848058">
                    <a:lumMod val="50000"/>
                  </a:srgbClr>
                </a:solidFill>
                <a:latin typeface="Century Gothic" pitchFamily="34" charset="0"/>
              </a:rPr>
              <a:t>NSP</a:t>
            </a:r>
            <a:endParaRPr lang="es-ES" altLang="es-ES" sz="1400" b="1" dirty="0">
              <a:solidFill>
                <a:srgbClr val="848058">
                  <a:lumMod val="50000"/>
                </a:srgbClr>
              </a:solidFill>
              <a:latin typeface="Century Gothic" pitchFamily="34" charset="0"/>
            </a:endParaRPr>
          </a:p>
          <a:p>
            <a:pPr algn="ctr" fontAlgn="base">
              <a:lnSpc>
                <a:spcPct val="120000"/>
              </a:lnSpc>
              <a:spcAft>
                <a:spcPct val="0"/>
              </a:spcAft>
              <a:buClr>
                <a:srgbClr val="006600"/>
              </a:buClr>
            </a:pPr>
            <a:endParaRPr lang="es-ES" altLang="es-ES" sz="1400"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4,8% hombres </a:t>
            </a:r>
            <a:r>
              <a:rPr lang="es-ES" altLang="es-ES" sz="1400" dirty="0">
                <a:solidFill>
                  <a:srgbClr val="848058">
                    <a:lumMod val="50000"/>
                  </a:srgbClr>
                </a:solidFill>
                <a:latin typeface="Century Gothic" pitchFamily="34" charset="0"/>
              </a:rPr>
              <a:t>(3,3% mujeres) </a:t>
            </a:r>
          </a:p>
          <a:p>
            <a:pPr marL="539750" fontAlgn="base">
              <a:lnSpc>
                <a:spcPct val="120000"/>
              </a:lnSpc>
              <a:spcAft>
                <a:spcPct val="0"/>
              </a:spcAft>
              <a:buClr>
                <a:srgbClr val="006600"/>
              </a:buClr>
            </a:pPr>
            <a:endParaRPr lang="es-ES" altLang="es-ES" sz="1400" b="1"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6,1% 18 años </a:t>
            </a:r>
            <a:r>
              <a:rPr lang="es-ES" altLang="es-ES" sz="1400" dirty="0">
                <a:solidFill>
                  <a:srgbClr val="848058">
                    <a:lumMod val="50000"/>
                  </a:srgbClr>
                </a:solidFill>
                <a:latin typeface="Century Gothic" pitchFamily="34" charset="0"/>
              </a:rPr>
              <a:t>(2,7% 14 años)</a:t>
            </a:r>
          </a:p>
          <a:p>
            <a:pPr marL="539750" fontAlgn="base">
              <a:lnSpc>
                <a:spcPct val="120000"/>
              </a:lnSpc>
              <a:spcAft>
                <a:spcPct val="0"/>
              </a:spcAft>
              <a:buClr>
                <a:srgbClr val="006600"/>
              </a:buClr>
            </a:pPr>
            <a:endParaRPr lang="es-ES" altLang="es-ES" sz="1400"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Alta percepción de disponibilidad </a:t>
            </a:r>
            <a:r>
              <a:rPr lang="es-ES" altLang="es-ES" sz="1400" dirty="0">
                <a:solidFill>
                  <a:srgbClr val="848058">
                    <a:lumMod val="50000"/>
                  </a:srgbClr>
                </a:solidFill>
                <a:latin typeface="Century Gothic" pitchFamily="34" charset="0"/>
              </a:rPr>
              <a:t>en consumidores</a:t>
            </a:r>
          </a:p>
          <a:p>
            <a:pPr marL="539750" fontAlgn="base">
              <a:lnSpc>
                <a:spcPct val="120000"/>
              </a:lnSpc>
              <a:spcAft>
                <a:spcPct val="0"/>
              </a:spcAft>
              <a:buClr>
                <a:srgbClr val="006600"/>
              </a:buClr>
            </a:pPr>
            <a:endParaRPr lang="es-ES" altLang="es-ES" sz="1400" b="1"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Baja percepción del riesgo </a:t>
            </a:r>
          </a:p>
          <a:p>
            <a:pPr marL="539750" fontAlgn="base">
              <a:lnSpc>
                <a:spcPct val="120000"/>
              </a:lnSpc>
              <a:spcAft>
                <a:spcPct val="0"/>
              </a:spcAft>
              <a:buClr>
                <a:srgbClr val="006600"/>
              </a:buClr>
            </a:pPr>
            <a:r>
              <a:rPr lang="es-ES" altLang="es-ES" sz="1400" dirty="0">
                <a:solidFill>
                  <a:srgbClr val="848058">
                    <a:lumMod val="50000"/>
                  </a:srgbClr>
                </a:solidFill>
                <a:latin typeface="Century Gothic" pitchFamily="34" charset="0"/>
              </a:rPr>
              <a:t>en consumidores</a:t>
            </a:r>
          </a:p>
          <a:p>
            <a:pPr marL="539750" fontAlgn="base">
              <a:lnSpc>
                <a:spcPct val="120000"/>
              </a:lnSpc>
              <a:spcAft>
                <a:spcPct val="0"/>
              </a:spcAft>
              <a:buClr>
                <a:srgbClr val="006600"/>
              </a:buClr>
            </a:pPr>
            <a:endParaRPr lang="es-ES" altLang="es-ES" sz="1400" dirty="0">
              <a:solidFill>
                <a:srgbClr val="848058">
                  <a:lumMod val="50000"/>
                </a:srgbClr>
              </a:solidFill>
              <a:latin typeface="Century Gothic" pitchFamily="34" charset="0"/>
            </a:endParaRPr>
          </a:p>
          <a:p>
            <a:pPr marL="539750" fontAlgn="base">
              <a:lnSpc>
                <a:spcPct val="120000"/>
              </a:lnSpc>
              <a:spcAft>
                <a:spcPct val="0"/>
              </a:spcAft>
              <a:buClr>
                <a:srgbClr val="006600"/>
              </a:buClr>
            </a:pPr>
            <a:r>
              <a:rPr lang="es-ES" altLang="es-ES" sz="1400" b="1" dirty="0">
                <a:solidFill>
                  <a:srgbClr val="848058">
                    <a:lumMod val="50000"/>
                  </a:srgbClr>
                </a:solidFill>
                <a:latin typeface="Century Gothic" pitchFamily="34" charset="0"/>
              </a:rPr>
              <a:t>Consumidor de sustancias legales </a:t>
            </a:r>
            <a:r>
              <a:rPr lang="es-ES" altLang="es-ES" sz="1400" b="1" dirty="0" smtClean="0">
                <a:solidFill>
                  <a:srgbClr val="848058">
                    <a:lumMod val="50000"/>
                  </a:srgbClr>
                </a:solidFill>
                <a:latin typeface="Century Gothic" pitchFamily="34" charset="0"/>
              </a:rPr>
              <a:t>                e </a:t>
            </a:r>
            <a:r>
              <a:rPr lang="es-ES" altLang="es-ES" sz="1400" b="1" dirty="0">
                <a:solidFill>
                  <a:srgbClr val="848058">
                    <a:lumMod val="50000"/>
                  </a:srgbClr>
                </a:solidFill>
                <a:latin typeface="Century Gothic" pitchFamily="34" charset="0"/>
              </a:rPr>
              <a:t>ilegales. </a:t>
            </a:r>
          </a:p>
        </p:txBody>
      </p:sp>
      <p:pic>
        <p:nvPicPr>
          <p:cNvPr id="25" name="Picture 2"/>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r="58684"/>
          <a:stretch/>
        </p:blipFill>
        <p:spPr bwMode="auto">
          <a:xfrm>
            <a:off x="5484691" y="2402664"/>
            <a:ext cx="220373" cy="4741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698" name="Picture 2"/>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358712" y="2950455"/>
            <a:ext cx="472330" cy="4741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4" cstate="print">
            <a:clrChange>
              <a:clrFrom>
                <a:srgbClr val="FEFEF6"/>
              </a:clrFrom>
              <a:clrTo>
                <a:srgbClr val="FEFEF6">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l="75385" t="6491" r="7041" b="75934"/>
          <a:stretch/>
        </p:blipFill>
        <p:spPr bwMode="auto">
          <a:xfrm>
            <a:off x="5275116" y="4330161"/>
            <a:ext cx="407135" cy="408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smtClean="0">
                <a:solidFill>
                  <a:prstClr val="white"/>
                </a:solidFill>
                <a:latin typeface="Century Gothic" pitchFamily="34" charset="0"/>
              </a:rPr>
              <a:t>Nuevas </a:t>
            </a:r>
            <a:r>
              <a:rPr lang="es-ES_tradnl" altLang="es-ES" dirty="0">
                <a:solidFill>
                  <a:prstClr val="white"/>
                </a:solidFill>
                <a:latin typeface="Century Gothic" pitchFamily="34" charset="0"/>
              </a:rPr>
              <a:t>S</a:t>
            </a:r>
            <a:r>
              <a:rPr lang="es-ES_tradnl" altLang="es-ES" dirty="0" smtClean="0">
                <a:solidFill>
                  <a:prstClr val="white"/>
                </a:solidFill>
                <a:latin typeface="Century Gothic" pitchFamily="34" charset="0"/>
              </a:rPr>
              <a:t>ustancias Psicoactivas</a:t>
            </a:r>
            <a:endParaRPr lang="es-ES" altLang="es-ES" dirty="0">
              <a:solidFill>
                <a:prstClr val="white"/>
              </a:solidFill>
              <a:latin typeface="Century Gothic" pitchFamily="34" charset="0"/>
            </a:endParaRPr>
          </a:p>
        </p:txBody>
      </p:sp>
      <p:sp>
        <p:nvSpPr>
          <p:cNvPr id="24" name="Text Box 17"/>
          <p:cNvSpPr txBox="1">
            <a:spLocks noChangeArrowheads="1"/>
          </p:cNvSpPr>
          <p:nvPr/>
        </p:nvSpPr>
        <p:spPr bwMode="auto">
          <a:xfrm>
            <a:off x="306380" y="781175"/>
            <a:ext cx="7895021" cy="686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fontAlgn="base" hangingPunct="1">
              <a:lnSpc>
                <a:spcPct val="120000"/>
              </a:lnSpc>
              <a:spcBef>
                <a:spcPts val="600"/>
              </a:spcBef>
              <a:spcAft>
                <a:spcPct val="0"/>
              </a:spcAft>
              <a:buClr>
                <a:srgbClr val="848058">
                  <a:lumMod val="50000"/>
                </a:srgbClr>
              </a:buClr>
              <a:buFont typeface="Wingdings" panose="05000000000000000000" pitchFamily="2" charset="2"/>
              <a:buChar char="§"/>
            </a:pPr>
            <a:r>
              <a:rPr lang="es-ES" altLang="es-ES" sz="1400" dirty="0" smtClean="0">
                <a:solidFill>
                  <a:srgbClr val="848058">
                    <a:lumMod val="50000"/>
                  </a:srgbClr>
                </a:solidFill>
                <a:latin typeface="Century Gothic" pitchFamily="34" charset="0"/>
              </a:rPr>
              <a:t>En esta encuesta el </a:t>
            </a:r>
            <a:r>
              <a:rPr lang="es-ES" altLang="es-ES" sz="1400" b="1" dirty="0" smtClean="0">
                <a:solidFill>
                  <a:srgbClr val="848058">
                    <a:lumMod val="50000"/>
                  </a:srgbClr>
                </a:solidFill>
                <a:latin typeface="Century Gothic" pitchFamily="34" charset="0"/>
              </a:rPr>
              <a:t>4%</a:t>
            </a:r>
            <a:r>
              <a:rPr lang="es-ES" altLang="es-ES" sz="1400" dirty="0" smtClean="0">
                <a:solidFill>
                  <a:srgbClr val="848058">
                    <a:lumMod val="50000"/>
                  </a:srgbClr>
                </a:solidFill>
                <a:latin typeface="Century Gothic" pitchFamily="34" charset="0"/>
              </a:rPr>
              <a:t> de los estudiantes han consumido NSP alguna vez en la vida</a:t>
            </a:r>
          </a:p>
          <a:p>
            <a:pPr marL="285750" indent="-285750" eaLnBrk="1" fontAlgn="base" hangingPunct="1">
              <a:lnSpc>
                <a:spcPct val="120000"/>
              </a:lnSpc>
              <a:spcBef>
                <a:spcPts val="600"/>
              </a:spcBef>
              <a:spcAft>
                <a:spcPct val="0"/>
              </a:spcAft>
              <a:buClr>
                <a:srgbClr val="848058">
                  <a:lumMod val="50000"/>
                </a:srgbClr>
              </a:buClr>
              <a:buFont typeface="Wingdings" panose="05000000000000000000" pitchFamily="2" charset="2"/>
              <a:buChar char="§"/>
            </a:pPr>
            <a:r>
              <a:rPr lang="es-ES" altLang="es-ES" sz="1400" dirty="0" smtClean="0">
                <a:solidFill>
                  <a:srgbClr val="848058">
                    <a:lumMod val="50000"/>
                  </a:srgbClr>
                </a:solidFill>
                <a:latin typeface="Century Gothic" pitchFamily="34" charset="0"/>
              </a:rPr>
              <a:t>El </a:t>
            </a:r>
            <a:r>
              <a:rPr lang="es-ES" altLang="es-ES" sz="1400" b="1" dirty="0" smtClean="0">
                <a:solidFill>
                  <a:srgbClr val="848058">
                    <a:lumMod val="50000"/>
                  </a:srgbClr>
                </a:solidFill>
                <a:latin typeface="Century Gothic" pitchFamily="34" charset="0"/>
              </a:rPr>
              <a:t>53,7% nunca ha oído hablar </a:t>
            </a:r>
            <a:r>
              <a:rPr lang="es-ES" altLang="es-ES" sz="1400" dirty="0" smtClean="0">
                <a:solidFill>
                  <a:srgbClr val="848058">
                    <a:lumMod val="50000"/>
                  </a:srgbClr>
                </a:solidFill>
                <a:latin typeface="Century Gothic" pitchFamily="34" charset="0"/>
              </a:rPr>
              <a:t>de las </a:t>
            </a:r>
            <a:r>
              <a:rPr lang="es-ES" altLang="es-ES" sz="1400" b="1" dirty="0" smtClean="0">
                <a:solidFill>
                  <a:srgbClr val="848058">
                    <a:lumMod val="50000"/>
                  </a:srgbClr>
                </a:solidFill>
                <a:latin typeface="Century Gothic" pitchFamily="34" charset="0"/>
              </a:rPr>
              <a:t>NSP</a:t>
            </a:r>
            <a:endParaRPr lang="es-ES" altLang="es-ES" sz="1400" b="1" dirty="0">
              <a:solidFill>
                <a:srgbClr val="848058">
                  <a:lumMod val="50000"/>
                </a:srgbClr>
              </a:solidFill>
              <a:latin typeface="Century Gothic" pitchFamily="34" charset="0"/>
            </a:endParaRPr>
          </a:p>
        </p:txBody>
      </p:sp>
      <p:pic>
        <p:nvPicPr>
          <p:cNvPr id="29700" name="Picture 4" descr="http://previews.123rf.com/images/redkoala/redkoala1401/redkoala140100031/25252566-Drugs-addiction-marijuana-syringe-icons-set-Stock-Vector-drugs-pictogram-icon.jpg">
            <a:hlinkClick r:id="rId7"/>
          </p:cNvPr>
          <p:cNvPicPr>
            <a:picLocks noChangeAspect="1" noChangeArrowheads="1"/>
          </p:cNvPicPr>
          <p:nvPr/>
        </p:nvPicPr>
        <p:blipFill rotWithShape="1">
          <a:blip r:embed="rId8"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rcRect l="12799" t="68964" r="67226" b="10361"/>
          <a:stretch/>
        </p:blipFill>
        <p:spPr bwMode="auto">
          <a:xfrm>
            <a:off x="5286210" y="5013176"/>
            <a:ext cx="417411" cy="432048"/>
          </a:xfrm>
          <a:prstGeom prst="rect">
            <a:avLst/>
          </a:prstGeom>
          <a:noFill/>
          <a:extLst>
            <a:ext uri="{909E8E84-426E-40DD-AFC4-6F175D3DCCD1}">
              <a14:hiddenFill xmlns:a14="http://schemas.microsoft.com/office/drawing/2010/main" xmlns="">
                <a:solidFill>
                  <a:srgbClr val="FFFFFF"/>
                </a:solidFill>
              </a14:hiddenFill>
            </a:ext>
          </a:extLst>
        </p:spPr>
      </p:pic>
      <p:pic>
        <p:nvPicPr>
          <p:cNvPr id="29703" name="Picture 7" descr="https://cdn2.iconfinder.com/data/icons/medical-line-5/512/buy_drugs-512.png">
            <a:hlinkClick r:id="rId9"/>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224891" y="3556103"/>
            <a:ext cx="483973" cy="483973"/>
          </a:xfrm>
          <a:prstGeom prst="rect">
            <a:avLst/>
          </a:prstGeom>
          <a:noFill/>
          <a:extLst>
            <a:ext uri="{909E8E84-426E-40DD-AFC4-6F175D3DCCD1}">
              <a14:hiddenFill xmlns:a14="http://schemas.microsoft.com/office/drawing/2010/main" xmlns="">
                <a:solidFill>
                  <a:srgbClr val="FFFFFF"/>
                </a:solidFill>
              </a14:hiddenFill>
            </a:ext>
          </a:extLst>
        </p:spPr>
      </p:pic>
      <p:pic>
        <p:nvPicPr>
          <p:cNvPr id="29705" name="Picture 9" descr="http://thumbs.dreamstime.com/z/time-icon-set-8692676.jpg">
            <a:hlinkClick r:id="rId11"/>
          </p:cNvPr>
          <p:cNvPicPr>
            <a:picLocks noChangeAspect="1" noChangeArrowheads="1"/>
          </p:cNvPicPr>
          <p:nvPr/>
        </p:nvPicPr>
        <p:blipFill rotWithShape="1">
          <a:blip r:embed="rId12" cstate="print">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rcRect l="65328" r="22937" b="76078"/>
          <a:stretch/>
        </p:blipFill>
        <p:spPr bwMode="auto">
          <a:xfrm>
            <a:off x="5286210" y="1780958"/>
            <a:ext cx="439836" cy="52961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9" name="1 Gráfico"/>
          <p:cNvGraphicFramePr>
            <a:graphicFrameLocks/>
          </p:cNvGraphicFramePr>
          <p:nvPr>
            <p:extLst>
              <p:ext uri="{D42A27DB-BD31-4B8C-83A1-F6EECF244321}">
                <p14:modId xmlns:p14="http://schemas.microsoft.com/office/powerpoint/2010/main" xmlns="" val="2394602526"/>
              </p:ext>
            </p:extLst>
          </p:nvPr>
        </p:nvGraphicFramePr>
        <p:xfrm>
          <a:off x="0" y="4088739"/>
          <a:ext cx="5076056" cy="2341587"/>
        </p:xfrm>
        <a:graphic>
          <a:graphicData uri="http://schemas.openxmlformats.org/drawingml/2006/chart">
            <c:chart xmlns:c="http://schemas.openxmlformats.org/drawingml/2006/chart" xmlns:r="http://schemas.openxmlformats.org/officeDocument/2006/relationships" r:id="rId13"/>
          </a:graphicData>
        </a:graphic>
      </p:graphicFrame>
      <p:pic>
        <p:nvPicPr>
          <p:cNvPr id="5122" name="Picture 2" descr="http://www.elpais.cr/wp-content/uploads/2015/09/spi.jpg">
            <a:hlinkClick r:id="rId14"/>
          </p:cNvPr>
          <p:cNvPicPr>
            <a:picLocks noChangeAspect="1" noChangeArrowheads="1"/>
          </p:cNvPicPr>
          <p:nvPr/>
        </p:nvPicPr>
        <p:blipFill>
          <a:blip r:embed="rId15"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21495" y="1797190"/>
            <a:ext cx="1287743" cy="114496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media.lavozdegalicia.es/default/2010/03/25/0012_2721904/Foto/g25p30f2.jpg">
            <a:hlinkClick r:id="rId16"/>
          </p:cNvPr>
          <p:cNvPicPr>
            <a:picLocks noChangeAspect="1" noChangeArrowheads="1"/>
          </p:cNvPicPr>
          <p:nvPr/>
        </p:nvPicPr>
        <p:blipFill>
          <a:blip r:embed="rId17"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89270" y="3086073"/>
            <a:ext cx="576366" cy="750066"/>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p:cNvPicPr>
            <a:picLocks noChangeAspect="1" noChangeArrowheads="1"/>
          </p:cNvPicPr>
          <p:nvPr/>
        </p:nvPicPr>
        <p:blipFill>
          <a:blip r:embed="rId18" cstate="print">
            <a:clrChange>
              <a:clrFrom>
                <a:srgbClr val="FEFEFE"/>
              </a:clrFrom>
              <a:clrTo>
                <a:srgbClr val="FEFEFE">
                  <a:alpha val="0"/>
                </a:srgbClr>
              </a:clrTo>
            </a:clrChange>
            <a:grayscl/>
            <a:extLst>
              <a:ext uri="{28A0092B-C50C-407E-A947-70E740481C1C}">
                <a14:useLocalDpi xmlns:a14="http://schemas.microsoft.com/office/drawing/2010/main" xmlns="" val="0"/>
              </a:ext>
            </a:extLst>
          </a:blip>
          <a:srcRect/>
          <a:stretch>
            <a:fillRect/>
          </a:stretch>
        </p:blipFill>
        <p:spPr bwMode="auto">
          <a:xfrm>
            <a:off x="2415654" y="2016668"/>
            <a:ext cx="927663" cy="9254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7" name="Picture 7" descr="http://www.infobarrel.com/media/image/2679.jpg">
            <a:hlinkClick r:id="rId19"/>
          </p:cNvPr>
          <p:cNvPicPr>
            <a:picLocks noChangeAspect="1" noChangeArrowheads="1"/>
          </p:cNvPicPr>
          <p:nvPr/>
        </p:nvPicPr>
        <p:blipFill>
          <a:blip r:embed="rId20" cstate="print">
            <a:clrChange>
              <a:clrFrom>
                <a:srgbClr val="F3F3F3"/>
              </a:clrFrom>
              <a:clrTo>
                <a:srgbClr val="F3F3F3">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411760" y="3037828"/>
            <a:ext cx="846555" cy="846555"/>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Box 17"/>
          <p:cNvSpPr txBox="1">
            <a:spLocks noChangeArrowheads="1"/>
          </p:cNvSpPr>
          <p:nvPr/>
        </p:nvSpPr>
        <p:spPr bwMode="auto">
          <a:xfrm>
            <a:off x="588367" y="1492959"/>
            <a:ext cx="3755794" cy="325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120000"/>
              </a:lnSpc>
              <a:spcBef>
                <a:spcPct val="50000"/>
              </a:spcBef>
              <a:spcAft>
                <a:spcPct val="0"/>
              </a:spcAft>
              <a:buClr>
                <a:srgbClr val="006600"/>
              </a:buClr>
              <a:buFontTx/>
              <a:buNone/>
            </a:pPr>
            <a:r>
              <a:rPr lang="es-ES" altLang="es-ES" sz="1400" b="1" dirty="0" smtClean="0">
                <a:solidFill>
                  <a:srgbClr val="564B3C">
                    <a:lumMod val="60000"/>
                    <a:lumOff val="40000"/>
                  </a:srgbClr>
                </a:solidFill>
                <a:latin typeface="Century Gothic" pitchFamily="34" charset="0"/>
              </a:rPr>
              <a:t>Prevalencia (%) </a:t>
            </a:r>
            <a:r>
              <a:rPr lang="es-ES" altLang="es-ES" sz="1400" dirty="0" smtClean="0">
                <a:solidFill>
                  <a:srgbClr val="564B3C">
                    <a:lumMod val="75000"/>
                  </a:srgbClr>
                </a:solidFill>
                <a:latin typeface="Century Gothic" pitchFamily="34" charset="0"/>
              </a:rPr>
              <a:t>Alguna vez en la vida</a:t>
            </a:r>
            <a:endParaRPr lang="es-ES" altLang="es-ES" sz="1400" dirty="0">
              <a:solidFill>
                <a:srgbClr val="564B3C">
                  <a:lumMod val="75000"/>
                </a:srgbClr>
              </a:solidFill>
              <a:latin typeface="Century Gothic" pitchFamily="34" charset="0"/>
            </a:endParaRPr>
          </a:p>
        </p:txBody>
      </p:sp>
      <p:sp>
        <p:nvSpPr>
          <p:cNvPr id="3" name="2 CuadroTexto"/>
          <p:cNvSpPr txBox="1"/>
          <p:nvPr/>
        </p:nvSpPr>
        <p:spPr>
          <a:xfrm>
            <a:off x="1065636" y="2530894"/>
            <a:ext cx="1014599" cy="261610"/>
          </a:xfrm>
          <a:prstGeom prst="rect">
            <a:avLst/>
          </a:prstGeom>
          <a:noFill/>
        </p:spPr>
        <p:txBody>
          <a:bodyPr wrap="square" rtlCol="0">
            <a:spAutoFit/>
          </a:bodyPr>
          <a:lstStyle/>
          <a:p>
            <a:pPr fontAlgn="base">
              <a:spcBef>
                <a:spcPct val="0"/>
              </a:spcBef>
              <a:spcAft>
                <a:spcPct val="0"/>
              </a:spcAft>
            </a:pPr>
            <a:r>
              <a:rPr lang="es-ES" sz="1100" b="1" dirty="0" err="1">
                <a:solidFill>
                  <a:srgbClr val="CF543F">
                    <a:lumMod val="75000"/>
                  </a:srgbClr>
                </a:solidFill>
                <a:latin typeface="Century Gothic" panose="020B0502020202020204" pitchFamily="34" charset="0"/>
              </a:rPr>
              <a:t>Spice</a:t>
            </a:r>
            <a:r>
              <a:rPr lang="es-ES" sz="1100" b="1" dirty="0">
                <a:solidFill>
                  <a:srgbClr val="CF543F">
                    <a:lumMod val="75000"/>
                  </a:srgbClr>
                </a:solidFill>
                <a:latin typeface="Century Gothic" panose="020B0502020202020204" pitchFamily="34" charset="0"/>
              </a:rPr>
              <a:t> 0,8%</a:t>
            </a:r>
          </a:p>
        </p:txBody>
      </p:sp>
      <p:sp>
        <p:nvSpPr>
          <p:cNvPr id="32" name="31 CuadroTexto"/>
          <p:cNvSpPr txBox="1"/>
          <p:nvPr/>
        </p:nvSpPr>
        <p:spPr>
          <a:xfrm>
            <a:off x="3304420" y="2530894"/>
            <a:ext cx="1405424" cy="261610"/>
          </a:xfrm>
          <a:prstGeom prst="rect">
            <a:avLst/>
          </a:prstGeom>
          <a:noFill/>
        </p:spPr>
        <p:txBody>
          <a:bodyPr wrap="square" rtlCol="0">
            <a:spAutoFit/>
          </a:bodyPr>
          <a:lstStyle/>
          <a:p>
            <a:pPr fontAlgn="base">
              <a:spcBef>
                <a:spcPct val="0"/>
              </a:spcBef>
              <a:spcAft>
                <a:spcPct val="0"/>
              </a:spcAft>
            </a:pPr>
            <a:r>
              <a:rPr lang="es-ES" sz="1100" b="1" dirty="0" err="1">
                <a:solidFill>
                  <a:srgbClr val="CF543F">
                    <a:lumMod val="75000"/>
                  </a:srgbClr>
                </a:solidFill>
                <a:latin typeface="Century Gothic" panose="020B0502020202020204" pitchFamily="34" charset="0"/>
              </a:rPr>
              <a:t>Ketamina</a:t>
            </a:r>
            <a:r>
              <a:rPr lang="es-ES" sz="1100" b="1" dirty="0">
                <a:solidFill>
                  <a:srgbClr val="CF543F">
                    <a:lumMod val="75000"/>
                  </a:srgbClr>
                </a:solidFill>
                <a:latin typeface="Century Gothic" panose="020B0502020202020204" pitchFamily="34" charset="0"/>
              </a:rPr>
              <a:t>  0,7%</a:t>
            </a:r>
          </a:p>
        </p:txBody>
      </p:sp>
      <p:sp>
        <p:nvSpPr>
          <p:cNvPr id="33" name="32 CuadroTexto"/>
          <p:cNvSpPr txBox="1"/>
          <p:nvPr/>
        </p:nvSpPr>
        <p:spPr>
          <a:xfrm>
            <a:off x="1065636" y="3399284"/>
            <a:ext cx="1308319" cy="261610"/>
          </a:xfrm>
          <a:prstGeom prst="rect">
            <a:avLst/>
          </a:prstGeom>
          <a:noFill/>
        </p:spPr>
        <p:txBody>
          <a:bodyPr wrap="square" rtlCol="0">
            <a:spAutoFit/>
          </a:bodyPr>
          <a:lstStyle/>
          <a:p>
            <a:pPr fontAlgn="base">
              <a:spcBef>
                <a:spcPct val="0"/>
              </a:spcBef>
              <a:spcAft>
                <a:spcPct val="0"/>
              </a:spcAft>
            </a:pPr>
            <a:r>
              <a:rPr lang="es-ES" sz="1100" b="1" dirty="0" err="1">
                <a:solidFill>
                  <a:srgbClr val="CF543F">
                    <a:lumMod val="75000"/>
                  </a:srgbClr>
                </a:solidFill>
                <a:latin typeface="Century Gothic" panose="020B0502020202020204" pitchFamily="34" charset="0"/>
              </a:rPr>
              <a:t>Mefedrona</a:t>
            </a:r>
            <a:r>
              <a:rPr lang="es-ES" sz="1100" b="1" dirty="0">
                <a:solidFill>
                  <a:srgbClr val="CF543F">
                    <a:lumMod val="75000"/>
                  </a:srgbClr>
                </a:solidFill>
                <a:latin typeface="Century Gothic" panose="020B0502020202020204" pitchFamily="34" charset="0"/>
              </a:rPr>
              <a:t> 0,5%</a:t>
            </a:r>
          </a:p>
        </p:txBody>
      </p:sp>
      <p:sp>
        <p:nvSpPr>
          <p:cNvPr id="34" name="33 CuadroTexto"/>
          <p:cNvSpPr txBox="1"/>
          <p:nvPr/>
        </p:nvSpPr>
        <p:spPr>
          <a:xfrm>
            <a:off x="3363688" y="3399284"/>
            <a:ext cx="1405424" cy="261610"/>
          </a:xfrm>
          <a:prstGeom prst="rect">
            <a:avLst/>
          </a:prstGeom>
          <a:noFill/>
        </p:spPr>
        <p:txBody>
          <a:bodyPr wrap="square" rtlCol="0">
            <a:spAutoFit/>
          </a:bodyPr>
          <a:lstStyle/>
          <a:p>
            <a:pPr fontAlgn="base">
              <a:spcBef>
                <a:spcPct val="0"/>
              </a:spcBef>
              <a:spcAft>
                <a:spcPct val="0"/>
              </a:spcAft>
            </a:pPr>
            <a:r>
              <a:rPr lang="es-ES" sz="1100" b="1" dirty="0">
                <a:solidFill>
                  <a:srgbClr val="CF543F">
                    <a:lumMod val="75000"/>
                  </a:srgbClr>
                </a:solidFill>
                <a:latin typeface="Century Gothic" panose="020B0502020202020204" pitchFamily="34" charset="0"/>
              </a:rPr>
              <a:t>Salvia  0,7%</a:t>
            </a:r>
          </a:p>
        </p:txBody>
      </p:sp>
      <p:sp>
        <p:nvSpPr>
          <p:cNvPr id="60" name="59 CuadroTexto"/>
          <p:cNvSpPr txBox="1"/>
          <p:nvPr/>
        </p:nvSpPr>
        <p:spPr>
          <a:xfrm>
            <a:off x="7590151" y="134471"/>
            <a:ext cx="1222500" cy="584775"/>
          </a:xfrm>
          <a:prstGeom prst="rect">
            <a:avLst/>
          </a:prstGeom>
          <a:noFill/>
        </p:spPr>
        <p:txBody>
          <a:bodyPr wrap="square" rtlCol="0">
            <a:spAutoFit/>
          </a:bodyPr>
          <a:lstStyle/>
          <a:p>
            <a:pPr algn="ctr" fontAlgn="base">
              <a:spcBef>
                <a:spcPct val="0"/>
              </a:spcBef>
              <a:spcAft>
                <a:spcPct val="0"/>
              </a:spcAft>
            </a:pPr>
            <a:r>
              <a:rPr lang="es-ES" sz="3200" b="1" dirty="0" smtClean="0">
                <a:solidFill>
                  <a:srgbClr val="DE8C7E"/>
                </a:solidFill>
                <a:latin typeface="Century Gothic" panose="020B0502020202020204" pitchFamily="34" charset="0"/>
              </a:rPr>
              <a:t>NSP</a:t>
            </a:r>
            <a:endParaRPr lang="es-ES" sz="3200" b="1" dirty="0">
              <a:solidFill>
                <a:srgbClr val="DE8C7E"/>
              </a:solidFill>
              <a:latin typeface="Century Gothic" panose="020B0502020202020204" pitchFamily="34" charset="0"/>
            </a:endParaRPr>
          </a:p>
        </p:txBody>
      </p:sp>
    </p:spTree>
    <p:extLst>
      <p:ext uri="{BB962C8B-B14F-4D97-AF65-F5344CB8AC3E}">
        <p14:creationId xmlns:p14="http://schemas.microsoft.com/office/powerpoint/2010/main" xmlns="" val="1884426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smtClean="0">
                <a:solidFill>
                  <a:prstClr val="white"/>
                </a:solidFill>
                <a:latin typeface="Century Gothic" pitchFamily="34" charset="0"/>
              </a:rPr>
              <a:t>Riesgo percibido</a:t>
            </a:r>
            <a:endParaRPr lang="es-ES" altLang="es-ES" dirty="0">
              <a:solidFill>
                <a:prstClr val="white"/>
              </a:solidFill>
              <a:latin typeface="Century Gothic" pitchFamily="34" charset="0"/>
            </a:endParaRPr>
          </a:p>
        </p:txBody>
      </p:sp>
      <p:sp>
        <p:nvSpPr>
          <p:cNvPr id="24" name="Text Box 17"/>
          <p:cNvSpPr txBox="1">
            <a:spLocks noChangeArrowheads="1"/>
          </p:cNvSpPr>
          <p:nvPr/>
        </p:nvSpPr>
        <p:spPr bwMode="auto">
          <a:xfrm>
            <a:off x="0" y="817304"/>
            <a:ext cx="9144000" cy="1083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smtClean="0">
                <a:solidFill>
                  <a:srgbClr val="848058">
                    <a:lumMod val="50000"/>
                  </a:srgbClr>
                </a:solidFill>
                <a:latin typeface="Century Gothic" pitchFamily="34" charset="0"/>
              </a:rPr>
              <a:t>El </a:t>
            </a:r>
            <a:r>
              <a:rPr lang="es-ES" altLang="es-ES" sz="1400" b="1" dirty="0" smtClean="0">
                <a:solidFill>
                  <a:srgbClr val="848058">
                    <a:lumMod val="50000"/>
                  </a:srgbClr>
                </a:solidFill>
                <a:latin typeface="Century Gothic" pitchFamily="34" charset="0"/>
              </a:rPr>
              <a:t>alcohol</a:t>
            </a:r>
            <a:r>
              <a:rPr lang="es-ES" altLang="es-ES" sz="1400" dirty="0" smtClean="0">
                <a:solidFill>
                  <a:srgbClr val="848058">
                    <a:lumMod val="50000"/>
                  </a:srgbClr>
                </a:solidFill>
                <a:latin typeface="Century Gothic" pitchFamily="34" charset="0"/>
              </a:rPr>
              <a:t> es la sustancia que se percibe como </a:t>
            </a:r>
            <a:r>
              <a:rPr lang="es-ES" altLang="es-ES" sz="1400" b="1" dirty="0" smtClean="0">
                <a:solidFill>
                  <a:srgbClr val="848058">
                    <a:lumMod val="50000"/>
                  </a:srgbClr>
                </a:solidFill>
                <a:latin typeface="Century Gothic" pitchFamily="34" charset="0"/>
              </a:rPr>
              <a:t>menos peligrosa </a:t>
            </a:r>
          </a:p>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smtClean="0">
                <a:solidFill>
                  <a:srgbClr val="848058">
                    <a:lumMod val="50000"/>
                  </a:srgbClr>
                </a:solidFill>
                <a:latin typeface="Century Gothic" pitchFamily="34" charset="0"/>
              </a:rPr>
              <a:t>Persiste (desde 2010) </a:t>
            </a:r>
            <a:r>
              <a:rPr lang="es-ES" altLang="es-ES" sz="1400" dirty="0">
                <a:solidFill>
                  <a:srgbClr val="848058">
                    <a:lumMod val="50000"/>
                  </a:srgbClr>
                </a:solidFill>
                <a:latin typeface="Century Gothic" pitchFamily="34" charset="0"/>
              </a:rPr>
              <a:t>la consideración del </a:t>
            </a:r>
            <a:r>
              <a:rPr lang="es-ES" altLang="es-ES" sz="1400" b="1" dirty="0">
                <a:solidFill>
                  <a:srgbClr val="848058">
                    <a:lumMod val="50000"/>
                  </a:srgbClr>
                </a:solidFill>
                <a:latin typeface="Century Gothic" pitchFamily="34" charset="0"/>
              </a:rPr>
              <a:t>tabaco como más peligroso </a:t>
            </a:r>
            <a:r>
              <a:rPr lang="es-ES" altLang="es-ES" sz="1400" dirty="0">
                <a:solidFill>
                  <a:srgbClr val="848058">
                    <a:lumMod val="50000"/>
                  </a:srgbClr>
                </a:solidFill>
                <a:latin typeface="Century Gothic" pitchFamily="34" charset="0"/>
              </a:rPr>
              <a:t>que el </a:t>
            </a:r>
            <a:r>
              <a:rPr lang="es-ES" altLang="es-ES" sz="1400" b="1" dirty="0">
                <a:solidFill>
                  <a:srgbClr val="848058">
                    <a:lumMod val="50000"/>
                  </a:srgbClr>
                </a:solidFill>
                <a:latin typeface="Century Gothic" pitchFamily="34" charset="0"/>
              </a:rPr>
              <a:t>cannabis</a:t>
            </a:r>
            <a:r>
              <a:rPr lang="es-ES" altLang="es-ES" sz="1400" dirty="0">
                <a:solidFill>
                  <a:srgbClr val="848058">
                    <a:lumMod val="50000"/>
                  </a:srgbClr>
                </a:solidFill>
                <a:latin typeface="Century Gothic" pitchFamily="34" charset="0"/>
              </a:rPr>
              <a:t> </a:t>
            </a:r>
          </a:p>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b="1" dirty="0">
                <a:solidFill>
                  <a:srgbClr val="848058">
                    <a:lumMod val="50000"/>
                  </a:srgbClr>
                </a:solidFill>
                <a:latin typeface="Century Gothic" pitchFamily="34" charset="0"/>
              </a:rPr>
              <a:t>Mayor riesgo </a:t>
            </a:r>
            <a:r>
              <a:rPr lang="es-ES" altLang="es-ES" sz="1400" b="1" dirty="0" smtClean="0">
                <a:solidFill>
                  <a:srgbClr val="848058">
                    <a:lumMod val="50000"/>
                  </a:srgbClr>
                </a:solidFill>
                <a:latin typeface="Century Gothic" pitchFamily="34" charset="0"/>
              </a:rPr>
              <a:t>percibido (para el consumo habitual) </a:t>
            </a:r>
            <a:r>
              <a:rPr lang="es-ES" altLang="es-ES" sz="1400" b="1" dirty="0">
                <a:solidFill>
                  <a:srgbClr val="848058">
                    <a:lumMod val="50000"/>
                  </a:srgbClr>
                </a:solidFill>
                <a:latin typeface="Century Gothic" pitchFamily="34" charset="0"/>
              </a:rPr>
              <a:t>por mujeres </a:t>
            </a:r>
            <a:r>
              <a:rPr lang="es-ES" altLang="es-ES" sz="1400" dirty="0">
                <a:solidFill>
                  <a:srgbClr val="848058">
                    <a:lumMod val="50000"/>
                  </a:srgbClr>
                </a:solidFill>
                <a:latin typeface="Century Gothic" pitchFamily="34" charset="0"/>
              </a:rPr>
              <a:t>que por hombres </a:t>
            </a:r>
            <a:endParaRPr lang="es-ES" altLang="es-ES" sz="1400" b="1" dirty="0">
              <a:solidFill>
                <a:srgbClr val="848058">
                  <a:lumMod val="50000"/>
                </a:srgbClr>
              </a:solidFill>
              <a:latin typeface="Century Gothic" pitchFamily="34" charset="0"/>
            </a:endParaRPr>
          </a:p>
        </p:txBody>
      </p:sp>
      <p:pic>
        <p:nvPicPr>
          <p:cNvPr id="28674" name="Picture 2"/>
          <p:cNvPicPr>
            <a:picLocks noChangeAspect="1" noChangeArrowheads="1"/>
          </p:cNvPicPr>
          <p:nvPr/>
        </p:nvPicPr>
        <p:blipFill rotWithShape="1">
          <a:blip r:embed="rId5" cstate="print">
            <a:clrChange>
              <a:clrFrom>
                <a:srgbClr val="FEFEF6"/>
              </a:clrFrom>
              <a:clrTo>
                <a:srgbClr val="FEFEF6">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l="75385" t="6491" r="7041" b="75934"/>
          <a:stretch/>
        </p:blipFill>
        <p:spPr bwMode="auto">
          <a:xfrm>
            <a:off x="7812360" y="99143"/>
            <a:ext cx="693019" cy="6930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4 Conector recto"/>
          <p:cNvCxnSpPr/>
          <p:nvPr/>
        </p:nvCxnSpPr>
        <p:spPr>
          <a:xfrm>
            <a:off x="6948264" y="4077072"/>
            <a:ext cx="208823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948264" y="4581128"/>
            <a:ext cx="936104"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hart 1"/>
          <p:cNvGraphicFramePr>
            <a:graphicFrameLocks/>
          </p:cNvGraphicFramePr>
          <p:nvPr>
            <p:extLst>
              <p:ext uri="{D42A27DB-BD31-4B8C-83A1-F6EECF244321}">
                <p14:modId xmlns:p14="http://schemas.microsoft.com/office/powerpoint/2010/main" xmlns="" val="1531518716"/>
              </p:ext>
            </p:extLst>
          </p:nvPr>
        </p:nvGraphicFramePr>
        <p:xfrm>
          <a:off x="32245" y="2640247"/>
          <a:ext cx="9144000" cy="3767221"/>
        </p:xfrm>
        <a:graphic>
          <a:graphicData uri="http://schemas.openxmlformats.org/drawingml/2006/chart">
            <c:chart xmlns:c="http://schemas.openxmlformats.org/drawingml/2006/chart" xmlns:r="http://schemas.openxmlformats.org/officeDocument/2006/relationships" r:id="rId6"/>
          </a:graphicData>
        </a:graphic>
      </p:graphicFrame>
      <p:sp>
        <p:nvSpPr>
          <p:cNvPr id="15" name="7 Rectángulo"/>
          <p:cNvSpPr/>
          <p:nvPr/>
        </p:nvSpPr>
        <p:spPr>
          <a:xfrm>
            <a:off x="539553" y="2060848"/>
            <a:ext cx="7965826"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b="1" dirty="0" smtClean="0">
                <a:solidFill>
                  <a:srgbClr val="564B3C">
                    <a:lumMod val="60000"/>
                    <a:lumOff val="40000"/>
                  </a:srgbClr>
                </a:solidFill>
                <a:latin typeface="Century Gothic" pitchFamily="34" charset="0"/>
              </a:rPr>
              <a:t>Porcentaje de estudiantes de 14 a 18 años </a:t>
            </a:r>
            <a:r>
              <a:rPr lang="es-ES" sz="1200" b="1" dirty="0">
                <a:solidFill>
                  <a:srgbClr val="564B3C">
                    <a:lumMod val="60000"/>
                    <a:lumOff val="40000"/>
                  </a:srgbClr>
                </a:solidFill>
                <a:latin typeface="Century Gothic" pitchFamily="34" charset="0"/>
              </a:rPr>
              <a:t>que </a:t>
            </a:r>
            <a:r>
              <a:rPr lang="es-ES" sz="1200" b="1" dirty="0" smtClean="0">
                <a:solidFill>
                  <a:srgbClr val="564B3C">
                    <a:lumMod val="60000"/>
                    <a:lumOff val="40000"/>
                  </a:srgbClr>
                </a:solidFill>
                <a:latin typeface="Century Gothic" pitchFamily="34" charset="0"/>
              </a:rPr>
              <a:t>opinan que consumir cada una de las siguientes sustancias (al menos una vez por semana) puede producir muchos o bastantes problemas. </a:t>
            </a:r>
            <a:endParaRPr lang="es-ES" sz="1200" b="1" dirty="0">
              <a:solidFill>
                <a:srgbClr val="564B3C">
                  <a:lumMod val="60000"/>
                  <a:lumOff val="40000"/>
                </a:srgbClr>
              </a:solidFill>
              <a:latin typeface="Century Gothic" pitchFamily="34" charset="0"/>
            </a:endParaRPr>
          </a:p>
        </p:txBody>
      </p:sp>
    </p:spTree>
    <p:extLst>
      <p:ext uri="{BB962C8B-B14F-4D97-AF65-F5344CB8AC3E}">
        <p14:creationId xmlns:p14="http://schemas.microsoft.com/office/powerpoint/2010/main" xmlns="" val="1734380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smtClean="0">
                <a:solidFill>
                  <a:prstClr val="white"/>
                </a:solidFill>
                <a:latin typeface="Century Gothic" pitchFamily="34" charset="0"/>
              </a:rPr>
              <a:t>Disponibilidad percibida</a:t>
            </a:r>
            <a:endParaRPr lang="es-ES" altLang="es-ES" dirty="0">
              <a:solidFill>
                <a:prstClr val="white"/>
              </a:solidFill>
              <a:latin typeface="Century Gothic" pitchFamily="34" charset="0"/>
            </a:endParaRPr>
          </a:p>
        </p:txBody>
      </p:sp>
      <p:sp>
        <p:nvSpPr>
          <p:cNvPr id="24" name="Text Box 17"/>
          <p:cNvSpPr txBox="1">
            <a:spLocks noChangeArrowheads="1"/>
          </p:cNvSpPr>
          <p:nvPr/>
        </p:nvSpPr>
        <p:spPr bwMode="auto">
          <a:xfrm>
            <a:off x="-15258" y="1036970"/>
            <a:ext cx="9174516" cy="325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algn="just" eaLnBrk="1" fontAlgn="base" hangingPunct="1">
              <a:lnSpc>
                <a:spcPct val="120000"/>
              </a:lnSpc>
              <a:spcBef>
                <a:spcPts val="600"/>
              </a:spcBef>
              <a:spcAft>
                <a:spcPct val="0"/>
              </a:spcAft>
              <a:buClr>
                <a:srgbClr val="848058">
                  <a:lumMod val="50000"/>
                </a:srgbClr>
              </a:buClr>
              <a:buFont typeface="Wingdings" panose="05000000000000000000" pitchFamily="2" charset="2"/>
              <a:buChar char="§"/>
            </a:pPr>
            <a:r>
              <a:rPr lang="es-ES" altLang="es-ES" sz="1400" dirty="0" smtClean="0">
                <a:solidFill>
                  <a:srgbClr val="5F5F5F"/>
                </a:solidFill>
                <a:latin typeface="Century Gothic" pitchFamily="34" charset="0"/>
              </a:rPr>
              <a:t>Desde 2010 </a:t>
            </a:r>
            <a:r>
              <a:rPr lang="es-ES" altLang="es-ES" sz="1400" b="1" dirty="0" smtClean="0">
                <a:solidFill>
                  <a:srgbClr val="5F5F5F"/>
                </a:solidFill>
                <a:latin typeface="Century Gothic" pitchFamily="34" charset="0"/>
              </a:rPr>
              <a:t>disminuye </a:t>
            </a:r>
            <a:r>
              <a:rPr lang="es-ES" altLang="es-ES" sz="1400" dirty="0" smtClean="0">
                <a:solidFill>
                  <a:srgbClr val="5F5F5F"/>
                </a:solidFill>
                <a:latin typeface="Century Gothic" pitchFamily="34" charset="0"/>
              </a:rPr>
              <a:t>la disponibilidad </a:t>
            </a:r>
            <a:r>
              <a:rPr lang="es-ES" altLang="es-ES" sz="1400" dirty="0">
                <a:solidFill>
                  <a:srgbClr val="5F5F5F"/>
                </a:solidFill>
                <a:latin typeface="Century Gothic" pitchFamily="34" charset="0"/>
              </a:rPr>
              <a:t>percibida para </a:t>
            </a:r>
            <a:r>
              <a:rPr lang="es-ES" altLang="es-ES" sz="1400" b="1" dirty="0">
                <a:solidFill>
                  <a:srgbClr val="5F5F5F"/>
                </a:solidFill>
                <a:latin typeface="Century Gothic" pitchFamily="34" charset="0"/>
              </a:rPr>
              <a:t>todas las </a:t>
            </a:r>
            <a:r>
              <a:rPr lang="es-ES" altLang="es-ES" sz="1400" b="1" dirty="0" smtClean="0">
                <a:solidFill>
                  <a:srgbClr val="5F5F5F"/>
                </a:solidFill>
                <a:latin typeface="Century Gothic" pitchFamily="34" charset="0"/>
              </a:rPr>
              <a:t>drogas excepto para el alcohol</a:t>
            </a:r>
            <a:endParaRPr lang="es-ES" altLang="es-ES" sz="1400" b="1" dirty="0">
              <a:solidFill>
                <a:srgbClr val="5F5F5F"/>
              </a:solidFill>
              <a:latin typeface="Century Gothic" pitchFamily="34" charset="0"/>
            </a:endParaRPr>
          </a:p>
        </p:txBody>
      </p:sp>
      <p:pic>
        <p:nvPicPr>
          <p:cNvPr id="30722" name="Picture 2" descr="https://cdn2.iconfinder.com/data/icons/medical-line-5/512/buy_drugs-512.png">
            <a:hlinkClick r:id="rId5"/>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740352" y="34495"/>
            <a:ext cx="757667" cy="75766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1" name="Chart 1"/>
          <p:cNvGraphicFramePr>
            <a:graphicFrameLocks/>
          </p:cNvGraphicFramePr>
          <p:nvPr>
            <p:extLst>
              <p:ext uri="{D42A27DB-BD31-4B8C-83A1-F6EECF244321}">
                <p14:modId xmlns:p14="http://schemas.microsoft.com/office/powerpoint/2010/main" xmlns="" val="2819764496"/>
              </p:ext>
            </p:extLst>
          </p:nvPr>
        </p:nvGraphicFramePr>
        <p:xfrm>
          <a:off x="179512" y="1772816"/>
          <a:ext cx="8856984" cy="4375016"/>
        </p:xfrm>
        <a:graphic>
          <a:graphicData uri="http://schemas.openxmlformats.org/drawingml/2006/chart">
            <c:chart xmlns:c="http://schemas.openxmlformats.org/drawingml/2006/chart" xmlns:r="http://schemas.openxmlformats.org/officeDocument/2006/relationships" r:id="rId7"/>
          </a:graphicData>
        </a:graphic>
      </p:graphicFrame>
      <p:sp>
        <p:nvSpPr>
          <p:cNvPr id="12" name="7 Rectángulo"/>
          <p:cNvSpPr/>
          <p:nvPr/>
        </p:nvSpPr>
        <p:spPr>
          <a:xfrm>
            <a:off x="1185411" y="1362893"/>
            <a:ext cx="6120680"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200" b="1" dirty="0" smtClean="0">
                <a:solidFill>
                  <a:srgbClr val="564B3C">
                    <a:lumMod val="60000"/>
                    <a:lumOff val="40000"/>
                  </a:srgbClr>
                </a:solidFill>
                <a:latin typeface="Century Gothic" pitchFamily="34" charset="0"/>
              </a:rPr>
              <a:t>Porcentaje de estudiantes de 14 a 18 años </a:t>
            </a:r>
            <a:r>
              <a:rPr lang="es-ES" sz="1200" b="1" dirty="0">
                <a:solidFill>
                  <a:srgbClr val="564B3C">
                    <a:lumMod val="60000"/>
                    <a:lumOff val="40000"/>
                  </a:srgbClr>
                </a:solidFill>
                <a:latin typeface="Century Gothic" pitchFamily="34" charset="0"/>
              </a:rPr>
              <a:t>que </a:t>
            </a:r>
            <a:r>
              <a:rPr lang="es-ES" sz="1200" b="1" dirty="0" smtClean="0">
                <a:solidFill>
                  <a:srgbClr val="564B3C">
                    <a:lumMod val="60000"/>
                    <a:lumOff val="40000"/>
                  </a:srgbClr>
                </a:solidFill>
                <a:latin typeface="Century Gothic" pitchFamily="34" charset="0"/>
              </a:rPr>
              <a:t>conseguir cada una de las siguientes sustancias es muy fácil o relativamente fácil</a:t>
            </a:r>
            <a:endParaRPr lang="es-ES" sz="1200" b="1" dirty="0">
              <a:solidFill>
                <a:srgbClr val="564B3C">
                  <a:lumMod val="60000"/>
                  <a:lumOff val="40000"/>
                </a:srgbClr>
              </a:solidFill>
              <a:latin typeface="Century Gothic" pitchFamily="34" charset="0"/>
            </a:endParaRPr>
          </a:p>
        </p:txBody>
      </p:sp>
    </p:spTree>
    <p:extLst>
      <p:ext uri="{BB962C8B-B14F-4D97-AF65-F5344CB8AC3E}">
        <p14:creationId xmlns:p14="http://schemas.microsoft.com/office/powerpoint/2010/main" xmlns="" val="448321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0824" y="842170"/>
            <a:ext cx="8424863" cy="556529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120000"/>
              </a:lnSpc>
              <a:buClr>
                <a:srgbClr val="006600"/>
              </a:buClr>
              <a:buFontTx/>
              <a:buNone/>
            </a:pPr>
            <a:r>
              <a:rPr lang="es-ES_tradnl" altLang="es-ES" sz="1800" b="1" kern="0" dirty="0" smtClean="0">
                <a:solidFill>
                  <a:srgbClr val="564B3C">
                    <a:lumMod val="60000"/>
                    <a:lumOff val="40000"/>
                  </a:srgbClr>
                </a:solidFill>
                <a:latin typeface="Century Gothic" panose="020B0502020202020204" pitchFamily="34" charset="0"/>
              </a:rPr>
              <a:t>Antecedentes:</a:t>
            </a:r>
            <a:r>
              <a:rPr lang="es-ES_tradnl" altLang="es-ES" sz="1800" b="1" kern="0" dirty="0" smtClean="0">
                <a:solidFill>
                  <a:srgbClr val="B5AE53">
                    <a:lumMod val="75000"/>
                  </a:srgbClr>
                </a:solidFill>
                <a:latin typeface="Century Gothic" panose="020B0502020202020204" pitchFamily="34" charset="0"/>
              </a:rPr>
              <a:t> </a:t>
            </a:r>
          </a:p>
          <a:p>
            <a:pPr lvl="1" algn="just" eaLnBrk="1" hangingPunct="1">
              <a:lnSpc>
                <a:spcPct val="120000"/>
              </a:lnSpc>
              <a:buClr>
                <a:srgbClr val="006600"/>
              </a:buClr>
              <a:buFont typeface="Wingdings" panose="05000000000000000000" pitchFamily="2" charset="2"/>
              <a:buChar char="§"/>
            </a:pPr>
            <a:r>
              <a:rPr lang="es-ES" altLang="es-ES" sz="1600" kern="0" dirty="0" smtClean="0">
                <a:solidFill>
                  <a:srgbClr val="848058">
                    <a:lumMod val="50000"/>
                  </a:srgbClr>
                </a:solidFill>
                <a:latin typeface="Century Gothic" panose="020B0502020202020204" pitchFamily="34" charset="0"/>
              </a:rPr>
              <a:t>Desde 1994, el Plan Nacional sobre Drogas realiza, cada dos años, una Encuesta sobre Uso de Drogas en </a:t>
            </a:r>
            <a:r>
              <a:rPr lang="es-ES_tradnl" altLang="es-ES" sz="1600" kern="0" dirty="0" smtClean="0">
                <a:solidFill>
                  <a:srgbClr val="848058">
                    <a:lumMod val="50000"/>
                  </a:srgbClr>
                </a:solidFill>
                <a:latin typeface="Century Gothic" panose="020B0502020202020204" pitchFamily="34" charset="0"/>
              </a:rPr>
              <a:t>Estudiantes de Enseñanzas Secundarias de </a:t>
            </a:r>
            <a:r>
              <a:rPr lang="es-ES_tradnl" altLang="es-ES" sz="1600" u="sng" kern="0" dirty="0" smtClean="0">
                <a:solidFill>
                  <a:srgbClr val="848058">
                    <a:lumMod val="50000"/>
                  </a:srgbClr>
                </a:solidFill>
                <a:latin typeface="Century Gothic" panose="020B0502020202020204" pitchFamily="34" charset="0"/>
              </a:rPr>
              <a:t>14 a 18 años</a:t>
            </a:r>
            <a:r>
              <a:rPr lang="es-ES_tradnl" altLang="es-ES" sz="1600" kern="0" dirty="0" smtClean="0">
                <a:solidFill>
                  <a:srgbClr val="848058">
                    <a:lumMod val="50000"/>
                  </a:srgbClr>
                </a:solidFill>
                <a:latin typeface="Century Gothic" panose="020B0502020202020204" pitchFamily="34" charset="0"/>
              </a:rPr>
              <a:t> de toda España </a:t>
            </a:r>
            <a:r>
              <a:rPr lang="es-ES" altLang="es-ES" sz="1600" kern="0" dirty="0" smtClean="0">
                <a:solidFill>
                  <a:srgbClr val="848058">
                    <a:lumMod val="50000"/>
                  </a:srgbClr>
                </a:solidFill>
                <a:latin typeface="Century Gothic" panose="020B0502020202020204" pitchFamily="34" charset="0"/>
              </a:rPr>
              <a:t>(ESTUDES)</a:t>
            </a:r>
          </a:p>
          <a:p>
            <a:pPr marL="0" indent="0" algn="just" eaLnBrk="1" hangingPunct="1">
              <a:lnSpc>
                <a:spcPct val="120000"/>
              </a:lnSpc>
              <a:buClr>
                <a:srgbClr val="006600"/>
              </a:buClr>
              <a:buFontTx/>
              <a:buNone/>
            </a:pPr>
            <a:endParaRPr lang="es-ES_tradnl" altLang="es-ES" sz="1800" kern="0" dirty="0" smtClean="0">
              <a:solidFill>
                <a:srgbClr val="006600"/>
              </a:solidFill>
              <a:latin typeface="Century Gothic" panose="020B0502020202020204" pitchFamily="34" charset="0"/>
            </a:endParaRPr>
          </a:p>
          <a:p>
            <a:pPr marL="0" indent="0" algn="just" eaLnBrk="1" hangingPunct="1">
              <a:lnSpc>
                <a:spcPct val="120000"/>
              </a:lnSpc>
              <a:buClr>
                <a:srgbClr val="006600"/>
              </a:buClr>
              <a:buFontTx/>
              <a:buNone/>
            </a:pPr>
            <a:r>
              <a:rPr lang="es-ES_tradnl" altLang="es-ES" sz="1800" b="1" kern="0" dirty="0" smtClean="0">
                <a:solidFill>
                  <a:srgbClr val="564B3C">
                    <a:lumMod val="60000"/>
                    <a:lumOff val="40000"/>
                  </a:srgbClr>
                </a:solidFill>
                <a:latin typeface="Century Gothic" panose="020B0502020202020204" pitchFamily="34" charset="0"/>
              </a:rPr>
              <a:t>Muestra: </a:t>
            </a:r>
          </a:p>
          <a:p>
            <a:pPr lvl="1" algn="just" eaLnBrk="1" hangingPunct="1">
              <a:lnSpc>
                <a:spcPct val="120000"/>
              </a:lnSpc>
              <a:buClr>
                <a:srgbClr val="006600"/>
              </a:buClr>
              <a:buFont typeface="Wingdings" panose="05000000000000000000" pitchFamily="2" charset="2"/>
              <a:buChar char="§"/>
            </a:pPr>
            <a:r>
              <a:rPr lang="es-ES_tradnl" altLang="es-ES" sz="1600" kern="0" dirty="0" smtClean="0">
                <a:solidFill>
                  <a:srgbClr val="333333"/>
                </a:solidFill>
                <a:latin typeface="Century Gothic" panose="020B0502020202020204" pitchFamily="34" charset="0"/>
              </a:rPr>
              <a:t>En 2014/15: </a:t>
            </a:r>
            <a:r>
              <a:rPr lang="es-ES_tradnl" altLang="es-ES" sz="1600" b="1" kern="0" dirty="0" smtClean="0">
                <a:solidFill>
                  <a:srgbClr val="333333"/>
                </a:solidFill>
                <a:latin typeface="Century Gothic" panose="020B0502020202020204" pitchFamily="34" charset="0"/>
              </a:rPr>
              <a:t>37.486 estudiantes </a:t>
            </a:r>
            <a:r>
              <a:rPr lang="es-ES_tradnl" altLang="es-ES" sz="1600" kern="0" dirty="0" smtClean="0">
                <a:solidFill>
                  <a:srgbClr val="333333"/>
                </a:solidFill>
                <a:latin typeface="Century Gothic" panose="020B0502020202020204" pitchFamily="34" charset="0"/>
              </a:rPr>
              <a:t>de 941 centros educativos públicos y privados y 1.858 aulas</a:t>
            </a:r>
          </a:p>
          <a:p>
            <a:pPr marL="0" indent="0" algn="just" eaLnBrk="1" hangingPunct="1">
              <a:lnSpc>
                <a:spcPct val="120000"/>
              </a:lnSpc>
              <a:buClr>
                <a:srgbClr val="006600"/>
              </a:buClr>
              <a:buFontTx/>
              <a:buNone/>
            </a:pPr>
            <a:endParaRPr lang="es-ES_tradnl" altLang="es-ES" sz="1800" kern="0" dirty="0" smtClean="0">
              <a:solidFill>
                <a:srgbClr val="006600"/>
              </a:solidFill>
              <a:latin typeface="Century Gothic" panose="020B0502020202020204" pitchFamily="34" charset="0"/>
            </a:endParaRPr>
          </a:p>
          <a:p>
            <a:pPr marL="0" indent="0" algn="just" eaLnBrk="1" hangingPunct="1">
              <a:lnSpc>
                <a:spcPct val="120000"/>
              </a:lnSpc>
              <a:buClr>
                <a:srgbClr val="006600"/>
              </a:buClr>
              <a:buFontTx/>
              <a:buNone/>
            </a:pPr>
            <a:r>
              <a:rPr lang="es-ES_tradnl" altLang="es-ES" sz="1800" b="1" kern="0" dirty="0" smtClean="0">
                <a:solidFill>
                  <a:srgbClr val="564B3C">
                    <a:lumMod val="60000"/>
                    <a:lumOff val="40000"/>
                  </a:srgbClr>
                </a:solidFill>
                <a:latin typeface="Century Gothic" panose="020B0502020202020204" pitchFamily="34" charset="0"/>
              </a:rPr>
              <a:t>Objetivos: </a:t>
            </a:r>
          </a:p>
          <a:p>
            <a:pPr lvl="1" algn="just" eaLnBrk="1" hangingPunct="1">
              <a:lnSpc>
                <a:spcPct val="120000"/>
              </a:lnSpc>
              <a:buClr>
                <a:srgbClr val="006600"/>
              </a:buClr>
              <a:buFont typeface="Wingdings" panose="05000000000000000000" pitchFamily="2" charset="2"/>
              <a:buChar char="§"/>
            </a:pPr>
            <a:r>
              <a:rPr lang="es-ES" altLang="es-ES" sz="1600" u="sng" kern="0" dirty="0" smtClean="0">
                <a:solidFill>
                  <a:srgbClr val="333333"/>
                </a:solidFill>
                <a:latin typeface="Century Gothic" panose="020B0502020202020204" pitchFamily="34" charset="0"/>
              </a:rPr>
              <a:t>Conocer</a:t>
            </a:r>
            <a:r>
              <a:rPr lang="es-ES" altLang="es-ES" sz="1600" kern="0" dirty="0" smtClean="0">
                <a:solidFill>
                  <a:srgbClr val="333333"/>
                </a:solidFill>
                <a:latin typeface="Century Gothic" panose="020B0502020202020204" pitchFamily="34" charset="0"/>
              </a:rPr>
              <a:t> la situación y las tendencias de los consumos de drogas, los patrones de consumo, los factores asociados y las opiniones y actitudes ante las drogas de los estudiantes de Enseñanzas Secundarias de 14 a 18 años</a:t>
            </a:r>
          </a:p>
          <a:p>
            <a:pPr lvl="1" algn="just" eaLnBrk="1" hangingPunct="1">
              <a:lnSpc>
                <a:spcPct val="120000"/>
              </a:lnSpc>
              <a:buClr>
                <a:srgbClr val="006600"/>
              </a:buClr>
              <a:buFont typeface="Wingdings" panose="05000000000000000000" pitchFamily="2" charset="2"/>
              <a:buChar char="§"/>
            </a:pPr>
            <a:r>
              <a:rPr lang="es-ES" altLang="es-ES" sz="1600" u="sng" kern="0" dirty="0" smtClean="0">
                <a:solidFill>
                  <a:srgbClr val="333333"/>
                </a:solidFill>
                <a:latin typeface="Century Gothic" panose="020B0502020202020204" pitchFamily="34" charset="0"/>
              </a:rPr>
              <a:t>Orientar</a:t>
            </a:r>
            <a:r>
              <a:rPr lang="es-ES" altLang="es-ES" sz="1600" kern="0" dirty="0" smtClean="0">
                <a:solidFill>
                  <a:srgbClr val="333333"/>
                </a:solidFill>
                <a:latin typeface="Century Gothic" panose="020B0502020202020204" pitchFamily="34" charset="0"/>
              </a:rPr>
              <a:t> el desarrollo y evaluación de </a:t>
            </a:r>
            <a:r>
              <a:rPr lang="es-ES" altLang="es-ES" sz="1600" u="sng" kern="0" dirty="0" smtClean="0">
                <a:solidFill>
                  <a:srgbClr val="333333"/>
                </a:solidFill>
                <a:latin typeface="Century Gothic" panose="020B0502020202020204" pitchFamily="34" charset="0"/>
              </a:rPr>
              <a:t>intervenciones</a:t>
            </a:r>
            <a:r>
              <a:rPr lang="es-ES" altLang="es-ES" sz="1600" kern="0" dirty="0" smtClean="0">
                <a:solidFill>
                  <a:srgbClr val="333333"/>
                </a:solidFill>
                <a:latin typeface="Century Gothic" panose="020B0502020202020204" pitchFamily="34" charset="0"/>
              </a:rPr>
              <a:t> destinadas a reducir el consumo y los problemas asociados</a:t>
            </a:r>
          </a:p>
        </p:txBody>
      </p:sp>
      <p:sp>
        <p:nvSpPr>
          <p:cNvPr id="5"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6"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pic>
        <p:nvPicPr>
          <p:cNvPr id="7" name="Picture 5" descr="F:\BIDA\2º TALLER\Documentos de trabajo\Logos\ESPAÑA\MSSSI_PNSD.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8"/>
          <p:cNvSpPr txBox="1">
            <a:spLocks noChangeArrowheads="1"/>
          </p:cNvSpPr>
          <p:nvPr/>
        </p:nvSpPr>
        <p:spPr bwMode="auto">
          <a:xfrm>
            <a:off x="0" y="103693"/>
            <a:ext cx="730555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fontAlgn="base" hangingPunct="1">
              <a:spcBef>
                <a:spcPct val="50000"/>
              </a:spcBef>
              <a:spcAft>
                <a:spcPct val="0"/>
              </a:spcAft>
            </a:pPr>
            <a:r>
              <a:rPr lang="es-ES" altLang="es-ES" sz="3200" dirty="0" smtClean="0">
                <a:solidFill>
                  <a:prstClr val="white"/>
                </a:solidFill>
                <a:latin typeface="Century Gothic" pitchFamily="34" charset="0"/>
              </a:rPr>
              <a:t>Características de la muestra </a:t>
            </a:r>
            <a:endParaRPr lang="es-ES" altLang="es-ES" sz="3200" dirty="0">
              <a:solidFill>
                <a:prstClr val="white"/>
              </a:solidFill>
              <a:latin typeface="Century Gothic" pitchFamily="34" charset="0"/>
            </a:endParaRPr>
          </a:p>
        </p:txBody>
      </p:sp>
    </p:spTree>
    <p:extLst>
      <p:ext uri="{BB962C8B-B14F-4D97-AF65-F5344CB8AC3E}">
        <p14:creationId xmlns:p14="http://schemas.microsoft.com/office/powerpoint/2010/main" xmlns="" val="44397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smtClean="0">
                <a:solidFill>
                  <a:prstClr val="white"/>
                </a:solidFill>
                <a:latin typeface="Century Gothic" pitchFamily="34" charset="0"/>
              </a:rPr>
              <a:t>Acciones contra las drogas</a:t>
            </a:r>
            <a:endParaRPr lang="es-ES" altLang="es-ES" dirty="0">
              <a:solidFill>
                <a:prstClr val="white"/>
              </a:solidFill>
              <a:latin typeface="Century Gothic" pitchFamily="34" charset="0"/>
            </a:endParaRPr>
          </a:p>
        </p:txBody>
      </p:sp>
      <p:sp>
        <p:nvSpPr>
          <p:cNvPr id="24" name="Text Box 17"/>
          <p:cNvSpPr txBox="1">
            <a:spLocks noChangeArrowheads="1"/>
          </p:cNvSpPr>
          <p:nvPr/>
        </p:nvSpPr>
        <p:spPr bwMode="auto">
          <a:xfrm>
            <a:off x="182867" y="908720"/>
            <a:ext cx="8781621" cy="867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fontAlgn="base" hangingPunct="1">
              <a:lnSpc>
                <a:spcPct val="120000"/>
              </a:lnSpc>
              <a:spcBef>
                <a:spcPts val="600"/>
              </a:spcBef>
              <a:spcAft>
                <a:spcPct val="0"/>
              </a:spcAft>
              <a:buClr>
                <a:srgbClr val="848058">
                  <a:lumMod val="50000"/>
                </a:srgbClr>
              </a:buClr>
              <a:buFont typeface="Wingdings" panose="05000000000000000000" pitchFamily="2" charset="2"/>
              <a:buChar char="§"/>
            </a:pPr>
            <a:r>
              <a:rPr lang="es-ES" altLang="es-ES" sz="1400" dirty="0">
                <a:solidFill>
                  <a:srgbClr val="848058">
                    <a:lumMod val="50000"/>
                  </a:srgbClr>
                </a:solidFill>
                <a:latin typeface="Century Gothic" pitchFamily="34" charset="0"/>
              </a:rPr>
              <a:t>Para los </a:t>
            </a:r>
            <a:r>
              <a:rPr lang="es-ES" altLang="es-ES" sz="1400" dirty="0" smtClean="0">
                <a:solidFill>
                  <a:srgbClr val="848058">
                    <a:lumMod val="50000"/>
                  </a:srgbClr>
                </a:solidFill>
                <a:latin typeface="Century Gothic" pitchFamily="34" charset="0"/>
              </a:rPr>
              <a:t>jóvenes, </a:t>
            </a:r>
            <a:r>
              <a:rPr lang="es-ES" altLang="es-ES" sz="1400" dirty="0">
                <a:solidFill>
                  <a:srgbClr val="848058">
                    <a:lumMod val="50000"/>
                  </a:srgbClr>
                </a:solidFill>
                <a:latin typeface="Century Gothic" pitchFamily="34" charset="0"/>
              </a:rPr>
              <a:t>las </a:t>
            </a:r>
            <a:r>
              <a:rPr lang="es-ES" altLang="es-ES" sz="1400" b="1" dirty="0">
                <a:solidFill>
                  <a:srgbClr val="848058">
                    <a:lumMod val="50000"/>
                  </a:srgbClr>
                </a:solidFill>
                <a:latin typeface="Century Gothic" pitchFamily="34" charset="0"/>
              </a:rPr>
              <a:t>medidas de mayor eficacia </a:t>
            </a:r>
            <a:r>
              <a:rPr lang="es-ES" altLang="es-ES" sz="1400" dirty="0">
                <a:solidFill>
                  <a:srgbClr val="848058">
                    <a:lumMod val="50000"/>
                  </a:srgbClr>
                </a:solidFill>
                <a:latin typeface="Century Gothic" pitchFamily="34" charset="0"/>
              </a:rPr>
              <a:t>para resolver el problema de las drogas </a:t>
            </a:r>
            <a:r>
              <a:rPr lang="es-ES" altLang="es-ES" sz="1400" dirty="0" smtClean="0">
                <a:solidFill>
                  <a:srgbClr val="848058">
                    <a:lumMod val="50000"/>
                  </a:srgbClr>
                </a:solidFill>
                <a:latin typeface="Century Gothic" pitchFamily="34" charset="0"/>
              </a:rPr>
              <a:t>son: </a:t>
            </a:r>
            <a:r>
              <a:rPr lang="es-ES" altLang="es-ES" sz="1400" b="1" dirty="0" smtClean="0">
                <a:solidFill>
                  <a:srgbClr val="848058">
                    <a:lumMod val="50000"/>
                  </a:srgbClr>
                </a:solidFill>
                <a:latin typeface="Century Gothic" pitchFamily="34" charset="0"/>
              </a:rPr>
              <a:t>Educación en las escuelas,</a:t>
            </a:r>
            <a:r>
              <a:rPr lang="es-ES" altLang="es-ES" sz="1400" dirty="0" smtClean="0">
                <a:solidFill>
                  <a:srgbClr val="848058">
                    <a:lumMod val="50000"/>
                  </a:srgbClr>
                </a:solidFill>
                <a:latin typeface="Century Gothic" pitchFamily="34" charset="0"/>
              </a:rPr>
              <a:t> </a:t>
            </a:r>
            <a:r>
              <a:rPr lang="es-ES" altLang="es-ES" sz="1400" b="1" dirty="0" smtClean="0">
                <a:solidFill>
                  <a:srgbClr val="848058">
                    <a:lumMod val="50000"/>
                  </a:srgbClr>
                </a:solidFill>
                <a:latin typeface="Century Gothic" pitchFamily="34" charset="0"/>
              </a:rPr>
              <a:t>tratamiento voluntario a los consumidores, </a:t>
            </a:r>
            <a:r>
              <a:rPr lang="es-ES" altLang="es-ES" sz="1400" b="1" dirty="0">
                <a:solidFill>
                  <a:srgbClr val="848058">
                    <a:lumMod val="50000"/>
                  </a:srgbClr>
                </a:solidFill>
                <a:latin typeface="Century Gothic" pitchFamily="34" charset="0"/>
              </a:rPr>
              <a:t>control policial y </a:t>
            </a:r>
            <a:r>
              <a:rPr lang="es-ES" altLang="es-ES" sz="1400" b="1" dirty="0" smtClean="0">
                <a:solidFill>
                  <a:srgbClr val="848058">
                    <a:lumMod val="50000"/>
                  </a:srgbClr>
                </a:solidFill>
                <a:latin typeface="Century Gothic" pitchFamily="34" charset="0"/>
              </a:rPr>
              <a:t>aduanero </a:t>
            </a:r>
            <a:r>
              <a:rPr lang="es-ES" altLang="es-ES" sz="1400" b="1" dirty="0">
                <a:solidFill>
                  <a:srgbClr val="848058">
                    <a:lumMod val="50000"/>
                  </a:srgbClr>
                </a:solidFill>
                <a:latin typeface="Century Gothic" pitchFamily="34" charset="0"/>
              </a:rPr>
              <a:t>y campañas </a:t>
            </a:r>
            <a:r>
              <a:rPr lang="es-ES" altLang="es-ES" sz="1400" b="1" dirty="0" smtClean="0">
                <a:solidFill>
                  <a:srgbClr val="848058">
                    <a:lumMod val="50000"/>
                  </a:srgbClr>
                </a:solidFill>
                <a:latin typeface="Century Gothic" pitchFamily="34" charset="0"/>
              </a:rPr>
              <a:t>publicitarias</a:t>
            </a:r>
            <a:endParaRPr lang="es-ES" altLang="es-ES" sz="1400" b="1" dirty="0">
              <a:solidFill>
                <a:srgbClr val="848058">
                  <a:lumMod val="50000"/>
                </a:srgbClr>
              </a:solidFill>
              <a:latin typeface="Century Gothic"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xmlns="" val="4160632608"/>
              </p:ext>
            </p:extLst>
          </p:nvPr>
        </p:nvGraphicFramePr>
        <p:xfrm>
          <a:off x="5662484" y="2708920"/>
          <a:ext cx="3287738" cy="2938704"/>
        </p:xfrm>
        <a:graphic>
          <a:graphicData uri="http://schemas.openxmlformats.org/drawingml/2006/table">
            <a:tbl>
              <a:tblPr/>
              <a:tblGrid>
                <a:gridCol w="1080120"/>
                <a:gridCol w="792088"/>
                <a:gridCol w="867573"/>
                <a:gridCol w="547957"/>
              </a:tblGrid>
              <a:tr h="523164">
                <a:tc>
                  <a:txBody>
                    <a:bodyPr/>
                    <a:lstStyle/>
                    <a:p>
                      <a:pPr algn="l" fontAlgn="ctr"/>
                      <a:r>
                        <a:rPr lang="es-ES" sz="1050" b="0" i="0" u="none" strike="noStrike" dirty="0">
                          <a:solidFill>
                            <a:srgbClr val="000000"/>
                          </a:solidFill>
                          <a:effectLst/>
                          <a:latin typeface="Century Gothic"/>
                        </a:rPr>
                        <a:t> </a:t>
                      </a:r>
                    </a:p>
                  </a:txBody>
                  <a:tcPr marL="7620" marR="7620" marT="7620" marB="0" anchor="ctr">
                    <a:lnL>
                      <a:noFill/>
                    </a:lnL>
                    <a:lnR>
                      <a:noFill/>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ctr"/>
                      <a:r>
                        <a:rPr lang="es-ES" sz="1050" b="1" i="0" u="none" strike="noStrike" dirty="0">
                          <a:solidFill>
                            <a:srgbClr val="000000"/>
                          </a:solidFill>
                          <a:effectLst/>
                          <a:latin typeface="Century Gothic"/>
                        </a:rPr>
                        <a:t>Nada </a:t>
                      </a:r>
                      <a:r>
                        <a:rPr lang="es-ES" sz="1050" b="1" i="0" u="none" strike="noStrike" dirty="0" smtClean="0">
                          <a:solidFill>
                            <a:srgbClr val="000000"/>
                          </a:solidFill>
                          <a:effectLst/>
                          <a:latin typeface="Century Gothic"/>
                        </a:rPr>
                        <a:t>importante</a:t>
                      </a:r>
                      <a:endParaRPr lang="es-ES" sz="1050" b="1" i="0" u="none" strike="noStrike" dirty="0">
                        <a:solidFill>
                          <a:srgbClr val="000000"/>
                        </a:solidFill>
                        <a:effectLst/>
                        <a:latin typeface="Century Gothic"/>
                      </a:endParaRPr>
                    </a:p>
                  </a:txBody>
                  <a:tcPr marL="7620" marR="7620" marT="7620" marB="0" anchor="ctr">
                    <a:lnL>
                      <a:noFill/>
                    </a:lnL>
                    <a:lnR>
                      <a:noFill/>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ctr"/>
                      <a:r>
                        <a:rPr lang="es-ES" sz="1050" b="1" i="0" u="none" strike="noStrike" dirty="0" smtClean="0">
                          <a:solidFill>
                            <a:srgbClr val="000000"/>
                          </a:solidFill>
                          <a:effectLst/>
                          <a:latin typeface="Century Gothic"/>
                        </a:rPr>
                        <a:t>Algo o muy importante </a:t>
                      </a:r>
                      <a:endParaRPr lang="es-ES" sz="1050" b="1" i="0" u="none" strike="noStrike" dirty="0">
                        <a:solidFill>
                          <a:srgbClr val="000000"/>
                        </a:solidFill>
                        <a:effectLst/>
                        <a:latin typeface="Century Gothic"/>
                      </a:endParaRPr>
                    </a:p>
                  </a:txBody>
                  <a:tcPr marL="7620" marR="7620" marT="7620" marB="0" anchor="ctr">
                    <a:lnL>
                      <a:noFill/>
                    </a:lnL>
                    <a:lnR>
                      <a:noFill/>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ctr"/>
                      <a:r>
                        <a:rPr lang="es-ES" sz="1050" b="1" i="0" u="none" strike="noStrike" dirty="0">
                          <a:solidFill>
                            <a:srgbClr val="000000"/>
                          </a:solidFill>
                          <a:effectLst/>
                          <a:latin typeface="Century Gothic"/>
                        </a:rPr>
                        <a:t>NS/NC</a:t>
                      </a:r>
                    </a:p>
                  </a:txBody>
                  <a:tcPr marL="7620" marR="7620" marT="7620" marB="0" anchor="ctr">
                    <a:lnL>
                      <a:noFill/>
                    </a:lnL>
                    <a:lnR>
                      <a:noFill/>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bg1"/>
                    </a:solidFill>
                  </a:tcPr>
                </a:tc>
              </a:tr>
              <a:tr h="748535">
                <a:tc>
                  <a:txBody>
                    <a:bodyPr/>
                    <a:lstStyle/>
                    <a:p>
                      <a:pPr algn="ctr" fontAlgn="ctr">
                        <a:spcBef>
                          <a:spcPts val="600"/>
                        </a:spcBef>
                      </a:pPr>
                      <a:endParaRPr lang="es-ES" sz="1050" b="1" i="0" u="none" strike="noStrike" dirty="0" smtClean="0">
                        <a:solidFill>
                          <a:srgbClr val="000000"/>
                        </a:solidFill>
                        <a:effectLst/>
                        <a:latin typeface="Century Gothic"/>
                      </a:endParaRPr>
                    </a:p>
                    <a:p>
                      <a:pPr algn="ctr" fontAlgn="ctr">
                        <a:spcBef>
                          <a:spcPts val="0"/>
                        </a:spcBef>
                      </a:pPr>
                      <a:r>
                        <a:rPr lang="es-ES" sz="1050" b="1" i="0" u="none" strike="noStrike" dirty="0" smtClean="0">
                          <a:solidFill>
                            <a:srgbClr val="000000"/>
                          </a:solidFill>
                          <a:effectLst/>
                          <a:latin typeface="Century Gothic"/>
                        </a:rPr>
                        <a:t>No consumen cannabis</a:t>
                      </a:r>
                    </a:p>
                    <a:p>
                      <a:pPr algn="ctr" fontAlgn="ctr"/>
                      <a:endParaRPr lang="es-ES" sz="1050" b="1" i="0" u="none" strike="noStrike" dirty="0" smtClean="0">
                        <a:solidFill>
                          <a:srgbClr val="000000"/>
                        </a:solidFill>
                        <a:effectLst/>
                        <a:latin typeface="Century Gothic"/>
                      </a:endParaRPr>
                    </a:p>
                    <a:p>
                      <a:pPr algn="ctr" fontAlgn="ctr"/>
                      <a:endParaRPr lang="es-ES" sz="1050" b="1" i="0" u="none" strike="noStrike" dirty="0" smtClean="0">
                        <a:solidFill>
                          <a:srgbClr val="000000"/>
                        </a:solidFill>
                        <a:effectLst/>
                        <a:latin typeface="Century Gothic"/>
                      </a:endParaRPr>
                    </a:p>
                    <a:p>
                      <a:pPr algn="ctr" fontAlgn="ctr"/>
                      <a:endParaRPr lang="es-ES" sz="1050" b="1" i="0" u="none" strike="noStrike" dirty="0" smtClean="0">
                        <a:solidFill>
                          <a:srgbClr val="000000"/>
                        </a:solidFill>
                        <a:effectLst/>
                        <a:latin typeface="Century Gothic"/>
                      </a:endParaRPr>
                    </a:p>
                    <a:p>
                      <a:pPr algn="ctr" fontAlgn="ctr"/>
                      <a:endParaRPr lang="es-ES" sz="1050" b="1" i="0" u="none" strike="noStrike" dirty="0" smtClean="0">
                        <a:solidFill>
                          <a:srgbClr val="000000"/>
                        </a:solidFill>
                        <a:effectLst/>
                        <a:latin typeface="Century Gothic"/>
                      </a:endParaRPr>
                    </a:p>
                    <a:p>
                      <a:pPr algn="ctr" fontAlgn="ctr"/>
                      <a:endParaRPr lang="es-ES" sz="1050" b="1" i="0" u="none" strike="noStrike" dirty="0">
                        <a:solidFill>
                          <a:srgbClr val="000000"/>
                        </a:solidFill>
                        <a:effectLst/>
                        <a:latin typeface="Century Gothic"/>
                      </a:endParaRPr>
                    </a:p>
                  </a:txBody>
                  <a:tcPr marL="7620" marR="7620" marT="7620" marB="0" anchor="ctr">
                    <a:lnL>
                      <a:noFill/>
                    </a:lnL>
                    <a:lnR>
                      <a:noFill/>
                    </a:lnR>
                    <a:lnT w="28575" cap="flat" cmpd="sng" algn="ctr">
                      <a:solidFill>
                        <a:schemeClr val="tx2">
                          <a:lumMod val="60000"/>
                          <a:lumOff val="40000"/>
                        </a:schemeClr>
                      </a:solidFill>
                      <a:prstDash val="solid"/>
                      <a:round/>
                      <a:headEnd type="none" w="med" len="med"/>
                      <a:tailEnd type="none" w="med" len="med"/>
                    </a:lnT>
                    <a:lnB>
                      <a:noFill/>
                    </a:lnB>
                    <a:solidFill>
                      <a:schemeClr val="bg1"/>
                    </a:solidFill>
                  </a:tcPr>
                </a:tc>
                <a:tc>
                  <a:txBody>
                    <a:bodyPr/>
                    <a:lstStyle/>
                    <a:p>
                      <a:pPr algn="ctr" fontAlgn="ctr"/>
                      <a:r>
                        <a:rPr lang="es-ES" sz="1050" b="0" i="0" u="none" strike="noStrike" dirty="0">
                          <a:solidFill>
                            <a:srgbClr val="000000"/>
                          </a:solidFill>
                          <a:effectLst/>
                          <a:latin typeface="Century Gothic"/>
                        </a:rPr>
                        <a:t>31,3</a:t>
                      </a:r>
                    </a:p>
                  </a:txBody>
                  <a:tcPr marL="7620" marR="7620" marT="7620" marB="0" anchor="ctr">
                    <a:lnL>
                      <a:noFill/>
                    </a:lnL>
                    <a:lnR>
                      <a:noFill/>
                    </a:lnR>
                    <a:lnT w="28575" cap="flat" cmpd="sng" algn="ctr">
                      <a:solidFill>
                        <a:schemeClr val="tx2">
                          <a:lumMod val="60000"/>
                          <a:lumOff val="40000"/>
                        </a:schemeClr>
                      </a:solidFill>
                      <a:prstDash val="solid"/>
                      <a:round/>
                      <a:headEnd type="none" w="med" len="med"/>
                      <a:tailEnd type="none" w="med" len="med"/>
                    </a:lnT>
                    <a:lnB>
                      <a:noFill/>
                    </a:lnB>
                    <a:solidFill>
                      <a:schemeClr val="bg1"/>
                    </a:solidFill>
                  </a:tcPr>
                </a:tc>
                <a:tc>
                  <a:txBody>
                    <a:bodyPr/>
                    <a:lstStyle/>
                    <a:p>
                      <a:pPr algn="ctr" fontAlgn="ctr"/>
                      <a:r>
                        <a:rPr lang="es-ES" sz="1050" b="1" i="0" u="none" strike="noStrike" dirty="0" smtClean="0">
                          <a:solidFill>
                            <a:srgbClr val="000000"/>
                          </a:solidFill>
                          <a:effectLst/>
                          <a:latin typeface="Century Gothic"/>
                        </a:rPr>
                        <a:t>34,5</a:t>
                      </a:r>
                      <a:endParaRPr lang="es-ES" sz="1050" b="1" i="0" u="none" strike="noStrike" dirty="0">
                        <a:solidFill>
                          <a:srgbClr val="000000"/>
                        </a:solidFill>
                        <a:effectLst/>
                        <a:latin typeface="Century Gothic"/>
                      </a:endParaRPr>
                    </a:p>
                  </a:txBody>
                  <a:tcPr marL="7620" marR="7620" marT="7620" marB="0" anchor="ctr">
                    <a:lnL>
                      <a:noFill/>
                    </a:lnL>
                    <a:lnR>
                      <a:noFill/>
                    </a:lnR>
                    <a:lnT w="28575" cap="flat" cmpd="sng" algn="ctr">
                      <a:solidFill>
                        <a:schemeClr val="tx2">
                          <a:lumMod val="60000"/>
                          <a:lumOff val="40000"/>
                        </a:schemeClr>
                      </a:solidFill>
                      <a:prstDash val="solid"/>
                      <a:round/>
                      <a:headEnd type="none" w="med" len="med"/>
                      <a:tailEnd type="none" w="med" len="med"/>
                    </a:lnT>
                    <a:lnB>
                      <a:noFill/>
                    </a:lnB>
                    <a:solidFill>
                      <a:schemeClr val="bg1"/>
                    </a:solidFill>
                  </a:tcPr>
                </a:tc>
                <a:tc>
                  <a:txBody>
                    <a:bodyPr/>
                    <a:lstStyle/>
                    <a:p>
                      <a:pPr algn="ctr" fontAlgn="ctr"/>
                      <a:r>
                        <a:rPr lang="es-ES" sz="1050" b="0" i="0" u="none" strike="noStrike" dirty="0">
                          <a:solidFill>
                            <a:srgbClr val="000000"/>
                          </a:solidFill>
                          <a:effectLst/>
                          <a:latin typeface="Century Gothic"/>
                        </a:rPr>
                        <a:t>34,3</a:t>
                      </a:r>
                    </a:p>
                  </a:txBody>
                  <a:tcPr marL="7620" marR="7620" marT="7620" marB="0" anchor="ctr">
                    <a:lnL>
                      <a:noFill/>
                    </a:lnL>
                    <a:lnR>
                      <a:noFill/>
                    </a:lnR>
                    <a:lnT w="28575" cap="flat" cmpd="sng" algn="ctr">
                      <a:solidFill>
                        <a:schemeClr val="tx2">
                          <a:lumMod val="60000"/>
                          <a:lumOff val="40000"/>
                        </a:schemeClr>
                      </a:solidFill>
                      <a:prstDash val="solid"/>
                      <a:round/>
                      <a:headEnd type="none" w="med" len="med"/>
                      <a:tailEnd type="none" w="med" len="med"/>
                    </a:lnT>
                    <a:lnB>
                      <a:noFill/>
                    </a:lnB>
                    <a:solidFill>
                      <a:schemeClr val="bg1"/>
                    </a:solidFill>
                  </a:tcPr>
                </a:tc>
              </a:tr>
              <a:tr h="866175">
                <a:tc>
                  <a:txBody>
                    <a:bodyPr/>
                    <a:lstStyle/>
                    <a:p>
                      <a:pPr algn="ctr" fontAlgn="ctr"/>
                      <a:r>
                        <a:rPr lang="es-ES" sz="1050" b="1" i="0" u="none" strike="noStrike" dirty="0" smtClean="0">
                          <a:solidFill>
                            <a:srgbClr val="000000"/>
                          </a:solidFill>
                          <a:effectLst/>
                          <a:latin typeface="Century Gothic"/>
                        </a:rPr>
                        <a:t>Consumidores problemáticos</a:t>
                      </a:r>
                    </a:p>
                    <a:p>
                      <a:pPr algn="ctr" fontAlgn="ctr"/>
                      <a:endParaRPr lang="es-ES" sz="1050" b="1" i="0" u="none" strike="noStrike" dirty="0" smtClean="0">
                        <a:solidFill>
                          <a:srgbClr val="000000"/>
                        </a:solidFill>
                        <a:effectLst/>
                        <a:latin typeface="Century Gothic"/>
                      </a:endParaRPr>
                    </a:p>
                    <a:p>
                      <a:pPr algn="ctr" fontAlgn="ctr"/>
                      <a:endParaRPr lang="es-ES" sz="1050" b="1" i="0" u="none" strike="noStrike" dirty="0" smtClean="0">
                        <a:solidFill>
                          <a:srgbClr val="000000"/>
                        </a:solidFill>
                        <a:effectLst/>
                        <a:latin typeface="Century Gothic"/>
                      </a:endParaRPr>
                    </a:p>
                    <a:p>
                      <a:pPr algn="ctr" fontAlgn="ctr"/>
                      <a:endParaRPr lang="es-ES" sz="1050" b="1" i="0" u="none" strike="noStrike" dirty="0" smtClean="0">
                        <a:solidFill>
                          <a:srgbClr val="000000"/>
                        </a:solidFill>
                        <a:effectLst/>
                        <a:latin typeface="Century Gothic"/>
                      </a:endParaRPr>
                    </a:p>
                    <a:p>
                      <a:pPr algn="ctr" fontAlgn="ctr"/>
                      <a:endParaRPr lang="es-ES" sz="1050" b="1" i="0" u="none" strike="noStrike" dirty="0" smtClean="0">
                        <a:solidFill>
                          <a:srgbClr val="000000"/>
                        </a:solidFill>
                        <a:effectLst/>
                        <a:latin typeface="Century Gothic"/>
                      </a:endParaRPr>
                    </a:p>
                    <a:p>
                      <a:pPr algn="ctr" fontAlgn="ctr"/>
                      <a:endParaRPr lang="es-ES" sz="1050" b="1" i="0" u="none" strike="noStrike" dirty="0">
                        <a:solidFill>
                          <a:srgbClr val="000000"/>
                        </a:solidFill>
                        <a:effectLst/>
                        <a:latin typeface="Century Gothic"/>
                      </a:endParaRPr>
                    </a:p>
                  </a:txBody>
                  <a:tcPr marL="7620" marR="7620" marT="7620" marB="0" anchor="ctr">
                    <a:lnL>
                      <a:noFill/>
                    </a:lnL>
                    <a:lnR>
                      <a:noFill/>
                    </a:lnR>
                    <a:lnT>
                      <a:noFill/>
                    </a:lnT>
                    <a:lnB w="2857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ctr"/>
                      <a:r>
                        <a:rPr lang="es-ES" sz="1050" b="0" i="0" u="none" strike="noStrike" dirty="0">
                          <a:solidFill>
                            <a:srgbClr val="000000"/>
                          </a:solidFill>
                          <a:effectLst/>
                          <a:latin typeface="Century Gothic"/>
                        </a:rPr>
                        <a:t>12,8</a:t>
                      </a:r>
                    </a:p>
                  </a:txBody>
                  <a:tcPr marL="7620" marR="7620" marT="7620" marB="0" anchor="ctr">
                    <a:lnL>
                      <a:noFill/>
                    </a:lnL>
                    <a:lnR>
                      <a:noFill/>
                    </a:lnR>
                    <a:lnT>
                      <a:noFill/>
                    </a:lnT>
                    <a:lnB w="2857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ctr"/>
                      <a:r>
                        <a:rPr lang="es-ES" sz="1050" b="1" i="0" u="none" strike="noStrike" dirty="0" smtClean="0">
                          <a:solidFill>
                            <a:srgbClr val="000000"/>
                          </a:solidFill>
                          <a:effectLst/>
                          <a:latin typeface="Century Gothic"/>
                        </a:rPr>
                        <a:t>73,3</a:t>
                      </a:r>
                      <a:endParaRPr lang="es-ES" sz="1050" b="1" i="0" u="none" strike="noStrike" dirty="0">
                        <a:solidFill>
                          <a:srgbClr val="000000"/>
                        </a:solidFill>
                        <a:effectLst/>
                        <a:latin typeface="Century Gothic"/>
                      </a:endParaRPr>
                    </a:p>
                  </a:txBody>
                  <a:tcPr marL="7620" marR="7620" marT="7620" marB="0" anchor="ctr">
                    <a:lnL>
                      <a:noFill/>
                    </a:lnL>
                    <a:lnR>
                      <a:noFill/>
                    </a:lnR>
                    <a:lnT>
                      <a:noFill/>
                    </a:lnT>
                    <a:lnB w="28575"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ctr"/>
                      <a:r>
                        <a:rPr lang="es-ES" sz="1050" b="0" i="0" u="none" strike="noStrike" dirty="0">
                          <a:solidFill>
                            <a:srgbClr val="000000"/>
                          </a:solidFill>
                          <a:effectLst/>
                          <a:latin typeface="Century Gothic"/>
                        </a:rPr>
                        <a:t>14,0</a:t>
                      </a:r>
                    </a:p>
                  </a:txBody>
                  <a:tcPr marL="7620" marR="7620" marT="7620" marB="0" anchor="ctr">
                    <a:lnL>
                      <a:noFill/>
                    </a:lnL>
                    <a:lnR>
                      <a:noFill/>
                    </a:lnR>
                    <a:lnT>
                      <a:noFill/>
                    </a:lnT>
                    <a:lnB w="28575" cap="flat" cmpd="sng" algn="ctr">
                      <a:solidFill>
                        <a:schemeClr val="tx2">
                          <a:lumMod val="60000"/>
                          <a:lumOff val="40000"/>
                        </a:schemeClr>
                      </a:solidFill>
                      <a:prstDash val="solid"/>
                      <a:round/>
                      <a:headEnd type="none" w="med" len="med"/>
                      <a:tailEnd type="none" w="med" len="med"/>
                    </a:lnB>
                    <a:solidFill>
                      <a:schemeClr val="bg1"/>
                    </a:solidFill>
                  </a:tcPr>
                </a:tc>
              </a:tr>
            </a:tbl>
          </a:graphicData>
        </a:graphic>
      </p:graphicFrame>
      <p:graphicFrame>
        <p:nvGraphicFramePr>
          <p:cNvPr id="22" name="1 Gráfico"/>
          <p:cNvGraphicFramePr>
            <a:graphicFrameLocks/>
          </p:cNvGraphicFramePr>
          <p:nvPr>
            <p:extLst>
              <p:ext uri="{D42A27DB-BD31-4B8C-83A1-F6EECF244321}">
                <p14:modId xmlns:p14="http://schemas.microsoft.com/office/powerpoint/2010/main" xmlns="" val="1792658335"/>
              </p:ext>
            </p:extLst>
          </p:nvPr>
        </p:nvGraphicFramePr>
        <p:xfrm>
          <a:off x="38351" y="1676060"/>
          <a:ext cx="5436096" cy="4705315"/>
        </p:xfrm>
        <a:graphic>
          <a:graphicData uri="http://schemas.openxmlformats.org/drawingml/2006/chart">
            <c:chart xmlns:c="http://schemas.openxmlformats.org/drawingml/2006/chart" xmlns:r="http://schemas.openxmlformats.org/officeDocument/2006/relationships" r:id="rId5"/>
          </a:graphicData>
        </a:graphic>
      </p:graphicFrame>
      <p:pic>
        <p:nvPicPr>
          <p:cNvPr id="4098" name="Picture 2"/>
          <p:cNvPicPr>
            <a:picLocks noChangeAspect="1" noChangeArrowheads="1"/>
          </p:cNvPicPr>
          <p:nvPr/>
        </p:nvPicPr>
        <p:blipFill rotWithShape="1">
          <a:blip r:embed="rId6"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xmlns="" val="0"/>
              </a:ext>
            </a:extLst>
          </a:blip>
          <a:srcRect l="73208" t="82603"/>
          <a:stretch/>
        </p:blipFill>
        <p:spPr bwMode="auto">
          <a:xfrm>
            <a:off x="5803575" y="4898863"/>
            <a:ext cx="772998" cy="5166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952472" y="3789040"/>
            <a:ext cx="475205" cy="4793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22 Rectángulo"/>
          <p:cNvSpPr/>
          <p:nvPr/>
        </p:nvSpPr>
        <p:spPr>
          <a:xfrm>
            <a:off x="462337" y="5280570"/>
            <a:ext cx="4757735" cy="576064"/>
          </a:xfrm>
          <a:prstGeom prst="rect">
            <a:avLst/>
          </a:prstGeom>
          <a:solidFill>
            <a:schemeClr val="accent3">
              <a:lumMod val="60000"/>
              <a:lumOff val="40000"/>
              <a:alpha val="2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sp>
        <p:nvSpPr>
          <p:cNvPr id="26" name="Text Box 17"/>
          <p:cNvSpPr txBox="1">
            <a:spLocks noChangeArrowheads="1"/>
          </p:cNvSpPr>
          <p:nvPr/>
        </p:nvSpPr>
        <p:spPr bwMode="auto">
          <a:xfrm>
            <a:off x="5669737" y="1844824"/>
            <a:ext cx="3233107"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120000"/>
              </a:lnSpc>
              <a:spcBef>
                <a:spcPct val="50000"/>
              </a:spcBef>
              <a:spcAft>
                <a:spcPct val="0"/>
              </a:spcAft>
              <a:buClr>
                <a:srgbClr val="006600"/>
              </a:buClr>
              <a:buFontTx/>
              <a:buNone/>
            </a:pPr>
            <a:r>
              <a:rPr lang="es-ES" altLang="es-ES" sz="1200" b="1" dirty="0">
                <a:solidFill>
                  <a:srgbClr val="564B3C">
                    <a:lumMod val="60000"/>
                    <a:lumOff val="40000"/>
                  </a:srgbClr>
                </a:solidFill>
                <a:latin typeface="Century Gothic" pitchFamily="34" charset="0"/>
              </a:rPr>
              <a:t>Legalización del cannabis </a:t>
            </a:r>
            <a:r>
              <a:rPr lang="es-ES" altLang="es-ES" sz="1200" b="1" dirty="0" smtClean="0">
                <a:solidFill>
                  <a:srgbClr val="564B3C">
                    <a:lumMod val="60000"/>
                    <a:lumOff val="40000"/>
                  </a:srgbClr>
                </a:solidFill>
                <a:latin typeface="Century Gothic" pitchFamily="34" charset="0"/>
              </a:rPr>
              <a:t>y                          </a:t>
            </a:r>
            <a:r>
              <a:rPr lang="es-ES" altLang="es-ES" sz="1200" b="1" dirty="0">
                <a:solidFill>
                  <a:srgbClr val="564B3C">
                    <a:lumMod val="60000"/>
                    <a:lumOff val="40000"/>
                  </a:srgbClr>
                </a:solidFill>
                <a:latin typeface="Century Gothic" pitchFamily="34" charset="0"/>
              </a:rPr>
              <a:t>consumo cannabis últimos 12 meses</a:t>
            </a:r>
          </a:p>
        </p:txBody>
      </p:sp>
    </p:spTree>
    <p:extLst>
      <p:ext uri="{BB962C8B-B14F-4D97-AF65-F5344CB8AC3E}">
        <p14:creationId xmlns:p14="http://schemas.microsoft.com/office/powerpoint/2010/main" xmlns="" val="384594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260350"/>
            <a:ext cx="72358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a:solidFill>
                  <a:prstClr val="white"/>
                </a:solidFill>
                <a:latin typeface="Century Gothic" pitchFamily="34" charset="0"/>
              </a:rPr>
              <a:t>Distribución muestra por CCAA</a:t>
            </a:r>
            <a:endParaRPr lang="es-ES" altLang="es-ES" dirty="0">
              <a:solidFill>
                <a:prstClr val="white"/>
              </a:solidFill>
              <a:latin typeface="Century Gothic" pitchFamily="34" charset="0"/>
            </a:endParaRPr>
          </a:p>
        </p:txBody>
      </p:sp>
      <p:sp>
        <p:nvSpPr>
          <p:cNvPr id="4"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14" name="Picture 5" descr="F:\BIDA\2º TALLER\Documentos de trabajo\Logos\ESPAÑA\MSSSI_PNSD.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7"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5" name="Text Box 8"/>
          <p:cNvSpPr txBox="1">
            <a:spLocks noChangeArrowheads="1"/>
          </p:cNvSpPr>
          <p:nvPr/>
        </p:nvSpPr>
        <p:spPr bwMode="auto">
          <a:xfrm>
            <a:off x="0" y="103693"/>
            <a:ext cx="730555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fontAlgn="base" hangingPunct="1">
              <a:spcBef>
                <a:spcPct val="50000"/>
              </a:spcBef>
              <a:spcAft>
                <a:spcPct val="0"/>
              </a:spcAft>
            </a:pPr>
            <a:r>
              <a:rPr lang="es-ES" altLang="es-ES" sz="3200" dirty="0" smtClean="0">
                <a:solidFill>
                  <a:prstClr val="white"/>
                </a:solidFill>
                <a:latin typeface="Century Gothic" pitchFamily="34" charset="0"/>
              </a:rPr>
              <a:t>Distribución de la muestra CCAA </a:t>
            </a:r>
            <a:endParaRPr lang="es-ES" altLang="es-ES" sz="3200" dirty="0">
              <a:solidFill>
                <a:prstClr val="white"/>
              </a:solidFill>
              <a:latin typeface="Century Gothic" pitchFamily="34" charset="0"/>
            </a:endParaRPr>
          </a:p>
        </p:txBody>
      </p:sp>
      <p:graphicFrame>
        <p:nvGraphicFramePr>
          <p:cNvPr id="19" name="18 Tabla"/>
          <p:cNvGraphicFramePr>
            <a:graphicFrameLocks noGrp="1"/>
          </p:cNvGraphicFramePr>
          <p:nvPr>
            <p:extLst>
              <p:ext uri="{D42A27DB-BD31-4B8C-83A1-F6EECF244321}">
                <p14:modId xmlns:p14="http://schemas.microsoft.com/office/powerpoint/2010/main" xmlns="" val="2238993401"/>
              </p:ext>
            </p:extLst>
          </p:nvPr>
        </p:nvGraphicFramePr>
        <p:xfrm>
          <a:off x="179512" y="988377"/>
          <a:ext cx="4824534" cy="5245776"/>
        </p:xfrm>
        <a:graphic>
          <a:graphicData uri="http://schemas.openxmlformats.org/drawingml/2006/table">
            <a:tbl>
              <a:tblPr>
                <a:tableStyleId>{5C22544A-7EE6-4342-B048-85BDC9FD1C3A}</a:tableStyleId>
              </a:tblPr>
              <a:tblGrid>
                <a:gridCol w="1440309"/>
                <a:gridCol w="1128075"/>
                <a:gridCol w="1128075"/>
                <a:gridCol w="1128075"/>
              </a:tblGrid>
              <a:tr h="229116">
                <a:tc rowSpan="2">
                  <a:txBody>
                    <a:bodyPr/>
                    <a:lstStyle/>
                    <a:p>
                      <a:pPr algn="ctr" fontAlgn="ctr"/>
                      <a:r>
                        <a:rPr lang="es-ES" sz="1400" b="0" u="none" strike="noStrike" dirty="0">
                          <a:solidFill>
                            <a:schemeClr val="accent4">
                              <a:lumMod val="50000"/>
                            </a:schemeClr>
                          </a:solidFill>
                          <a:effectLst/>
                          <a:latin typeface="Century Gothic" panose="020B0502020202020204" pitchFamily="34" charset="0"/>
                        </a:rPr>
                        <a:t>CCAA</a:t>
                      </a:r>
                      <a:endParaRPr lang="es-ES" sz="1400" b="0" i="0" u="none" strike="noStrike" dirty="0">
                        <a:solidFill>
                          <a:schemeClr val="accent4">
                            <a:lumMod val="50000"/>
                          </a:schemeClr>
                        </a:solidFill>
                        <a:effectLst/>
                        <a:latin typeface="Century Gothic" panose="020B0502020202020204" pitchFamily="34" charset="0"/>
                      </a:endParaRP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gridSpan="3">
                  <a:txBody>
                    <a:bodyPr/>
                    <a:lstStyle/>
                    <a:p>
                      <a:pPr algn="ctr" fontAlgn="ctr"/>
                      <a:r>
                        <a:rPr lang="es-ES" sz="1400" b="0" u="none" strike="noStrike" dirty="0">
                          <a:solidFill>
                            <a:schemeClr val="accent4">
                              <a:lumMod val="50000"/>
                            </a:schemeClr>
                          </a:solidFill>
                          <a:effectLst/>
                          <a:latin typeface="Century Gothic" panose="020B0502020202020204" pitchFamily="34" charset="0"/>
                        </a:rPr>
                        <a:t>Número de alumnos</a:t>
                      </a:r>
                      <a:endParaRPr lang="es-ES" sz="1400" b="0" i="0" u="none" strike="noStrike" dirty="0">
                        <a:solidFill>
                          <a:schemeClr val="accent4">
                            <a:lumMod val="50000"/>
                          </a:schemeClr>
                        </a:solidFill>
                        <a:effectLst/>
                        <a:latin typeface="Century Gothic" panose="020B0502020202020204" pitchFamily="34" charset="0"/>
                      </a:endParaRP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r>
              <a:tr h="229116">
                <a:tc vMerge="1">
                  <a:txBody>
                    <a:bodyPr/>
                    <a:lstStyle/>
                    <a:p>
                      <a:endParaRPr lang="es-ES"/>
                    </a:p>
                  </a:txBody>
                  <a:tcPr/>
                </a:tc>
                <a:tc>
                  <a:txBody>
                    <a:bodyPr/>
                    <a:lstStyle/>
                    <a:p>
                      <a:pPr algn="ctr" fontAlgn="ctr"/>
                      <a:r>
                        <a:rPr lang="es-ES" sz="1400" b="0" u="none" strike="noStrike" dirty="0">
                          <a:solidFill>
                            <a:schemeClr val="accent4">
                              <a:lumMod val="50000"/>
                            </a:schemeClr>
                          </a:solidFill>
                          <a:effectLst/>
                          <a:latin typeface="Century Gothic" panose="020B0502020202020204" pitchFamily="34" charset="0"/>
                        </a:rPr>
                        <a:t>PNSD </a:t>
                      </a:r>
                      <a:endParaRPr lang="es-ES" sz="1400" b="0" i="0" u="none" strike="noStrike" dirty="0">
                        <a:solidFill>
                          <a:schemeClr val="accent4">
                            <a:lumMod val="50000"/>
                          </a:schemeClr>
                        </a:solidFill>
                        <a:effectLst/>
                        <a:latin typeface="Century Gothic" panose="020B0502020202020204" pitchFamily="34" charset="0"/>
                      </a:endParaRP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fontAlgn="ctr"/>
                      <a:r>
                        <a:rPr lang="es-ES" sz="1400" b="0" u="none" strike="noStrike" dirty="0">
                          <a:solidFill>
                            <a:schemeClr val="accent4">
                              <a:lumMod val="50000"/>
                            </a:schemeClr>
                          </a:solidFill>
                          <a:effectLst/>
                          <a:latin typeface="Century Gothic" panose="020B0502020202020204" pitchFamily="34" charset="0"/>
                        </a:rPr>
                        <a:t>Ampliación </a:t>
                      </a:r>
                      <a:endParaRPr lang="es-ES" sz="1400" b="0" i="0" u="none" strike="noStrike" dirty="0">
                        <a:solidFill>
                          <a:schemeClr val="accent4">
                            <a:lumMod val="50000"/>
                          </a:schemeClr>
                        </a:solidFill>
                        <a:effectLst/>
                        <a:latin typeface="Century Gothic" panose="020B0502020202020204" pitchFamily="34" charset="0"/>
                      </a:endParaRP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fontAlgn="ctr"/>
                      <a:r>
                        <a:rPr lang="es-ES" sz="1400" b="0" u="none" strike="noStrike" dirty="0">
                          <a:solidFill>
                            <a:schemeClr val="accent4">
                              <a:lumMod val="50000"/>
                            </a:schemeClr>
                          </a:solidFill>
                          <a:effectLst/>
                          <a:latin typeface="Century Gothic" panose="020B0502020202020204" pitchFamily="34" charset="0"/>
                        </a:rPr>
                        <a:t>Tamaño final</a:t>
                      </a:r>
                      <a:endParaRPr lang="es-ES" sz="1400" b="0" i="0" u="none" strike="noStrike" dirty="0">
                        <a:solidFill>
                          <a:schemeClr val="accent4">
                            <a:lumMod val="50000"/>
                          </a:schemeClr>
                        </a:solidFill>
                        <a:effectLst/>
                        <a:latin typeface="Century Gothic" panose="020B0502020202020204" pitchFamily="34" charset="0"/>
                      </a:endParaRP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r>
              <a:tr h="229116">
                <a:tc>
                  <a:txBody>
                    <a:bodyPr/>
                    <a:lstStyle/>
                    <a:p>
                      <a:pPr algn="l" fontAlgn="ctr"/>
                      <a:r>
                        <a:rPr lang="es-ES" sz="1100" u="none" strike="noStrike" dirty="0">
                          <a:effectLst/>
                          <a:latin typeface="Century Gothic" panose="020B0502020202020204" pitchFamily="34" charset="0"/>
                        </a:rPr>
                        <a:t>Andalucía </a:t>
                      </a:r>
                      <a:endParaRPr lang="es-ES" sz="1100" b="0" i="0" u="none" strike="noStrike" dirty="0">
                        <a:solidFill>
                          <a:srgbClr val="000000"/>
                        </a:solidFill>
                        <a:effectLst/>
                        <a:latin typeface="Century Gothic" panose="020B0502020202020204" pitchFamily="34" charset="0"/>
                      </a:endParaRPr>
                    </a:p>
                  </a:txBody>
                  <a:tcPr marL="7620" marR="7620" marT="7620" marB="0" anchor="ctr">
                    <a:lnT w="12700" cap="flat" cmpd="sng" algn="ctr">
                      <a:solidFill>
                        <a:schemeClr val="accent1">
                          <a:lumMod val="75000"/>
                        </a:schemeClr>
                      </a:solidFill>
                      <a:prstDash val="solid"/>
                      <a:round/>
                      <a:headEnd type="none" w="med" len="med"/>
                      <a:tailEnd type="none" w="med" len="med"/>
                    </a:lnT>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2.572</a:t>
                      </a:r>
                      <a:endParaRPr lang="es-ES" sz="1100" b="0" i="0" u="none" strike="noStrike" dirty="0">
                        <a:solidFill>
                          <a:srgbClr val="000000"/>
                        </a:solidFill>
                        <a:effectLst/>
                        <a:latin typeface="Century Gothic" panose="020B0502020202020204" pitchFamily="34" charset="0"/>
                      </a:endParaRPr>
                    </a:p>
                  </a:txBody>
                  <a:tcPr marL="7620" marR="7620" marT="7620" marB="0" anchor="ctr">
                    <a:lnT w="12700" cap="flat" cmpd="sng" algn="ctr">
                      <a:solidFill>
                        <a:schemeClr val="accent1">
                          <a:lumMod val="75000"/>
                        </a:schemeClr>
                      </a:solidFill>
                      <a:prstDash val="solid"/>
                      <a:round/>
                      <a:headEnd type="none" w="med" len="med"/>
                      <a:tailEnd type="none" w="med" len="med"/>
                    </a:lnT>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2.064</a:t>
                      </a:r>
                      <a:endParaRPr lang="es-ES" sz="1100" b="0" i="0" u="none" strike="noStrike" dirty="0">
                        <a:solidFill>
                          <a:srgbClr val="000000"/>
                        </a:solidFill>
                        <a:effectLst/>
                        <a:latin typeface="Century Gothic" panose="020B0502020202020204" pitchFamily="34" charset="0"/>
                      </a:endParaRPr>
                    </a:p>
                  </a:txBody>
                  <a:tcPr marL="7620" marR="7620" marT="7620" marB="0" anchor="ctr">
                    <a:lnT w="12700" cap="flat" cmpd="sng" algn="ctr">
                      <a:solidFill>
                        <a:schemeClr val="accent1">
                          <a:lumMod val="75000"/>
                        </a:schemeClr>
                      </a:solidFill>
                      <a:prstDash val="solid"/>
                      <a:round/>
                      <a:headEnd type="none" w="med" len="med"/>
                      <a:tailEnd type="none" w="med" len="med"/>
                    </a:lnT>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4.636</a:t>
                      </a:r>
                      <a:endParaRPr lang="es-ES" sz="1100" b="0" i="0" u="none" strike="noStrike" dirty="0">
                        <a:solidFill>
                          <a:srgbClr val="000000"/>
                        </a:solidFill>
                        <a:effectLst/>
                        <a:latin typeface="Century Gothic" panose="020B0502020202020204" pitchFamily="34" charset="0"/>
                      </a:endParaRPr>
                    </a:p>
                  </a:txBody>
                  <a:tcPr marL="7620" marR="7620" marT="7620" marB="0" anchor="ctr">
                    <a:lnT w="12700" cap="flat" cmpd="sng" algn="ctr">
                      <a:solidFill>
                        <a:schemeClr val="accent1">
                          <a:lumMod val="75000"/>
                        </a:schemeClr>
                      </a:solidFill>
                      <a:prstDash val="solid"/>
                      <a:round/>
                      <a:headEnd type="none" w="med" len="med"/>
                      <a:tailEnd type="none" w="med" len="med"/>
                    </a:lnT>
                    <a:solidFill>
                      <a:schemeClr val="accent3">
                        <a:lumMod val="40000"/>
                        <a:lumOff val="60000"/>
                      </a:schemeClr>
                    </a:solidFill>
                  </a:tcPr>
                </a:tc>
              </a:tr>
              <a:tr h="229116">
                <a:tc>
                  <a:txBody>
                    <a:bodyPr/>
                    <a:lstStyle/>
                    <a:p>
                      <a:pPr algn="l" fontAlgn="ctr"/>
                      <a:r>
                        <a:rPr lang="es-ES" sz="1100" u="none" strike="noStrike" dirty="0">
                          <a:effectLst/>
                          <a:latin typeface="Century Gothic" panose="020B0502020202020204" pitchFamily="34" charset="0"/>
                        </a:rPr>
                        <a:t>Aragón </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945</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1.765</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2.710</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r>
              <a:tr h="229116">
                <a:tc>
                  <a:txBody>
                    <a:bodyPr/>
                    <a:lstStyle/>
                    <a:p>
                      <a:pPr algn="l" fontAlgn="ctr"/>
                      <a:r>
                        <a:rPr lang="es-ES" sz="1100" u="none" strike="noStrike" dirty="0">
                          <a:effectLst/>
                          <a:latin typeface="Century Gothic" panose="020B0502020202020204" pitchFamily="34" charset="0"/>
                        </a:rPr>
                        <a:t>Asturias </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611</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1.279</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1.890</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r>
              <a:tr h="229116">
                <a:tc>
                  <a:txBody>
                    <a:bodyPr/>
                    <a:lstStyle/>
                    <a:p>
                      <a:pPr algn="l" fontAlgn="ctr"/>
                      <a:r>
                        <a:rPr lang="es-ES" sz="1100" u="none" strike="noStrike">
                          <a:effectLst/>
                          <a:latin typeface="Century Gothic" panose="020B0502020202020204" pitchFamily="34" charset="0"/>
                        </a:rPr>
                        <a:t>Baleares </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859</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0</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859</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r>
              <a:tr h="229116">
                <a:tc>
                  <a:txBody>
                    <a:bodyPr/>
                    <a:lstStyle/>
                    <a:p>
                      <a:pPr algn="l" fontAlgn="ctr"/>
                      <a:r>
                        <a:rPr lang="es-ES" sz="1100" u="none" strike="noStrike" dirty="0">
                          <a:effectLst/>
                          <a:latin typeface="Century Gothic" panose="020B0502020202020204" pitchFamily="34" charset="0"/>
                        </a:rPr>
                        <a:t>Canarias </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1.116</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2.476</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3.592</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r>
              <a:tr h="229116">
                <a:tc>
                  <a:txBody>
                    <a:bodyPr/>
                    <a:lstStyle/>
                    <a:p>
                      <a:pPr algn="l" fontAlgn="ctr"/>
                      <a:r>
                        <a:rPr lang="es-ES" sz="1100" u="none" strike="noStrike" dirty="0">
                          <a:effectLst/>
                          <a:latin typeface="Century Gothic" panose="020B0502020202020204" pitchFamily="34" charset="0"/>
                        </a:rPr>
                        <a:t>Cantabria </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511</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1.374</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1.885</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r>
              <a:tr h="229116">
                <a:tc>
                  <a:txBody>
                    <a:bodyPr/>
                    <a:lstStyle/>
                    <a:p>
                      <a:pPr algn="l" fontAlgn="ctr"/>
                      <a:r>
                        <a:rPr lang="es-ES" sz="1100" u="none" strike="noStrike" dirty="0">
                          <a:effectLst/>
                          <a:latin typeface="Century Gothic" panose="020B0502020202020204" pitchFamily="34" charset="0"/>
                        </a:rPr>
                        <a:t>Castilla La Mancha </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1.079</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862</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1.941</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r>
              <a:tr h="229116">
                <a:tc>
                  <a:txBody>
                    <a:bodyPr/>
                    <a:lstStyle/>
                    <a:p>
                      <a:pPr algn="l" fontAlgn="ctr"/>
                      <a:r>
                        <a:rPr lang="es-ES" sz="1100" u="none" strike="noStrike">
                          <a:effectLst/>
                          <a:latin typeface="Century Gothic" panose="020B0502020202020204" pitchFamily="34" charset="0"/>
                        </a:rPr>
                        <a:t>Castilla y León</a:t>
                      </a:r>
                      <a:endParaRPr lang="es-ES" sz="1100" b="0" i="0" u="none" strike="noStrike">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1.183</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1.101</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2.284</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r>
              <a:tr h="229116">
                <a:tc>
                  <a:txBody>
                    <a:bodyPr/>
                    <a:lstStyle/>
                    <a:p>
                      <a:pPr algn="l" fontAlgn="ctr"/>
                      <a:r>
                        <a:rPr lang="es-ES" sz="1100" u="none" strike="noStrike">
                          <a:effectLst/>
                          <a:latin typeface="Century Gothic" panose="020B0502020202020204" pitchFamily="34" charset="0"/>
                        </a:rPr>
                        <a:t>Cataluña </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a:effectLst/>
                          <a:latin typeface="Century Gothic" panose="020B0502020202020204" pitchFamily="34" charset="0"/>
                        </a:rPr>
                        <a:t>2.510</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0</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2.510</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r>
              <a:tr h="229116">
                <a:tc>
                  <a:txBody>
                    <a:bodyPr/>
                    <a:lstStyle/>
                    <a:p>
                      <a:pPr algn="l" fontAlgn="ctr"/>
                      <a:r>
                        <a:rPr lang="es-ES" sz="1100" u="none" strike="noStrike" dirty="0">
                          <a:effectLst/>
                          <a:latin typeface="Century Gothic" panose="020B0502020202020204" pitchFamily="34" charset="0"/>
                        </a:rPr>
                        <a:t>C. Valenciana </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1.811</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1.449</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3.260</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r>
              <a:tr h="229116">
                <a:tc>
                  <a:txBody>
                    <a:bodyPr/>
                    <a:lstStyle/>
                    <a:p>
                      <a:pPr algn="l" fontAlgn="ctr"/>
                      <a:r>
                        <a:rPr lang="es-ES" sz="1100" u="none" strike="noStrike" dirty="0">
                          <a:effectLst/>
                          <a:latin typeface="Century Gothic" panose="020B0502020202020204" pitchFamily="34" charset="0"/>
                        </a:rPr>
                        <a:t>Extremadura </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905</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0</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905</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r>
              <a:tr h="229116">
                <a:tc>
                  <a:txBody>
                    <a:bodyPr/>
                    <a:lstStyle/>
                    <a:p>
                      <a:pPr algn="l" fontAlgn="ctr"/>
                      <a:r>
                        <a:rPr lang="es-ES" sz="1100" u="none" strike="noStrike" dirty="0">
                          <a:effectLst/>
                          <a:latin typeface="Century Gothic" panose="020B0502020202020204" pitchFamily="34" charset="0"/>
                        </a:rPr>
                        <a:t>Galicia</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1.328</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774</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2.102</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r>
              <a:tr h="229116">
                <a:tc>
                  <a:txBody>
                    <a:bodyPr/>
                    <a:lstStyle/>
                    <a:p>
                      <a:pPr algn="l" fontAlgn="ctr"/>
                      <a:r>
                        <a:rPr lang="es-ES" sz="1100" u="none" strike="noStrike" dirty="0">
                          <a:effectLst/>
                          <a:latin typeface="Century Gothic" panose="020B0502020202020204" pitchFamily="34" charset="0"/>
                        </a:rPr>
                        <a:t>Madrid </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2.232</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2.172</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4.404</a:t>
                      </a:r>
                      <a:endParaRPr lang="es-ES" sz="1100" b="0" i="0" u="none" strike="noStrike" dirty="0">
                        <a:solidFill>
                          <a:srgbClr val="000000"/>
                        </a:solidFill>
                        <a:effectLst/>
                        <a:latin typeface="Century Gothic" panose="020B0502020202020204" pitchFamily="34" charset="0"/>
                      </a:endParaRPr>
                    </a:p>
                  </a:txBody>
                  <a:tcPr marL="7620" marR="7620" marT="7620" marB="0" anchor="ctr">
                    <a:solidFill>
                      <a:schemeClr val="accent3">
                        <a:lumMod val="40000"/>
                        <a:lumOff val="60000"/>
                      </a:schemeClr>
                    </a:solidFill>
                  </a:tcPr>
                </a:tc>
              </a:tr>
              <a:tr h="229116">
                <a:tc>
                  <a:txBody>
                    <a:bodyPr/>
                    <a:lstStyle/>
                    <a:p>
                      <a:pPr algn="l" fontAlgn="ctr"/>
                      <a:r>
                        <a:rPr lang="es-ES" sz="1100" u="none" strike="noStrike">
                          <a:effectLst/>
                          <a:latin typeface="Century Gothic" panose="020B0502020202020204" pitchFamily="34" charset="0"/>
                        </a:rPr>
                        <a:t>Murcia </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a:effectLst/>
                          <a:latin typeface="Century Gothic" panose="020B0502020202020204" pitchFamily="34" charset="0"/>
                        </a:rPr>
                        <a:t>1.085</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0</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1.085</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r>
              <a:tr h="229116">
                <a:tc>
                  <a:txBody>
                    <a:bodyPr/>
                    <a:lstStyle/>
                    <a:p>
                      <a:pPr algn="l" fontAlgn="ctr"/>
                      <a:r>
                        <a:rPr lang="es-ES" sz="1100" u="none" strike="noStrike">
                          <a:effectLst/>
                          <a:latin typeface="Century Gothic" panose="020B0502020202020204" pitchFamily="34" charset="0"/>
                        </a:rPr>
                        <a:t>Navarra </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a:effectLst/>
                          <a:latin typeface="Century Gothic" panose="020B0502020202020204" pitchFamily="34" charset="0"/>
                        </a:rPr>
                        <a:t>662</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0</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662</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r>
              <a:tr h="229116">
                <a:tc>
                  <a:txBody>
                    <a:bodyPr/>
                    <a:lstStyle/>
                    <a:p>
                      <a:pPr algn="l" fontAlgn="ctr"/>
                      <a:r>
                        <a:rPr lang="es-ES" sz="1100" u="none" strike="noStrike" dirty="0">
                          <a:effectLst/>
                          <a:latin typeface="Century Gothic" panose="020B0502020202020204" pitchFamily="34" charset="0"/>
                        </a:rPr>
                        <a:t>País Vasco </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a:effectLst/>
                          <a:latin typeface="Century Gothic" panose="020B0502020202020204" pitchFamily="34" charset="0"/>
                        </a:rPr>
                        <a:t>1.164</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a:effectLst/>
                          <a:latin typeface="Century Gothic" panose="020B0502020202020204" pitchFamily="34" charset="0"/>
                        </a:rPr>
                        <a:t>0</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1.164</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r>
              <a:tr h="229116">
                <a:tc>
                  <a:txBody>
                    <a:bodyPr/>
                    <a:lstStyle/>
                    <a:p>
                      <a:pPr algn="l" fontAlgn="ctr"/>
                      <a:r>
                        <a:rPr lang="es-ES" sz="1100" u="none" strike="noStrike">
                          <a:effectLst/>
                          <a:latin typeface="Century Gothic" panose="020B0502020202020204" pitchFamily="34" charset="0"/>
                        </a:rPr>
                        <a:t>La Rioja </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a:effectLst/>
                          <a:latin typeface="Century Gothic" panose="020B0502020202020204" pitchFamily="34" charset="0"/>
                        </a:rPr>
                        <a:t>507</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a:effectLst/>
                          <a:latin typeface="Century Gothic" panose="020B0502020202020204" pitchFamily="34" charset="0"/>
                        </a:rPr>
                        <a:t>0</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507</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r>
              <a:tr h="229116">
                <a:tc>
                  <a:txBody>
                    <a:bodyPr/>
                    <a:lstStyle/>
                    <a:p>
                      <a:pPr algn="l" fontAlgn="ctr"/>
                      <a:r>
                        <a:rPr lang="es-ES" sz="1100" u="none" strike="noStrike">
                          <a:effectLst/>
                          <a:latin typeface="Century Gothic" panose="020B0502020202020204" pitchFamily="34" charset="0"/>
                        </a:rPr>
                        <a:t>Ceuta</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a:effectLst/>
                          <a:latin typeface="Century Gothic" panose="020B0502020202020204" pitchFamily="34" charset="0"/>
                        </a:rPr>
                        <a:t>224</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a:effectLst/>
                          <a:latin typeface="Century Gothic" panose="020B0502020202020204" pitchFamily="34" charset="0"/>
                        </a:rPr>
                        <a:t>0</a:t>
                      </a:r>
                      <a:endParaRPr lang="es-ES" sz="1100" b="0" i="0" u="none" strike="noStrike">
                        <a:solidFill>
                          <a:srgbClr val="000000"/>
                        </a:solidFill>
                        <a:effectLst/>
                        <a:latin typeface="Century Gothic" panose="020B0502020202020204" pitchFamily="34" charset="0"/>
                      </a:endParaRPr>
                    </a:p>
                  </a:txBody>
                  <a:tcPr marL="7620" marR="7620" marT="7620" marB="0" anchor="ctr">
                    <a:noFill/>
                  </a:tcPr>
                </a:tc>
                <a:tc>
                  <a:txBody>
                    <a:bodyPr/>
                    <a:lstStyle/>
                    <a:p>
                      <a:pPr algn="ctr" fontAlgn="ctr"/>
                      <a:r>
                        <a:rPr lang="es-ES" sz="1100" u="none" strike="noStrike" dirty="0">
                          <a:effectLst/>
                          <a:latin typeface="Century Gothic" panose="020B0502020202020204" pitchFamily="34" charset="0"/>
                        </a:rPr>
                        <a:t>224</a:t>
                      </a:r>
                      <a:endParaRPr lang="es-ES" sz="1100" b="0" i="0" u="none" strike="noStrike" dirty="0">
                        <a:solidFill>
                          <a:srgbClr val="000000"/>
                        </a:solidFill>
                        <a:effectLst/>
                        <a:latin typeface="Century Gothic" panose="020B0502020202020204" pitchFamily="34" charset="0"/>
                      </a:endParaRPr>
                    </a:p>
                  </a:txBody>
                  <a:tcPr marL="7620" marR="7620" marT="7620" marB="0" anchor="ctr">
                    <a:noFill/>
                  </a:tcPr>
                </a:tc>
              </a:tr>
              <a:tr h="229116">
                <a:tc>
                  <a:txBody>
                    <a:bodyPr/>
                    <a:lstStyle/>
                    <a:p>
                      <a:pPr algn="l" fontAlgn="ctr"/>
                      <a:r>
                        <a:rPr lang="es-ES" sz="1100" u="none" strike="noStrike" dirty="0">
                          <a:effectLst/>
                          <a:latin typeface="Century Gothic" panose="020B0502020202020204" pitchFamily="34" charset="0"/>
                        </a:rPr>
                        <a:t>Melilla</a:t>
                      </a:r>
                      <a:endParaRPr lang="es-ES" sz="1100" b="0" i="0" u="none" strike="noStrike" dirty="0">
                        <a:solidFill>
                          <a:srgbClr val="000000"/>
                        </a:solidFill>
                        <a:effectLst/>
                        <a:latin typeface="Century Gothic" panose="020B0502020202020204" pitchFamily="34" charset="0"/>
                      </a:endParaRPr>
                    </a:p>
                  </a:txBody>
                  <a:tcPr marL="7620" marR="7620" marT="7620" marB="0" anchor="ctr">
                    <a:lnB w="12700" cap="flat" cmpd="sng" algn="ctr">
                      <a:solidFill>
                        <a:schemeClr val="accent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254</a:t>
                      </a:r>
                      <a:endParaRPr lang="es-ES" sz="1100" b="0" i="0" u="none" strike="noStrike" dirty="0">
                        <a:solidFill>
                          <a:srgbClr val="000000"/>
                        </a:solidFill>
                        <a:effectLst/>
                        <a:latin typeface="Century Gothic" panose="020B0502020202020204" pitchFamily="34" charset="0"/>
                      </a:endParaRPr>
                    </a:p>
                  </a:txBody>
                  <a:tcPr marL="7620" marR="7620" marT="7620" marB="0" anchor="ctr">
                    <a:lnB w="12700" cap="flat" cmpd="sng" algn="ctr">
                      <a:solidFill>
                        <a:schemeClr val="accent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612</a:t>
                      </a:r>
                      <a:endParaRPr lang="es-ES" sz="1100" b="0" i="0" u="none" strike="noStrike" dirty="0">
                        <a:solidFill>
                          <a:srgbClr val="000000"/>
                        </a:solidFill>
                        <a:effectLst/>
                        <a:latin typeface="Century Gothic" panose="020B0502020202020204" pitchFamily="34" charset="0"/>
                      </a:endParaRPr>
                    </a:p>
                  </a:txBody>
                  <a:tcPr marL="7620" marR="7620" marT="7620" marB="0" anchor="ctr">
                    <a:lnB w="12700" cap="flat" cmpd="sng" algn="ctr">
                      <a:solidFill>
                        <a:schemeClr val="accent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es-ES" sz="1100" u="none" strike="noStrike" dirty="0">
                          <a:effectLst/>
                          <a:latin typeface="Century Gothic" panose="020B0502020202020204" pitchFamily="34" charset="0"/>
                        </a:rPr>
                        <a:t>866</a:t>
                      </a:r>
                      <a:endParaRPr lang="es-ES" sz="1100" b="0" i="0" u="none" strike="noStrike" dirty="0">
                        <a:solidFill>
                          <a:srgbClr val="000000"/>
                        </a:solidFill>
                        <a:effectLst/>
                        <a:latin typeface="Century Gothic" panose="020B0502020202020204" pitchFamily="34" charset="0"/>
                      </a:endParaRPr>
                    </a:p>
                  </a:txBody>
                  <a:tcPr marL="7620" marR="7620" marT="7620" marB="0" anchor="ctr">
                    <a:lnB w="12700" cap="flat" cmpd="sng" algn="ctr">
                      <a:solidFill>
                        <a:schemeClr val="accent1">
                          <a:lumMod val="75000"/>
                        </a:schemeClr>
                      </a:solidFill>
                      <a:prstDash val="solid"/>
                      <a:round/>
                      <a:headEnd type="none" w="med" len="med"/>
                      <a:tailEnd type="none" w="med" len="med"/>
                    </a:lnB>
                    <a:solidFill>
                      <a:schemeClr val="accent3">
                        <a:lumMod val="40000"/>
                        <a:lumOff val="60000"/>
                      </a:schemeClr>
                    </a:solidFill>
                  </a:tcPr>
                </a:tc>
              </a:tr>
              <a:tr h="229116">
                <a:tc>
                  <a:txBody>
                    <a:bodyPr/>
                    <a:lstStyle/>
                    <a:p>
                      <a:pPr algn="l" fontAlgn="ctr"/>
                      <a:r>
                        <a:rPr lang="es-ES" sz="1400" b="1" u="none" strike="noStrike" dirty="0">
                          <a:solidFill>
                            <a:schemeClr val="accent4">
                              <a:lumMod val="50000"/>
                            </a:schemeClr>
                          </a:solidFill>
                          <a:effectLst/>
                          <a:latin typeface="Century Gothic" panose="020B0502020202020204" pitchFamily="34" charset="0"/>
                        </a:rPr>
                        <a:t>Total España</a:t>
                      </a:r>
                      <a:endParaRPr lang="es-ES" sz="1400" b="1" i="0" u="none" strike="noStrike" dirty="0">
                        <a:solidFill>
                          <a:schemeClr val="accent4">
                            <a:lumMod val="50000"/>
                          </a:schemeClr>
                        </a:solidFill>
                        <a:effectLst/>
                        <a:latin typeface="Century Gothic" panose="020B0502020202020204" pitchFamily="34" charset="0"/>
                      </a:endParaRPr>
                    </a:p>
                  </a:txBody>
                  <a:tcPr marL="7620" marR="7620" marT="7620" marB="0" anchor="ctr">
                    <a:lnL w="12700" cap="flat" cmpd="sng" algn="ctr">
                      <a:no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b="1" u="none" strike="noStrike" dirty="0">
                          <a:solidFill>
                            <a:schemeClr val="accent4">
                              <a:lumMod val="50000"/>
                            </a:schemeClr>
                          </a:solidFill>
                          <a:effectLst/>
                          <a:latin typeface="Century Gothic" panose="020B0502020202020204" pitchFamily="34" charset="0"/>
                        </a:rPr>
                        <a:t>21.558</a:t>
                      </a:r>
                      <a:endParaRPr lang="es-ES" sz="1400" b="1" i="0" u="none" strike="noStrike" dirty="0">
                        <a:solidFill>
                          <a:schemeClr val="accent4">
                            <a:lumMod val="50000"/>
                          </a:schemeClr>
                        </a:solidFill>
                        <a:effectLst/>
                        <a:latin typeface="Century Gothic" panose="020B0502020202020204" pitchFamily="34" charset="0"/>
                      </a:endParaRPr>
                    </a:p>
                  </a:txBody>
                  <a:tcPr marL="7620" marR="7620" marT="7620" marB="0" anchor="ctr">
                    <a:lnL w="12700" cmpd="sng">
                      <a:noFill/>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fontAlgn="ctr"/>
                      <a:r>
                        <a:rPr lang="es-ES" sz="1400" b="1" u="none" strike="noStrike" dirty="0">
                          <a:solidFill>
                            <a:schemeClr val="accent4">
                              <a:lumMod val="50000"/>
                            </a:schemeClr>
                          </a:solidFill>
                          <a:effectLst/>
                          <a:latin typeface="Century Gothic" panose="020B0502020202020204" pitchFamily="34" charset="0"/>
                        </a:rPr>
                        <a:t>15.928</a:t>
                      </a:r>
                      <a:endParaRPr lang="es-ES" sz="1400" b="1" i="0" u="none" strike="noStrike" dirty="0">
                        <a:solidFill>
                          <a:schemeClr val="accent4">
                            <a:lumMod val="50000"/>
                          </a:schemeClr>
                        </a:solidFill>
                        <a:effectLst/>
                        <a:latin typeface="Century Gothic" panose="020B0502020202020204" pitchFamily="34" charset="0"/>
                      </a:endParaRP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fontAlgn="ctr"/>
                      <a:r>
                        <a:rPr lang="es-ES" sz="1400" b="1" u="none" strike="noStrike" dirty="0">
                          <a:solidFill>
                            <a:schemeClr val="accent4">
                              <a:lumMod val="50000"/>
                            </a:schemeClr>
                          </a:solidFill>
                          <a:effectLst/>
                          <a:latin typeface="Century Gothic" panose="020B0502020202020204" pitchFamily="34" charset="0"/>
                        </a:rPr>
                        <a:t>37.486</a:t>
                      </a:r>
                      <a:endParaRPr lang="es-ES" sz="1400" b="1" i="0" u="none" strike="noStrike" dirty="0">
                        <a:solidFill>
                          <a:schemeClr val="accent4">
                            <a:lumMod val="50000"/>
                          </a:schemeClr>
                        </a:solidFill>
                        <a:effectLst/>
                        <a:latin typeface="Century Gothic" panose="020B0502020202020204" pitchFamily="34" charset="0"/>
                      </a:endParaRPr>
                    </a:p>
                  </a:txBody>
                  <a:tcPr marL="7620" marR="7620" marT="762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r>
            </a:tbl>
          </a:graphicData>
        </a:graphic>
      </p:graphicFrame>
      <p:pic>
        <p:nvPicPr>
          <p:cNvPr id="317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056" y="2132856"/>
            <a:ext cx="3951831" cy="2956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4 Grupo"/>
          <p:cNvGrpSpPr/>
          <p:nvPr/>
        </p:nvGrpSpPr>
        <p:grpSpPr>
          <a:xfrm>
            <a:off x="5620692" y="5877271"/>
            <a:ext cx="2862558" cy="246221"/>
            <a:chOff x="5292080" y="5754161"/>
            <a:chExt cx="2862558" cy="246221"/>
          </a:xfrm>
        </p:grpSpPr>
        <p:sp>
          <p:nvSpPr>
            <p:cNvPr id="2" name="1 Rectángulo"/>
            <p:cNvSpPr/>
            <p:nvPr/>
          </p:nvSpPr>
          <p:spPr>
            <a:xfrm>
              <a:off x="5292080" y="5805264"/>
              <a:ext cx="144016" cy="144016"/>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sp>
          <p:nvSpPr>
            <p:cNvPr id="3" name="2 CuadroTexto"/>
            <p:cNvSpPr txBox="1"/>
            <p:nvPr/>
          </p:nvSpPr>
          <p:spPr>
            <a:xfrm>
              <a:off x="5365955" y="5754161"/>
              <a:ext cx="2788683" cy="246221"/>
            </a:xfrm>
            <a:prstGeom prst="rect">
              <a:avLst/>
            </a:prstGeom>
            <a:noFill/>
          </p:spPr>
          <p:txBody>
            <a:bodyPr wrap="square" rtlCol="0">
              <a:spAutoFit/>
            </a:bodyPr>
            <a:lstStyle/>
            <a:p>
              <a:pPr fontAlgn="base">
                <a:spcBef>
                  <a:spcPct val="0"/>
                </a:spcBef>
                <a:spcAft>
                  <a:spcPct val="0"/>
                </a:spcAft>
              </a:pPr>
              <a:r>
                <a:rPr lang="es-ES" sz="1000" dirty="0">
                  <a:solidFill>
                    <a:prstClr val="black"/>
                  </a:solidFill>
                  <a:latin typeface="Century Gothic" panose="020B0502020202020204" pitchFamily="34" charset="0"/>
                </a:rPr>
                <a:t>CCAA y CA que han ampliado muestra</a:t>
              </a:r>
            </a:p>
          </p:txBody>
        </p:sp>
      </p:grpSp>
    </p:spTree>
    <p:extLst>
      <p:ext uri="{BB962C8B-B14F-4D97-AF65-F5344CB8AC3E}">
        <p14:creationId xmlns:p14="http://schemas.microsoft.com/office/powerpoint/2010/main" xmlns="" val="226273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5123" name="Text Box 4"/>
          <p:cNvSpPr txBox="1">
            <a:spLocks noChangeArrowheads="1"/>
          </p:cNvSpPr>
          <p:nvPr/>
        </p:nvSpPr>
        <p:spPr bwMode="auto">
          <a:xfrm>
            <a:off x="-30516" y="106362"/>
            <a:ext cx="7336074"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a:solidFill>
                  <a:prstClr val="white"/>
                </a:solidFill>
                <a:latin typeface="Century Gothic" pitchFamily="34" charset="0"/>
              </a:rPr>
              <a:t>Evolución tamaño de muestra</a:t>
            </a:r>
            <a:endParaRPr lang="es-ES" altLang="es-ES" dirty="0">
              <a:solidFill>
                <a:prstClr val="white"/>
              </a:solidFill>
              <a:latin typeface="Century Gothic" pitchFamily="34" charset="0"/>
            </a:endParaRPr>
          </a:p>
        </p:txBody>
      </p:sp>
      <p:grpSp>
        <p:nvGrpSpPr>
          <p:cNvPr id="5124" name="Group 12"/>
          <p:cNvGrpSpPr>
            <a:grpSpLocks/>
          </p:cNvGrpSpPr>
          <p:nvPr/>
        </p:nvGrpSpPr>
        <p:grpSpPr bwMode="auto">
          <a:xfrm>
            <a:off x="937207" y="858983"/>
            <a:ext cx="7416801" cy="1016000"/>
            <a:chOff x="340" y="709"/>
            <a:chExt cx="4672" cy="640"/>
          </a:xfrm>
        </p:grpSpPr>
        <p:sp>
          <p:nvSpPr>
            <p:cNvPr id="5126" name="Text Box 11"/>
            <p:cNvSpPr txBox="1">
              <a:spLocks noChangeArrowheads="1"/>
            </p:cNvSpPr>
            <p:nvPr/>
          </p:nvSpPr>
          <p:spPr bwMode="auto">
            <a:xfrm>
              <a:off x="340" y="709"/>
              <a:ext cx="2223" cy="640"/>
            </a:xfrm>
            <a:prstGeom prst="rect">
              <a:avLst/>
            </a:prstGeom>
            <a:noFill/>
            <a:ln>
              <a:noFill/>
            </a:ln>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38100">
                  <a:solidFill>
                    <a:srgbClr val="008000"/>
                  </a:solidFill>
                  <a:miter lim="800000"/>
                  <a:headEnd/>
                  <a:tailEnd/>
                </a14:hiddenLine>
              </a:ext>
            </a:extLst>
          </p:spPr>
          <p:txBody>
            <a:bodyPr>
              <a:spAutoFit/>
            </a:bodyPr>
            <a:lstStyle>
              <a:lvl1pPr marL="342900" indent="-342900" eaLnBrk="0" hangingPunct="0">
                <a:defRPr sz="4000">
                  <a:solidFill>
                    <a:schemeClr val="tx1"/>
                  </a:solidFill>
                  <a:latin typeface="Arial" charset="0"/>
                </a:defRPr>
              </a:lvl1pPr>
              <a:lvl2pPr marL="800100" indent="-342900" eaLnBrk="0" hangingPunct="0">
                <a:defRPr sz="4000">
                  <a:solidFill>
                    <a:schemeClr val="tx1"/>
                  </a:solidFill>
                  <a:latin typeface="Arial" charset="0"/>
                </a:defRPr>
              </a:lvl2pPr>
              <a:lvl3pPr marL="1257300" indent="-342900" eaLnBrk="0" hangingPunct="0">
                <a:defRPr sz="4000">
                  <a:solidFill>
                    <a:schemeClr val="tx1"/>
                  </a:solidFill>
                  <a:latin typeface="Arial" charset="0"/>
                </a:defRPr>
              </a:lvl3pPr>
              <a:lvl4pPr marL="1714500" indent="-342900" eaLnBrk="0" hangingPunct="0">
                <a:defRPr sz="4000">
                  <a:solidFill>
                    <a:schemeClr val="tx1"/>
                  </a:solidFill>
                  <a:latin typeface="Arial" charset="0"/>
                </a:defRPr>
              </a:lvl4pPr>
              <a:lvl5pPr marL="2171700" indent="-342900" eaLnBrk="0" hangingPunct="0">
                <a:defRPr sz="4000">
                  <a:solidFill>
                    <a:schemeClr val="tx1"/>
                  </a:solidFill>
                  <a:latin typeface="Arial" charset="0"/>
                </a:defRPr>
              </a:lvl5pPr>
              <a:lvl6pPr marL="2628900" indent="-342900" eaLnBrk="0" fontAlgn="base" hangingPunct="0">
                <a:spcBef>
                  <a:spcPct val="0"/>
                </a:spcBef>
                <a:spcAft>
                  <a:spcPct val="0"/>
                </a:spcAft>
                <a:defRPr sz="4000">
                  <a:solidFill>
                    <a:schemeClr val="tx1"/>
                  </a:solidFill>
                  <a:latin typeface="Arial" charset="0"/>
                </a:defRPr>
              </a:lvl6pPr>
              <a:lvl7pPr marL="3086100" indent="-342900" eaLnBrk="0" fontAlgn="base" hangingPunct="0">
                <a:spcBef>
                  <a:spcPct val="0"/>
                </a:spcBef>
                <a:spcAft>
                  <a:spcPct val="0"/>
                </a:spcAft>
                <a:defRPr sz="4000">
                  <a:solidFill>
                    <a:schemeClr val="tx1"/>
                  </a:solidFill>
                  <a:latin typeface="Arial" charset="0"/>
                </a:defRPr>
              </a:lvl7pPr>
              <a:lvl8pPr marL="3543300" indent="-342900" eaLnBrk="0" fontAlgn="base" hangingPunct="0">
                <a:spcBef>
                  <a:spcPct val="0"/>
                </a:spcBef>
                <a:spcAft>
                  <a:spcPct val="0"/>
                </a:spcAft>
                <a:defRPr sz="4000">
                  <a:solidFill>
                    <a:schemeClr val="tx1"/>
                  </a:solidFill>
                  <a:latin typeface="Arial" charset="0"/>
                </a:defRPr>
              </a:lvl8pPr>
              <a:lvl9pPr marL="4000500" indent="-342900" eaLnBrk="0" fontAlgn="base" hangingPunct="0">
                <a:spcBef>
                  <a:spcPct val="0"/>
                </a:spcBef>
                <a:spcAft>
                  <a:spcPct val="0"/>
                </a:spcAft>
                <a:defRPr sz="4000">
                  <a:solidFill>
                    <a:schemeClr val="tx1"/>
                  </a:solidFill>
                  <a:latin typeface="Arial" charset="0"/>
                </a:defRPr>
              </a:lvl9pPr>
            </a:lstStyle>
            <a:p>
              <a:pPr eaLnBrk="1" fontAlgn="base" hangingPunct="1">
                <a:spcBef>
                  <a:spcPct val="50000"/>
                </a:spcBef>
                <a:spcAft>
                  <a:spcPct val="0"/>
                </a:spcAft>
              </a:pPr>
              <a:r>
                <a:rPr lang="es-ES" altLang="es-ES" sz="1800" b="1" dirty="0">
                  <a:solidFill>
                    <a:srgbClr val="564B3C">
                      <a:lumMod val="60000"/>
                      <a:lumOff val="40000"/>
                    </a:srgbClr>
                  </a:solidFill>
                  <a:latin typeface="Century Gothic" pitchFamily="34" charset="0"/>
                  <a:cs typeface="Arial" charset="0"/>
                </a:rPr>
                <a:t>Fortalezas </a:t>
              </a:r>
              <a:r>
                <a:rPr lang="es-ES" altLang="es-ES" sz="1800" b="1" dirty="0" smtClean="0">
                  <a:solidFill>
                    <a:srgbClr val="564B3C">
                      <a:lumMod val="60000"/>
                      <a:lumOff val="40000"/>
                    </a:srgbClr>
                  </a:solidFill>
                  <a:latin typeface="Century Gothic" pitchFamily="34" charset="0"/>
                  <a:cs typeface="Arial" charset="0"/>
                </a:rPr>
                <a:t>ESTUDES</a:t>
              </a:r>
              <a:r>
                <a:rPr lang="es-ES" altLang="es-ES" sz="1800" b="1" dirty="0">
                  <a:solidFill>
                    <a:srgbClr val="564B3C">
                      <a:lumMod val="60000"/>
                      <a:lumOff val="40000"/>
                    </a:srgbClr>
                  </a:solidFill>
                  <a:latin typeface="Century Gothic" pitchFamily="34" charset="0"/>
                  <a:cs typeface="Arial" charset="0"/>
                </a:rPr>
                <a:t>:</a:t>
              </a:r>
            </a:p>
            <a:p>
              <a:pPr marL="0" indent="0" eaLnBrk="1" fontAlgn="base" hangingPunct="1">
                <a:spcBef>
                  <a:spcPct val="50000"/>
                </a:spcBef>
                <a:spcAft>
                  <a:spcPct val="0"/>
                </a:spcAft>
                <a:buClr>
                  <a:srgbClr val="848058">
                    <a:lumMod val="50000"/>
                  </a:srgbClr>
                </a:buClr>
              </a:pPr>
              <a:r>
                <a:rPr lang="es-ES" altLang="es-ES" sz="1400" b="1" dirty="0" smtClean="0">
                  <a:solidFill>
                    <a:srgbClr val="B5AE53">
                      <a:lumMod val="75000"/>
                    </a:srgbClr>
                  </a:solidFill>
                  <a:latin typeface="Century Gothic" pitchFamily="34" charset="0"/>
                  <a:cs typeface="Arial" charset="0"/>
                </a:rPr>
                <a:t>1.   </a:t>
              </a:r>
              <a:r>
                <a:rPr lang="es-ES" altLang="es-ES" sz="1400" dirty="0" smtClean="0">
                  <a:solidFill>
                    <a:srgbClr val="848058">
                      <a:lumMod val="50000"/>
                    </a:srgbClr>
                  </a:solidFill>
                  <a:latin typeface="Century Gothic" pitchFamily="34" charset="0"/>
                  <a:cs typeface="Arial" charset="0"/>
                </a:rPr>
                <a:t>Amplia </a:t>
              </a:r>
              <a:r>
                <a:rPr lang="es-ES" altLang="es-ES" sz="1400" dirty="0">
                  <a:solidFill>
                    <a:srgbClr val="848058">
                      <a:lumMod val="50000"/>
                    </a:srgbClr>
                  </a:solidFill>
                  <a:latin typeface="Century Gothic" pitchFamily="34" charset="0"/>
                  <a:cs typeface="Arial" charset="0"/>
                </a:rPr>
                <a:t>muestra </a:t>
              </a:r>
            </a:p>
            <a:p>
              <a:pPr marL="0" indent="0" eaLnBrk="1" fontAlgn="base" hangingPunct="1">
                <a:spcBef>
                  <a:spcPct val="50000"/>
                </a:spcBef>
                <a:spcAft>
                  <a:spcPct val="0"/>
                </a:spcAft>
                <a:buClr>
                  <a:srgbClr val="848058">
                    <a:lumMod val="50000"/>
                  </a:srgbClr>
                </a:buClr>
              </a:pPr>
              <a:r>
                <a:rPr lang="es-ES" altLang="es-ES" sz="1400" b="1" dirty="0" smtClean="0">
                  <a:solidFill>
                    <a:srgbClr val="B5AE53">
                      <a:lumMod val="75000"/>
                    </a:srgbClr>
                  </a:solidFill>
                  <a:latin typeface="Century Gothic" pitchFamily="34" charset="0"/>
                  <a:cs typeface="Arial" charset="0"/>
                </a:rPr>
                <a:t>2.   </a:t>
              </a:r>
              <a:r>
                <a:rPr lang="es-ES" altLang="es-ES" sz="1400" dirty="0" smtClean="0">
                  <a:solidFill>
                    <a:srgbClr val="848058">
                      <a:lumMod val="50000"/>
                    </a:srgbClr>
                  </a:solidFill>
                  <a:latin typeface="Century Gothic" pitchFamily="34" charset="0"/>
                  <a:cs typeface="Arial" charset="0"/>
                </a:rPr>
                <a:t>Serie histórica periódica y dilatada</a:t>
              </a:r>
              <a:endParaRPr lang="es-ES" altLang="es-ES" sz="1400" dirty="0">
                <a:solidFill>
                  <a:srgbClr val="848058">
                    <a:lumMod val="50000"/>
                  </a:srgbClr>
                </a:solidFill>
                <a:latin typeface="Century Gothic" pitchFamily="34" charset="0"/>
                <a:cs typeface="Arial" charset="0"/>
              </a:endParaRPr>
            </a:p>
          </p:txBody>
        </p:sp>
        <p:sp>
          <p:nvSpPr>
            <p:cNvPr id="5127" name="Text Box 10"/>
            <p:cNvSpPr txBox="1">
              <a:spLocks noChangeArrowheads="1"/>
            </p:cNvSpPr>
            <p:nvPr/>
          </p:nvSpPr>
          <p:spPr bwMode="auto">
            <a:xfrm>
              <a:off x="2563" y="952"/>
              <a:ext cx="2449" cy="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4000">
                  <a:solidFill>
                    <a:schemeClr val="tx1"/>
                  </a:solidFill>
                  <a:latin typeface="Arial" charset="0"/>
                </a:defRPr>
              </a:lvl1pPr>
              <a:lvl2pPr marL="800100" indent="-342900" eaLnBrk="0" hangingPunct="0">
                <a:defRPr sz="4000">
                  <a:solidFill>
                    <a:schemeClr val="tx1"/>
                  </a:solidFill>
                  <a:latin typeface="Arial" charset="0"/>
                </a:defRPr>
              </a:lvl2pPr>
              <a:lvl3pPr marL="1257300" indent="-342900" eaLnBrk="0" hangingPunct="0">
                <a:defRPr sz="4000">
                  <a:solidFill>
                    <a:schemeClr val="tx1"/>
                  </a:solidFill>
                  <a:latin typeface="Arial" charset="0"/>
                </a:defRPr>
              </a:lvl3pPr>
              <a:lvl4pPr marL="1714500" indent="-342900" eaLnBrk="0" hangingPunct="0">
                <a:defRPr sz="4000">
                  <a:solidFill>
                    <a:schemeClr val="tx1"/>
                  </a:solidFill>
                  <a:latin typeface="Arial" charset="0"/>
                </a:defRPr>
              </a:lvl4pPr>
              <a:lvl5pPr marL="2171700" indent="-342900" eaLnBrk="0" hangingPunct="0">
                <a:defRPr sz="4000">
                  <a:solidFill>
                    <a:schemeClr val="tx1"/>
                  </a:solidFill>
                  <a:latin typeface="Arial" charset="0"/>
                </a:defRPr>
              </a:lvl5pPr>
              <a:lvl6pPr marL="2628900" indent="-342900" eaLnBrk="0" fontAlgn="base" hangingPunct="0">
                <a:spcBef>
                  <a:spcPct val="0"/>
                </a:spcBef>
                <a:spcAft>
                  <a:spcPct val="0"/>
                </a:spcAft>
                <a:defRPr sz="4000">
                  <a:solidFill>
                    <a:schemeClr val="tx1"/>
                  </a:solidFill>
                  <a:latin typeface="Arial" charset="0"/>
                </a:defRPr>
              </a:lvl6pPr>
              <a:lvl7pPr marL="3086100" indent="-342900" eaLnBrk="0" fontAlgn="base" hangingPunct="0">
                <a:spcBef>
                  <a:spcPct val="0"/>
                </a:spcBef>
                <a:spcAft>
                  <a:spcPct val="0"/>
                </a:spcAft>
                <a:defRPr sz="4000">
                  <a:solidFill>
                    <a:schemeClr val="tx1"/>
                  </a:solidFill>
                  <a:latin typeface="Arial" charset="0"/>
                </a:defRPr>
              </a:lvl7pPr>
              <a:lvl8pPr marL="3543300" indent="-342900" eaLnBrk="0" fontAlgn="base" hangingPunct="0">
                <a:spcBef>
                  <a:spcPct val="0"/>
                </a:spcBef>
                <a:spcAft>
                  <a:spcPct val="0"/>
                </a:spcAft>
                <a:defRPr sz="4000">
                  <a:solidFill>
                    <a:schemeClr val="tx1"/>
                  </a:solidFill>
                  <a:latin typeface="Arial" charset="0"/>
                </a:defRPr>
              </a:lvl8pPr>
              <a:lvl9pPr marL="4000500" indent="-342900" eaLnBrk="0" fontAlgn="base" hangingPunct="0">
                <a:spcBef>
                  <a:spcPct val="0"/>
                </a:spcBef>
                <a:spcAft>
                  <a:spcPct val="0"/>
                </a:spcAft>
                <a:defRPr sz="4000">
                  <a:solidFill>
                    <a:schemeClr val="tx1"/>
                  </a:solidFill>
                  <a:latin typeface="Arial" charset="0"/>
                </a:defRPr>
              </a:lvl9pPr>
            </a:lstStyle>
            <a:p>
              <a:pPr eaLnBrk="1" fontAlgn="base" hangingPunct="1">
                <a:spcBef>
                  <a:spcPct val="50000"/>
                </a:spcBef>
                <a:spcAft>
                  <a:spcPct val="0"/>
                </a:spcAft>
                <a:buClr>
                  <a:srgbClr val="006699"/>
                </a:buClr>
              </a:pPr>
              <a:r>
                <a:rPr lang="es-ES" altLang="es-ES" sz="1400" b="1" dirty="0" smtClean="0">
                  <a:solidFill>
                    <a:srgbClr val="B5AE53">
                      <a:lumMod val="75000"/>
                    </a:srgbClr>
                  </a:solidFill>
                  <a:latin typeface="Century Gothic" pitchFamily="34" charset="0"/>
                  <a:cs typeface="Arial" charset="0"/>
                </a:rPr>
                <a:t>3.</a:t>
              </a:r>
              <a:r>
                <a:rPr lang="es-ES" altLang="es-ES" sz="1400" b="1" dirty="0" smtClean="0">
                  <a:solidFill>
                    <a:srgbClr val="848058">
                      <a:lumMod val="50000"/>
                    </a:srgbClr>
                  </a:solidFill>
                  <a:latin typeface="Century Gothic" pitchFamily="34" charset="0"/>
                  <a:cs typeface="Arial" charset="0"/>
                </a:rPr>
                <a:t>   </a:t>
              </a:r>
              <a:r>
                <a:rPr lang="es-ES" altLang="es-ES" sz="1400" dirty="0" smtClean="0">
                  <a:solidFill>
                    <a:srgbClr val="848058">
                      <a:lumMod val="50000"/>
                    </a:srgbClr>
                  </a:solidFill>
                  <a:latin typeface="Century Gothic" pitchFamily="34" charset="0"/>
                  <a:cs typeface="Arial" charset="0"/>
                </a:rPr>
                <a:t>Flexibilidad</a:t>
              </a:r>
              <a:r>
                <a:rPr lang="es-ES" altLang="es-ES" sz="1400" dirty="0">
                  <a:solidFill>
                    <a:srgbClr val="848058">
                      <a:lumMod val="50000"/>
                    </a:srgbClr>
                  </a:solidFill>
                  <a:latin typeface="Century Gothic" pitchFamily="34" charset="0"/>
                  <a:cs typeface="Arial" charset="0"/>
                </a:rPr>
                <a:t>: Módulos específicos</a:t>
              </a:r>
            </a:p>
            <a:p>
              <a:pPr eaLnBrk="1" fontAlgn="base" hangingPunct="1">
                <a:spcBef>
                  <a:spcPct val="50000"/>
                </a:spcBef>
                <a:spcAft>
                  <a:spcPct val="0"/>
                </a:spcAft>
                <a:buClr>
                  <a:srgbClr val="006699"/>
                </a:buClr>
              </a:pPr>
              <a:r>
                <a:rPr lang="es-ES" altLang="es-ES" sz="1400" b="1" dirty="0" smtClean="0">
                  <a:solidFill>
                    <a:srgbClr val="B5AE53">
                      <a:lumMod val="75000"/>
                    </a:srgbClr>
                  </a:solidFill>
                  <a:latin typeface="Century Gothic" pitchFamily="34" charset="0"/>
                  <a:cs typeface="Arial" charset="0"/>
                </a:rPr>
                <a:t>4.   </a:t>
              </a:r>
              <a:r>
                <a:rPr lang="es-ES" altLang="es-ES" sz="1400" dirty="0" smtClean="0">
                  <a:solidFill>
                    <a:srgbClr val="848058">
                      <a:lumMod val="50000"/>
                    </a:srgbClr>
                  </a:solidFill>
                  <a:latin typeface="Century Gothic" pitchFamily="34" charset="0"/>
                  <a:cs typeface="Arial" charset="0"/>
                </a:rPr>
                <a:t>Comparabilidad </a:t>
              </a:r>
              <a:r>
                <a:rPr lang="es-ES" altLang="es-ES" sz="1400" dirty="0">
                  <a:solidFill>
                    <a:srgbClr val="848058">
                      <a:lumMod val="50000"/>
                    </a:srgbClr>
                  </a:solidFill>
                  <a:latin typeface="Century Gothic" pitchFamily="34" charset="0"/>
                  <a:cs typeface="Arial" charset="0"/>
                </a:rPr>
                <a:t>internacional</a:t>
              </a:r>
            </a:p>
          </p:txBody>
        </p:sp>
      </p:grpSp>
      <p:pic>
        <p:nvPicPr>
          <p:cNvPr id="8" name="Picture 5" descr="F:\BIDA\2º TALLER\Documentos de trabajo\Logos\ESPAÑA\MSSSI_PNS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0185" y="6453336"/>
            <a:ext cx="1853815" cy="405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11" name="Picture 5" descr="F:\BIDA\2º TALLER\Documentos de trabajo\Logos\ESPAÑA\MSSSI_PNSD.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5" name="14 Rectángulo"/>
          <p:cNvSpPr/>
          <p:nvPr/>
        </p:nvSpPr>
        <p:spPr>
          <a:xfrm>
            <a:off x="7615594" y="5208242"/>
            <a:ext cx="613656" cy="780708"/>
          </a:xfrm>
          <a:prstGeom prst="rect">
            <a:avLst/>
          </a:prstGeom>
          <a:solidFill>
            <a:schemeClr val="accent5">
              <a:lumMod val="40000"/>
              <a:lumOff val="60000"/>
              <a:alpha val="2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graphicFrame>
        <p:nvGraphicFramePr>
          <p:cNvPr id="16" name="1 Gráfico"/>
          <p:cNvGraphicFramePr>
            <a:graphicFrameLocks/>
          </p:cNvGraphicFramePr>
          <p:nvPr>
            <p:extLst>
              <p:ext uri="{D42A27DB-BD31-4B8C-83A1-F6EECF244321}">
                <p14:modId xmlns:p14="http://schemas.microsoft.com/office/powerpoint/2010/main" xmlns="" val="984581508"/>
              </p:ext>
            </p:extLst>
          </p:nvPr>
        </p:nvGraphicFramePr>
        <p:xfrm>
          <a:off x="274320" y="2132856"/>
          <a:ext cx="8762176" cy="39395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229839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 Gráfico"/>
          <p:cNvGraphicFramePr>
            <a:graphicFrameLocks/>
          </p:cNvGraphicFramePr>
          <p:nvPr>
            <p:extLst>
              <p:ext uri="{D42A27DB-BD31-4B8C-83A1-F6EECF244321}">
                <p14:modId xmlns:p14="http://schemas.microsoft.com/office/powerpoint/2010/main" xmlns="" val="796121272"/>
              </p:ext>
            </p:extLst>
          </p:nvPr>
        </p:nvGraphicFramePr>
        <p:xfrm>
          <a:off x="143446" y="980729"/>
          <a:ext cx="8857108" cy="532859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17"/>
          <p:cNvSpPr txBox="1">
            <a:spLocks noChangeArrowheads="1"/>
          </p:cNvSpPr>
          <p:nvPr/>
        </p:nvSpPr>
        <p:spPr bwMode="auto">
          <a:xfrm>
            <a:off x="3203848" y="1052513"/>
            <a:ext cx="5614988" cy="149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smtClean="0">
                <a:solidFill>
                  <a:prstClr val="black"/>
                </a:solidFill>
                <a:latin typeface="Century Gothic" pitchFamily="34" charset="0"/>
              </a:rPr>
              <a:t>En esta </a:t>
            </a:r>
            <a:r>
              <a:rPr lang="es-ES" altLang="es-ES" sz="1400" dirty="0" err="1" smtClean="0">
                <a:solidFill>
                  <a:prstClr val="black"/>
                </a:solidFill>
                <a:latin typeface="Century Gothic" pitchFamily="34" charset="0"/>
              </a:rPr>
              <a:t>enceusta</a:t>
            </a:r>
            <a:r>
              <a:rPr lang="es-ES" altLang="es-ES" sz="1400" dirty="0" smtClean="0">
                <a:solidFill>
                  <a:prstClr val="black"/>
                </a:solidFill>
                <a:latin typeface="Century Gothic" pitchFamily="34" charset="0"/>
              </a:rPr>
              <a:t> se han analizado </a:t>
            </a:r>
            <a:r>
              <a:rPr lang="es-ES" altLang="es-ES" sz="1400" b="1" dirty="0" smtClean="0">
                <a:solidFill>
                  <a:prstClr val="black"/>
                </a:solidFill>
                <a:latin typeface="Century Gothic" pitchFamily="34" charset="0"/>
              </a:rPr>
              <a:t>18</a:t>
            </a:r>
            <a:r>
              <a:rPr lang="es-ES" altLang="es-ES" sz="1400" dirty="0" smtClean="0">
                <a:solidFill>
                  <a:prstClr val="black"/>
                </a:solidFill>
                <a:latin typeface="Century Gothic" pitchFamily="34" charset="0"/>
              </a:rPr>
              <a:t> </a:t>
            </a:r>
            <a:r>
              <a:rPr lang="es-ES" altLang="es-ES" sz="1400" b="1" dirty="0" smtClean="0">
                <a:solidFill>
                  <a:prstClr val="black"/>
                </a:solidFill>
                <a:latin typeface="Century Gothic" pitchFamily="34" charset="0"/>
              </a:rPr>
              <a:t>sustancias psicoactivas</a:t>
            </a:r>
          </a:p>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smtClean="0">
                <a:solidFill>
                  <a:prstClr val="black"/>
                </a:solidFill>
                <a:latin typeface="Century Gothic" pitchFamily="34" charset="0"/>
              </a:rPr>
              <a:t>Los </a:t>
            </a:r>
            <a:r>
              <a:rPr lang="es-ES" altLang="es-ES" sz="1400" dirty="0">
                <a:solidFill>
                  <a:prstClr val="black"/>
                </a:solidFill>
                <a:latin typeface="Century Gothic" pitchFamily="34" charset="0"/>
              </a:rPr>
              <a:t>resultados obtenidos reflejan </a:t>
            </a:r>
            <a:r>
              <a:rPr lang="es-ES" altLang="es-ES" sz="1400" b="1" dirty="0">
                <a:solidFill>
                  <a:prstClr val="black"/>
                </a:solidFill>
                <a:latin typeface="Century Gothic" pitchFamily="34" charset="0"/>
              </a:rPr>
              <a:t>una mejora considerable de la situación de los consumos de drogas </a:t>
            </a:r>
            <a:r>
              <a:rPr lang="es-ES" altLang="es-ES" sz="1400" dirty="0" smtClean="0">
                <a:solidFill>
                  <a:prstClr val="black"/>
                </a:solidFill>
                <a:latin typeface="Century Gothic" pitchFamily="34" charset="0"/>
              </a:rPr>
              <a:t>con </a:t>
            </a:r>
            <a:r>
              <a:rPr lang="es-ES" altLang="es-ES" sz="1400" dirty="0">
                <a:solidFill>
                  <a:prstClr val="black"/>
                </a:solidFill>
                <a:latin typeface="Century Gothic" pitchFamily="34" charset="0"/>
              </a:rPr>
              <a:t>respecto a ediciones anteriores</a:t>
            </a:r>
          </a:p>
        </p:txBody>
      </p:sp>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a:solidFill>
                  <a:prstClr val="white"/>
                </a:solidFill>
                <a:latin typeface="Century Gothic" pitchFamily="34" charset="0"/>
              </a:rPr>
              <a:t>Proporción consumidores drogas</a:t>
            </a:r>
            <a:endParaRPr lang="es-ES" altLang="es-ES" dirty="0">
              <a:solidFill>
                <a:prstClr val="white"/>
              </a:solidFill>
              <a:latin typeface="Century Gothic" pitchFamily="34" charset="0"/>
            </a:endParaRPr>
          </a:p>
        </p:txBody>
      </p:sp>
      <p:sp>
        <p:nvSpPr>
          <p:cNvPr id="5" name="4 CuadroTexto"/>
          <p:cNvSpPr txBox="1"/>
          <p:nvPr/>
        </p:nvSpPr>
        <p:spPr>
          <a:xfrm>
            <a:off x="7305558" y="134471"/>
            <a:ext cx="1838442" cy="461665"/>
          </a:xfrm>
          <a:prstGeom prst="rect">
            <a:avLst/>
          </a:prstGeom>
          <a:noFill/>
        </p:spPr>
        <p:txBody>
          <a:bodyPr wrap="square" rtlCol="0">
            <a:spAutoFit/>
          </a:bodyPr>
          <a:lstStyle/>
          <a:p>
            <a:pPr algn="ctr" fontAlgn="base">
              <a:spcBef>
                <a:spcPct val="0"/>
              </a:spcBef>
              <a:spcAft>
                <a:spcPct val="0"/>
              </a:spcAft>
            </a:pPr>
            <a:r>
              <a:rPr lang="es-ES" sz="2400" b="1" dirty="0" smtClean="0">
                <a:solidFill>
                  <a:srgbClr val="DE8C7E"/>
                </a:solidFill>
                <a:latin typeface="Century Gothic" panose="020B0502020202020204" pitchFamily="34" charset="0"/>
              </a:rPr>
              <a:t>2012-2014</a:t>
            </a:r>
            <a:endParaRPr lang="es-ES" sz="2400" b="1" dirty="0">
              <a:solidFill>
                <a:srgbClr val="DE8C7E"/>
              </a:solidFill>
              <a:latin typeface="Century Gothic" panose="020B0502020202020204" pitchFamily="34" charset="0"/>
            </a:endParaRPr>
          </a:p>
        </p:txBody>
      </p:sp>
      <p:sp>
        <p:nvSpPr>
          <p:cNvPr id="10" name="Text Box 5"/>
          <p:cNvSpPr txBox="1">
            <a:spLocks noChangeArrowheads="1"/>
          </p:cNvSpPr>
          <p:nvPr/>
        </p:nvSpPr>
        <p:spPr bwMode="auto">
          <a:xfrm>
            <a:off x="145752" y="869157"/>
            <a:ext cx="2808436"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50000"/>
              </a:spcBef>
              <a:spcAft>
                <a:spcPct val="0"/>
              </a:spcAft>
            </a:pPr>
            <a:r>
              <a:rPr lang="es-ES" altLang="es-ES" sz="1800" b="1" dirty="0">
                <a:solidFill>
                  <a:srgbClr val="564B3C">
                    <a:lumMod val="60000"/>
                    <a:lumOff val="40000"/>
                  </a:srgbClr>
                </a:solidFill>
                <a:latin typeface="Century Gothic" pitchFamily="34" charset="0"/>
              </a:rPr>
              <a:t>Últimos 12 meses</a:t>
            </a:r>
          </a:p>
        </p:txBody>
      </p:sp>
    </p:spTree>
    <p:extLst>
      <p:ext uri="{BB962C8B-B14F-4D97-AF65-F5344CB8AC3E}">
        <p14:creationId xmlns:p14="http://schemas.microsoft.com/office/powerpoint/2010/main" xmlns="" val="2869337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2843808" y="3714819"/>
            <a:ext cx="1439271" cy="864096"/>
          </a:xfrm>
          <a:prstGeom prst="rect">
            <a:avLst/>
          </a:prstGeom>
          <a:solidFill>
            <a:schemeClr val="accent5">
              <a:lumMod val="40000"/>
              <a:lumOff val="60000"/>
              <a:alpha val="2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sp>
        <p:nvSpPr>
          <p:cNvPr id="5" name="4 Rectángulo"/>
          <p:cNvSpPr/>
          <p:nvPr/>
        </p:nvSpPr>
        <p:spPr>
          <a:xfrm>
            <a:off x="1259632" y="3096769"/>
            <a:ext cx="843866" cy="780708"/>
          </a:xfrm>
          <a:prstGeom prst="rect">
            <a:avLst/>
          </a:prstGeom>
          <a:solidFill>
            <a:schemeClr val="accent5">
              <a:lumMod val="40000"/>
              <a:lumOff val="60000"/>
              <a:alpha val="2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sp>
        <p:nvSpPr>
          <p:cNvPr id="40" name="39 Rectángulo"/>
          <p:cNvSpPr/>
          <p:nvPr/>
        </p:nvSpPr>
        <p:spPr>
          <a:xfrm>
            <a:off x="543235" y="1484258"/>
            <a:ext cx="843866" cy="780708"/>
          </a:xfrm>
          <a:prstGeom prst="rect">
            <a:avLst/>
          </a:prstGeom>
          <a:solidFill>
            <a:schemeClr val="accent5">
              <a:lumMod val="40000"/>
              <a:lumOff val="60000"/>
              <a:alpha val="2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sp>
        <p:nvSpPr>
          <p:cNvPr id="3" name="Text Box 5"/>
          <p:cNvSpPr txBox="1">
            <a:spLocks noChangeArrowheads="1"/>
          </p:cNvSpPr>
          <p:nvPr/>
        </p:nvSpPr>
        <p:spPr bwMode="auto">
          <a:xfrm>
            <a:off x="179389" y="1052513"/>
            <a:ext cx="2448718"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50000"/>
              </a:spcBef>
              <a:spcAft>
                <a:spcPct val="0"/>
              </a:spcAft>
            </a:pPr>
            <a:r>
              <a:rPr lang="es-ES" altLang="es-ES" sz="1800" b="1" dirty="0">
                <a:solidFill>
                  <a:srgbClr val="564B3C">
                    <a:lumMod val="60000"/>
                    <a:lumOff val="40000"/>
                  </a:srgbClr>
                </a:solidFill>
                <a:latin typeface="Century Gothic" pitchFamily="34" charset="0"/>
              </a:rPr>
              <a:t>Últimos 12 meses</a:t>
            </a:r>
          </a:p>
        </p:txBody>
      </p:sp>
      <p:sp>
        <p:nvSpPr>
          <p:cNvPr id="14" name="Text Box 17"/>
          <p:cNvSpPr txBox="1">
            <a:spLocks noChangeArrowheads="1"/>
          </p:cNvSpPr>
          <p:nvPr/>
        </p:nvSpPr>
        <p:spPr bwMode="auto">
          <a:xfrm>
            <a:off x="2915816" y="1030782"/>
            <a:ext cx="5614988" cy="149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smtClean="0">
                <a:solidFill>
                  <a:srgbClr val="848058">
                    <a:lumMod val="50000"/>
                  </a:srgbClr>
                </a:solidFill>
                <a:latin typeface="Century Gothic" pitchFamily="34" charset="0"/>
              </a:rPr>
              <a:t>El consumo de todas las </a:t>
            </a:r>
            <a:r>
              <a:rPr lang="es-ES" altLang="es-ES" sz="1400" b="1" dirty="0" smtClean="0">
                <a:solidFill>
                  <a:srgbClr val="848058">
                    <a:lumMod val="50000"/>
                  </a:srgbClr>
                </a:solidFill>
                <a:latin typeface="Century Gothic" pitchFamily="34" charset="0"/>
              </a:rPr>
              <a:t>drogas ilegales</a:t>
            </a:r>
            <a:r>
              <a:rPr lang="es-ES" altLang="es-ES" sz="1400" dirty="0" smtClean="0">
                <a:solidFill>
                  <a:srgbClr val="848058">
                    <a:lumMod val="50000"/>
                  </a:srgbClr>
                </a:solidFill>
                <a:latin typeface="Century Gothic" pitchFamily="34" charset="0"/>
              </a:rPr>
              <a:t> está más extendido entre los </a:t>
            </a:r>
            <a:r>
              <a:rPr lang="es-ES" altLang="es-ES" sz="1400" b="1" dirty="0" smtClean="0">
                <a:solidFill>
                  <a:srgbClr val="848058">
                    <a:lumMod val="50000"/>
                  </a:srgbClr>
                </a:solidFill>
                <a:latin typeface="Century Gothic" pitchFamily="34" charset="0"/>
              </a:rPr>
              <a:t>hombres</a:t>
            </a:r>
            <a:r>
              <a:rPr lang="es-ES" altLang="es-ES" sz="1400" dirty="0" smtClean="0">
                <a:solidFill>
                  <a:srgbClr val="848058">
                    <a:lumMod val="50000"/>
                  </a:srgbClr>
                </a:solidFill>
                <a:latin typeface="Century Gothic" pitchFamily="34" charset="0"/>
              </a:rPr>
              <a:t> que entre las mujeres</a:t>
            </a:r>
          </a:p>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dirty="0" smtClean="0">
                <a:solidFill>
                  <a:srgbClr val="848058">
                    <a:lumMod val="50000"/>
                  </a:srgbClr>
                </a:solidFill>
                <a:latin typeface="Century Gothic" pitchFamily="34" charset="0"/>
              </a:rPr>
              <a:t>El consumo de </a:t>
            </a:r>
            <a:r>
              <a:rPr lang="es-ES" altLang="es-ES" sz="1400" b="1" dirty="0" smtClean="0">
                <a:solidFill>
                  <a:srgbClr val="848058">
                    <a:lumMod val="50000"/>
                  </a:srgbClr>
                </a:solidFill>
                <a:latin typeface="Century Gothic" pitchFamily="34" charset="0"/>
              </a:rPr>
              <a:t>drogas de lícito comercio </a:t>
            </a:r>
            <a:r>
              <a:rPr lang="es-ES" altLang="es-ES" sz="1400" dirty="0" smtClean="0">
                <a:solidFill>
                  <a:srgbClr val="848058">
                    <a:lumMod val="50000"/>
                  </a:srgbClr>
                </a:solidFill>
                <a:latin typeface="Century Gothic" pitchFamily="34" charset="0"/>
              </a:rPr>
              <a:t>como tabaco, alcohol o hipnosedantes está más extendido entre las </a:t>
            </a:r>
            <a:r>
              <a:rPr lang="es-ES" altLang="es-ES" sz="1400" b="1" dirty="0" smtClean="0">
                <a:solidFill>
                  <a:srgbClr val="848058">
                    <a:lumMod val="50000"/>
                  </a:srgbClr>
                </a:solidFill>
                <a:latin typeface="Century Gothic" pitchFamily="34" charset="0"/>
              </a:rPr>
              <a:t>mujeres</a:t>
            </a:r>
            <a:endParaRPr lang="es-ES" altLang="es-ES" sz="1400" b="1" dirty="0">
              <a:solidFill>
                <a:srgbClr val="848058">
                  <a:lumMod val="50000"/>
                </a:srgbClr>
              </a:solidFill>
              <a:latin typeface="Century Gothic" pitchFamily="34" charset="0"/>
            </a:endParaRPr>
          </a:p>
        </p:txBody>
      </p:sp>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a:solidFill>
                  <a:prstClr val="white"/>
                </a:solidFill>
                <a:latin typeface="Century Gothic" pitchFamily="34" charset="0"/>
              </a:rPr>
              <a:t>Proporción consumidores drogas</a:t>
            </a:r>
            <a:endParaRPr lang="es-ES" altLang="es-ES" dirty="0">
              <a:solidFill>
                <a:prstClr val="white"/>
              </a:solidFill>
              <a:latin typeface="Century Gothic" pitchFamily="34" charset="0"/>
            </a:endParaRPr>
          </a:p>
        </p:txBody>
      </p:sp>
      <p:pic>
        <p:nvPicPr>
          <p:cNvPr id="28674" name="Picture 2"/>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r="58684"/>
          <a:stretch/>
        </p:blipFill>
        <p:spPr bwMode="auto">
          <a:xfrm>
            <a:off x="7734343" y="114673"/>
            <a:ext cx="281583" cy="6035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2"/>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xmlns="" val="0"/>
              </a:ext>
            </a:extLst>
          </a:blip>
          <a:srcRect l="45418" r="1"/>
          <a:stretch/>
        </p:blipFill>
        <p:spPr bwMode="auto">
          <a:xfrm>
            <a:off x="8230996" y="114673"/>
            <a:ext cx="358851" cy="6035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5" name="1 Gráfico"/>
          <p:cNvGraphicFramePr>
            <a:graphicFrameLocks/>
          </p:cNvGraphicFramePr>
          <p:nvPr>
            <p:extLst>
              <p:ext uri="{D42A27DB-BD31-4B8C-83A1-F6EECF244321}">
                <p14:modId xmlns:p14="http://schemas.microsoft.com/office/powerpoint/2010/main" xmlns="" val="2078266886"/>
              </p:ext>
            </p:extLst>
          </p:nvPr>
        </p:nvGraphicFramePr>
        <p:xfrm>
          <a:off x="19966" y="1628800"/>
          <a:ext cx="8997170" cy="47081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1313653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p:cNvSpPr/>
          <p:nvPr/>
        </p:nvSpPr>
        <p:spPr>
          <a:xfrm>
            <a:off x="5865695" y="3113578"/>
            <a:ext cx="376176" cy="218763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sp>
        <p:nvSpPr>
          <p:cNvPr id="28" name="27 Rectángulo"/>
          <p:cNvSpPr/>
          <p:nvPr/>
        </p:nvSpPr>
        <p:spPr>
          <a:xfrm>
            <a:off x="7059484" y="3617634"/>
            <a:ext cx="376176" cy="1683574"/>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smtClean="0">
                <a:solidFill>
                  <a:prstClr val="white"/>
                </a:solidFill>
                <a:latin typeface="Century Gothic" pitchFamily="34" charset="0"/>
              </a:rPr>
              <a:t>Consumo de tabaco</a:t>
            </a:r>
            <a:endParaRPr lang="es-ES" altLang="es-ES" dirty="0">
              <a:solidFill>
                <a:prstClr val="white"/>
              </a:solidFill>
              <a:latin typeface="Century Gothic" pitchFamily="34" charset="0"/>
            </a:endParaRPr>
          </a:p>
        </p:txBody>
      </p:sp>
      <p:sp>
        <p:nvSpPr>
          <p:cNvPr id="33" name="Text Box 15"/>
          <p:cNvSpPr txBox="1">
            <a:spLocks noChangeArrowheads="1"/>
          </p:cNvSpPr>
          <p:nvPr/>
        </p:nvSpPr>
        <p:spPr bwMode="auto">
          <a:xfrm>
            <a:off x="4141951" y="3553985"/>
            <a:ext cx="1296144"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10000"/>
              </a:spcBef>
              <a:spcAft>
                <a:spcPct val="0"/>
              </a:spcAft>
              <a:buFontTx/>
              <a:buNone/>
            </a:pPr>
            <a:r>
              <a:rPr lang="es-ES" altLang="es-ES" sz="1200" dirty="0">
                <a:solidFill>
                  <a:prstClr val="black"/>
                </a:solidFill>
                <a:latin typeface="Century Gothic" panose="020B0502020202020204" pitchFamily="34" charset="0"/>
              </a:rPr>
              <a:t>Debate social </a:t>
            </a:r>
            <a:endParaRPr lang="es-ES" altLang="es-ES" sz="1200" dirty="0" smtClean="0">
              <a:solidFill>
                <a:prstClr val="black"/>
              </a:solidFill>
              <a:latin typeface="Century Gothic" panose="020B0502020202020204" pitchFamily="34" charset="0"/>
            </a:endParaRPr>
          </a:p>
          <a:p>
            <a:pPr algn="ctr" eaLnBrk="1" fontAlgn="base" hangingPunct="1">
              <a:spcBef>
                <a:spcPct val="10000"/>
              </a:spcBef>
              <a:spcAft>
                <a:spcPct val="0"/>
              </a:spcAft>
              <a:buFontTx/>
              <a:buNone/>
            </a:pPr>
            <a:r>
              <a:rPr lang="es-ES" altLang="es-ES" sz="1200" u="sng" dirty="0" smtClean="0">
                <a:solidFill>
                  <a:prstClr val="black"/>
                </a:solidFill>
                <a:latin typeface="Century Gothic" pitchFamily="34" charset="0"/>
              </a:rPr>
              <a:t>Ley </a:t>
            </a:r>
            <a:r>
              <a:rPr lang="es-ES" altLang="es-ES" sz="1200" u="sng" dirty="0">
                <a:solidFill>
                  <a:prstClr val="black"/>
                </a:solidFill>
                <a:latin typeface="Century Gothic" pitchFamily="34" charset="0"/>
              </a:rPr>
              <a:t>28/2005</a:t>
            </a:r>
          </a:p>
        </p:txBody>
      </p:sp>
      <p:sp>
        <p:nvSpPr>
          <p:cNvPr id="36" name="Text Box 15"/>
          <p:cNvSpPr txBox="1">
            <a:spLocks noChangeArrowheads="1"/>
          </p:cNvSpPr>
          <p:nvPr/>
        </p:nvSpPr>
        <p:spPr bwMode="auto">
          <a:xfrm>
            <a:off x="7832868" y="4413070"/>
            <a:ext cx="1274337"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10000"/>
              </a:spcBef>
              <a:spcAft>
                <a:spcPct val="0"/>
              </a:spcAft>
              <a:buFontTx/>
              <a:buNone/>
            </a:pPr>
            <a:r>
              <a:rPr lang="es-ES" altLang="es-ES" sz="1200" dirty="0">
                <a:solidFill>
                  <a:prstClr val="black"/>
                </a:solidFill>
                <a:latin typeface="Century Gothic" pitchFamily="34" charset="0"/>
              </a:rPr>
              <a:t>Debate </a:t>
            </a:r>
            <a:r>
              <a:rPr lang="es-ES" altLang="es-ES" sz="1200" dirty="0" smtClean="0">
                <a:solidFill>
                  <a:prstClr val="black"/>
                </a:solidFill>
                <a:latin typeface="Century Gothic" pitchFamily="34" charset="0"/>
              </a:rPr>
              <a:t>social</a:t>
            </a:r>
          </a:p>
          <a:p>
            <a:pPr algn="ctr" eaLnBrk="1" fontAlgn="base" hangingPunct="1">
              <a:spcBef>
                <a:spcPct val="10000"/>
              </a:spcBef>
              <a:spcAft>
                <a:spcPct val="0"/>
              </a:spcAft>
              <a:buFontTx/>
              <a:buNone/>
            </a:pPr>
            <a:r>
              <a:rPr lang="es-ES" altLang="es-ES" sz="1200" u="sng" dirty="0" smtClean="0">
                <a:solidFill>
                  <a:prstClr val="black"/>
                </a:solidFill>
                <a:latin typeface="Century Gothic" pitchFamily="34" charset="0"/>
              </a:rPr>
              <a:t>Ley </a:t>
            </a:r>
            <a:r>
              <a:rPr lang="es-ES" altLang="es-ES" sz="1200" u="sng" dirty="0">
                <a:solidFill>
                  <a:prstClr val="black"/>
                </a:solidFill>
                <a:latin typeface="Century Gothic" pitchFamily="34" charset="0"/>
              </a:rPr>
              <a:t>42/2010</a:t>
            </a:r>
          </a:p>
        </p:txBody>
      </p:sp>
      <p:sp>
        <p:nvSpPr>
          <p:cNvPr id="37" name="Line 17"/>
          <p:cNvSpPr>
            <a:spLocks noChangeShapeType="1"/>
          </p:cNvSpPr>
          <p:nvPr/>
        </p:nvSpPr>
        <p:spPr bwMode="auto">
          <a:xfrm flipV="1">
            <a:off x="7424490" y="4664940"/>
            <a:ext cx="429567" cy="2588"/>
          </a:xfrm>
          <a:prstGeom prst="line">
            <a:avLst/>
          </a:prstGeom>
          <a:noFill/>
          <a:ln w="38100">
            <a:solidFill>
              <a:schemeClr val="accent4">
                <a:lumMod val="60000"/>
                <a:lumOff val="40000"/>
              </a:schemeClr>
            </a:solidFill>
            <a:round/>
            <a:headEnd/>
            <a:tailEnd type="triangle" w="lg"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s-ES" sz="4000">
              <a:solidFill>
                <a:prstClr val="black"/>
              </a:solidFill>
            </a:endParaRPr>
          </a:p>
        </p:txBody>
      </p:sp>
      <p:sp>
        <p:nvSpPr>
          <p:cNvPr id="39" name="Text Box 17"/>
          <p:cNvSpPr txBox="1">
            <a:spLocks noChangeArrowheads="1"/>
          </p:cNvSpPr>
          <p:nvPr/>
        </p:nvSpPr>
        <p:spPr bwMode="auto">
          <a:xfrm>
            <a:off x="23251" y="1936682"/>
            <a:ext cx="2038304" cy="2377574"/>
          </a:xfrm>
          <a:prstGeom prst="rect">
            <a:avLst/>
          </a:prstGeom>
          <a:noFill/>
          <a:ln w="25400">
            <a:solidFill>
              <a:schemeClr val="accent5">
                <a:alpha val="73000"/>
              </a:schemeClr>
            </a:solidFill>
            <a:miter lim="800000"/>
            <a:headEnd/>
            <a:tailEnd/>
          </a:ln>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77800" indent="-177800"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100" b="1" dirty="0" smtClean="0">
                <a:solidFill>
                  <a:srgbClr val="848058">
                    <a:lumMod val="50000"/>
                  </a:srgbClr>
                </a:solidFill>
                <a:latin typeface="Century Gothic" pitchFamily="34" charset="0"/>
              </a:rPr>
              <a:t>Mínimos históricos</a:t>
            </a:r>
          </a:p>
          <a:p>
            <a:pPr marL="177800" indent="-177800"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100" b="1" dirty="0" smtClean="0">
                <a:solidFill>
                  <a:srgbClr val="848058">
                    <a:lumMod val="50000"/>
                  </a:srgbClr>
                </a:solidFill>
                <a:latin typeface="Century Gothic" pitchFamily="34" charset="0"/>
              </a:rPr>
              <a:t>Tendencia </a:t>
            </a:r>
            <a:r>
              <a:rPr lang="es-ES" altLang="es-ES" sz="1100" b="1" dirty="0">
                <a:solidFill>
                  <a:srgbClr val="848058">
                    <a:lumMod val="50000"/>
                  </a:srgbClr>
                </a:solidFill>
                <a:latin typeface="Century Gothic" pitchFamily="34" charset="0"/>
              </a:rPr>
              <a:t>descendente </a:t>
            </a:r>
            <a:r>
              <a:rPr lang="es-ES" altLang="es-ES" sz="1100" b="1" dirty="0" smtClean="0">
                <a:solidFill>
                  <a:srgbClr val="848058">
                    <a:lumMod val="50000"/>
                  </a:srgbClr>
                </a:solidFill>
                <a:latin typeface="Century Gothic" pitchFamily="34" charset="0"/>
              </a:rPr>
              <a:t>mantenida</a:t>
            </a:r>
          </a:p>
          <a:p>
            <a:pPr marL="177800" indent="-177800"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100" b="1" dirty="0" smtClean="0">
                <a:solidFill>
                  <a:srgbClr val="848058">
                    <a:lumMod val="50000"/>
                  </a:srgbClr>
                </a:solidFill>
                <a:latin typeface="Century Gothic" pitchFamily="34" charset="0"/>
              </a:rPr>
              <a:t>5,6 cigarrillos/día </a:t>
            </a:r>
            <a:r>
              <a:rPr lang="es-ES" altLang="es-ES" sz="1100" dirty="0" smtClean="0">
                <a:solidFill>
                  <a:srgbClr val="848058">
                    <a:lumMod val="50000"/>
                  </a:srgbClr>
                </a:solidFill>
                <a:latin typeface="Century Gothic" pitchFamily="34" charset="0"/>
              </a:rPr>
              <a:t>en fumadores diarios                             </a:t>
            </a:r>
            <a:r>
              <a:rPr lang="es-ES" altLang="es-ES" sz="1100" b="1" dirty="0" smtClean="0">
                <a:solidFill>
                  <a:srgbClr val="848058">
                    <a:lumMod val="50000"/>
                  </a:srgbClr>
                </a:solidFill>
                <a:latin typeface="Century Gothic" pitchFamily="34" charset="0"/>
              </a:rPr>
              <a:t>(6,2 en 2012)</a:t>
            </a:r>
          </a:p>
          <a:p>
            <a:pPr marL="177800" indent="-177800"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100" dirty="0" smtClean="0">
                <a:solidFill>
                  <a:srgbClr val="848058">
                    <a:lumMod val="50000"/>
                  </a:srgbClr>
                </a:solidFill>
                <a:latin typeface="Century Gothic" pitchFamily="34" charset="0"/>
              </a:rPr>
              <a:t>En el último año, </a:t>
            </a:r>
            <a:r>
              <a:rPr lang="es-ES" altLang="es-ES" sz="1100" b="1" dirty="0" smtClean="0">
                <a:solidFill>
                  <a:srgbClr val="848058">
                    <a:lumMod val="50000"/>
                  </a:srgbClr>
                </a:solidFill>
                <a:latin typeface="Century Gothic" pitchFamily="34" charset="0"/>
              </a:rPr>
              <a:t>137.000 estudiantes (14-18 años) empezaron a consumir tabaco</a:t>
            </a:r>
            <a:endParaRPr lang="es-ES" altLang="es-ES" sz="1200" b="1" dirty="0" smtClean="0">
              <a:solidFill>
                <a:srgbClr val="848058">
                  <a:lumMod val="50000"/>
                </a:srgbClr>
              </a:solidFill>
              <a:latin typeface="Century Gothic" pitchFamily="34" charset="0"/>
            </a:endParaRPr>
          </a:p>
        </p:txBody>
      </p:sp>
      <p:pic>
        <p:nvPicPr>
          <p:cNvPr id="30722" name="Picture 2" descr="https://pixabay.com/static/uploads/photo/2013/04/01/21/31/smoking-99176_640.png">
            <a:hlinkClick r:id="rId4"/>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xmlns="" val="0"/>
              </a:ext>
            </a:extLst>
          </a:blip>
          <a:srcRect l="10437" t="10476" r="9611" b="21896"/>
          <a:stretch/>
        </p:blipFill>
        <p:spPr bwMode="auto">
          <a:xfrm>
            <a:off x="7890781" y="82262"/>
            <a:ext cx="667996" cy="563807"/>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Line 17"/>
          <p:cNvSpPr>
            <a:spLocks noChangeShapeType="1"/>
          </p:cNvSpPr>
          <p:nvPr/>
        </p:nvSpPr>
        <p:spPr bwMode="auto">
          <a:xfrm flipH="1">
            <a:off x="5437651" y="3800650"/>
            <a:ext cx="428044" cy="2762"/>
          </a:xfrm>
          <a:prstGeom prst="line">
            <a:avLst/>
          </a:prstGeom>
          <a:noFill/>
          <a:ln w="38100">
            <a:solidFill>
              <a:schemeClr val="accent4">
                <a:lumMod val="60000"/>
                <a:lumOff val="40000"/>
              </a:schemeClr>
            </a:solidFill>
            <a:round/>
            <a:headEnd/>
            <a:tailEnd type="triangle" w="lg"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s-ES" sz="4000">
              <a:solidFill>
                <a:prstClr val="black"/>
              </a:solidFill>
            </a:endParaRPr>
          </a:p>
        </p:txBody>
      </p:sp>
      <p:sp>
        <p:nvSpPr>
          <p:cNvPr id="25" name="Text Box 15"/>
          <p:cNvSpPr txBox="1">
            <a:spLocks noChangeArrowheads="1"/>
          </p:cNvSpPr>
          <p:nvPr/>
        </p:nvSpPr>
        <p:spPr bwMode="auto">
          <a:xfrm>
            <a:off x="5865695" y="796107"/>
            <a:ext cx="287972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10000"/>
              </a:spcBef>
              <a:spcAft>
                <a:spcPct val="0"/>
              </a:spcAft>
              <a:buFontTx/>
              <a:buNone/>
            </a:pPr>
            <a:r>
              <a:rPr lang="es-ES" altLang="es-ES" sz="1400" b="1" dirty="0" smtClean="0">
                <a:solidFill>
                  <a:srgbClr val="564B3C">
                    <a:lumMod val="60000"/>
                    <a:lumOff val="40000"/>
                  </a:srgbClr>
                </a:solidFill>
                <a:latin typeface="Century Gothic" panose="020B0502020202020204" pitchFamily="34" charset="0"/>
              </a:rPr>
              <a:t>% de estudiantes que viven en hogares donde se fuma diariamente</a:t>
            </a:r>
            <a:endParaRPr lang="es-ES" altLang="es-ES" sz="1400" b="1" u="sng" dirty="0">
              <a:solidFill>
                <a:srgbClr val="564B3C">
                  <a:lumMod val="60000"/>
                  <a:lumOff val="40000"/>
                </a:srgbClr>
              </a:solidFill>
              <a:latin typeface="Century Gothic" pitchFamily="34" charset="0"/>
            </a:endParaRPr>
          </a:p>
        </p:txBody>
      </p:sp>
      <p:sp>
        <p:nvSpPr>
          <p:cNvPr id="26" name="25 Rectángulo"/>
          <p:cNvSpPr/>
          <p:nvPr/>
        </p:nvSpPr>
        <p:spPr>
          <a:xfrm>
            <a:off x="8316417" y="1916832"/>
            <a:ext cx="517743" cy="504056"/>
          </a:xfrm>
          <a:prstGeom prst="rect">
            <a:avLst/>
          </a:prstGeom>
          <a:solidFill>
            <a:schemeClr val="accent5">
              <a:lumMod val="40000"/>
              <a:lumOff val="60000"/>
              <a:alpha val="2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sp>
        <p:nvSpPr>
          <p:cNvPr id="27" name="26 Rectángulo"/>
          <p:cNvSpPr/>
          <p:nvPr/>
        </p:nvSpPr>
        <p:spPr>
          <a:xfrm>
            <a:off x="8470037" y="5301208"/>
            <a:ext cx="550766" cy="951678"/>
          </a:xfrm>
          <a:prstGeom prst="rect">
            <a:avLst/>
          </a:prstGeom>
          <a:solidFill>
            <a:schemeClr val="accent5">
              <a:lumMod val="40000"/>
              <a:lumOff val="60000"/>
              <a:alpha val="2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graphicFrame>
        <p:nvGraphicFramePr>
          <p:cNvPr id="29" name="Chart 1"/>
          <p:cNvGraphicFramePr>
            <a:graphicFrameLocks/>
          </p:cNvGraphicFramePr>
          <p:nvPr>
            <p:extLst>
              <p:ext uri="{D42A27DB-BD31-4B8C-83A1-F6EECF244321}">
                <p14:modId xmlns:p14="http://schemas.microsoft.com/office/powerpoint/2010/main" xmlns="" val="3842729258"/>
              </p:ext>
            </p:extLst>
          </p:nvPr>
        </p:nvGraphicFramePr>
        <p:xfrm>
          <a:off x="1930338" y="908719"/>
          <a:ext cx="7040016" cy="19580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1"/>
          <p:cNvGraphicFramePr>
            <a:graphicFrameLocks/>
          </p:cNvGraphicFramePr>
          <p:nvPr>
            <p:extLst>
              <p:ext uri="{D42A27DB-BD31-4B8C-83A1-F6EECF244321}">
                <p14:modId xmlns:p14="http://schemas.microsoft.com/office/powerpoint/2010/main" xmlns="" val="756276652"/>
              </p:ext>
            </p:extLst>
          </p:nvPr>
        </p:nvGraphicFramePr>
        <p:xfrm>
          <a:off x="-28338" y="2924944"/>
          <a:ext cx="9144000" cy="340640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1768682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0"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smtClean="0">
                <a:solidFill>
                  <a:prstClr val="white"/>
                </a:solidFill>
                <a:latin typeface="Century Gothic" pitchFamily="34" charset="0"/>
              </a:rPr>
              <a:t>Consumo de bebidas alcohólicas</a:t>
            </a:r>
            <a:endParaRPr lang="es-ES" altLang="es-ES" dirty="0">
              <a:solidFill>
                <a:prstClr val="white"/>
              </a:solidFill>
              <a:latin typeface="Century Gothic" pitchFamily="34" charset="0"/>
            </a:endParaRPr>
          </a:p>
        </p:txBody>
      </p:sp>
      <p:sp>
        <p:nvSpPr>
          <p:cNvPr id="39" name="Text Box 17"/>
          <p:cNvSpPr txBox="1">
            <a:spLocks noChangeArrowheads="1"/>
          </p:cNvSpPr>
          <p:nvPr/>
        </p:nvSpPr>
        <p:spPr bwMode="auto">
          <a:xfrm>
            <a:off x="359532" y="980728"/>
            <a:ext cx="8424936" cy="350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algn="just" eaLnBrk="1" fontAlgn="base" hangingPunct="1">
              <a:lnSpc>
                <a:spcPct val="120000"/>
              </a:lnSpc>
              <a:spcBef>
                <a:spcPct val="50000"/>
              </a:spcBef>
              <a:spcAft>
                <a:spcPct val="0"/>
              </a:spcAft>
              <a:buClr>
                <a:srgbClr val="006600"/>
              </a:buClr>
              <a:buFont typeface="Wingdings" panose="05000000000000000000" pitchFamily="2" charset="2"/>
              <a:buChar char="§"/>
            </a:pPr>
            <a:r>
              <a:rPr lang="es-ES" altLang="es-ES" sz="1400" b="1" dirty="0" smtClean="0">
                <a:solidFill>
                  <a:srgbClr val="848058">
                    <a:lumMod val="50000"/>
                  </a:srgbClr>
                </a:solidFill>
                <a:latin typeface="Century Gothic" pitchFamily="34" charset="0"/>
              </a:rPr>
              <a:t>Prevalencias elevadas</a:t>
            </a:r>
            <a:r>
              <a:rPr lang="es-ES" altLang="es-ES" sz="1400" dirty="0" smtClean="0">
                <a:solidFill>
                  <a:srgbClr val="848058">
                    <a:lumMod val="50000"/>
                  </a:srgbClr>
                </a:solidFill>
                <a:latin typeface="Century Gothic" pitchFamily="34" charset="0"/>
              </a:rPr>
              <a:t>. Tendencia estable. </a:t>
            </a:r>
            <a:r>
              <a:rPr lang="es-ES" altLang="es-ES" sz="1400" b="1" dirty="0" smtClean="0">
                <a:solidFill>
                  <a:srgbClr val="848058">
                    <a:lumMod val="50000"/>
                  </a:srgbClr>
                </a:solidFill>
                <a:latin typeface="Century Gothic" pitchFamily="34" charset="0"/>
              </a:rPr>
              <a:t>Descenso consumo intensivo</a:t>
            </a:r>
          </a:p>
        </p:txBody>
      </p:sp>
      <p:pic>
        <p:nvPicPr>
          <p:cNvPr id="11" name="Picture 1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432616" y="108767"/>
            <a:ext cx="1584325"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Rectángulo"/>
          <p:cNvSpPr/>
          <p:nvPr/>
        </p:nvSpPr>
        <p:spPr>
          <a:xfrm>
            <a:off x="167253" y="2038101"/>
            <a:ext cx="2028483" cy="1606594"/>
          </a:xfrm>
          <a:prstGeom prst="rect">
            <a:avLst/>
          </a:prstGeom>
          <a:noFill/>
          <a:ln w="25400">
            <a:solidFill>
              <a:schemeClr val="accent5">
                <a:lumMod val="60000"/>
                <a:lumOff val="40000"/>
              </a:schemeClr>
            </a:solidFill>
          </a:ln>
        </p:spPr>
        <p:txBody>
          <a:bodyPr wrap="square">
            <a:spAutoFit/>
          </a:bodyPr>
          <a:lstStyle/>
          <a:p>
            <a:pPr fontAlgn="base">
              <a:lnSpc>
                <a:spcPct val="120000"/>
              </a:lnSpc>
              <a:spcBef>
                <a:spcPct val="50000"/>
              </a:spcBef>
              <a:spcAft>
                <a:spcPct val="0"/>
              </a:spcAft>
              <a:buClr>
                <a:srgbClr val="006600"/>
              </a:buClr>
            </a:pPr>
            <a:r>
              <a:rPr lang="es-ES" altLang="es-ES" sz="1200" dirty="0">
                <a:solidFill>
                  <a:srgbClr val="848058">
                    <a:lumMod val="50000"/>
                  </a:srgbClr>
                </a:solidFill>
                <a:latin typeface="Century Gothic" pitchFamily="34" charset="0"/>
              </a:rPr>
              <a:t>En </a:t>
            </a:r>
            <a:r>
              <a:rPr lang="es-ES" altLang="es-ES" sz="1200" dirty="0" smtClean="0">
                <a:solidFill>
                  <a:srgbClr val="848058">
                    <a:lumMod val="50000"/>
                  </a:srgbClr>
                </a:solidFill>
                <a:latin typeface="Century Gothic" pitchFamily="34" charset="0"/>
              </a:rPr>
              <a:t>el último año han </a:t>
            </a:r>
            <a:r>
              <a:rPr lang="es-ES" altLang="es-ES" sz="1200" b="1" dirty="0">
                <a:solidFill>
                  <a:srgbClr val="848058">
                    <a:lumMod val="50000"/>
                  </a:srgbClr>
                </a:solidFill>
                <a:latin typeface="Century Gothic" pitchFamily="34" charset="0"/>
              </a:rPr>
              <a:t>iniciado el consumo </a:t>
            </a:r>
            <a:r>
              <a:rPr lang="es-ES" altLang="es-ES" sz="1200" dirty="0">
                <a:solidFill>
                  <a:srgbClr val="848058">
                    <a:lumMod val="50000"/>
                  </a:srgbClr>
                </a:solidFill>
                <a:latin typeface="Century Gothic" pitchFamily="34" charset="0"/>
              </a:rPr>
              <a:t>de alcohol </a:t>
            </a:r>
            <a:r>
              <a:rPr lang="es-ES" altLang="es-ES" sz="1200" b="1" dirty="0">
                <a:solidFill>
                  <a:srgbClr val="848058">
                    <a:lumMod val="50000"/>
                  </a:srgbClr>
                </a:solidFill>
                <a:latin typeface="Century Gothic" pitchFamily="34" charset="0"/>
              </a:rPr>
              <a:t>285.700 </a:t>
            </a:r>
            <a:r>
              <a:rPr lang="es-ES" altLang="es-ES" sz="1200" dirty="0">
                <a:solidFill>
                  <a:srgbClr val="848058">
                    <a:lumMod val="50000"/>
                  </a:srgbClr>
                </a:solidFill>
                <a:latin typeface="Century Gothic" pitchFamily="34" charset="0"/>
              </a:rPr>
              <a:t>estudiantes de 14-18 a.</a:t>
            </a:r>
          </a:p>
          <a:p>
            <a:pPr marL="742950" lvl="1" indent="-285750" fontAlgn="base">
              <a:lnSpc>
                <a:spcPct val="120000"/>
              </a:lnSpc>
              <a:spcBef>
                <a:spcPct val="50000"/>
              </a:spcBef>
              <a:spcAft>
                <a:spcPct val="0"/>
              </a:spcAft>
              <a:buClr>
                <a:srgbClr val="006600"/>
              </a:buClr>
              <a:buFont typeface="Wingdings" panose="05000000000000000000" pitchFamily="2" charset="2"/>
              <a:buChar char="§"/>
            </a:pPr>
            <a:r>
              <a:rPr lang="es-ES" altLang="es-ES" sz="1200" b="1" dirty="0">
                <a:solidFill>
                  <a:srgbClr val="848058">
                    <a:lumMod val="50000"/>
                  </a:srgbClr>
                </a:solidFill>
                <a:latin typeface="Century Gothic" pitchFamily="34" charset="0"/>
              </a:rPr>
              <a:t>   131.100</a:t>
            </a:r>
          </a:p>
          <a:p>
            <a:pPr marL="742950" lvl="1" indent="-285750" fontAlgn="base">
              <a:lnSpc>
                <a:spcPct val="120000"/>
              </a:lnSpc>
              <a:spcBef>
                <a:spcPct val="50000"/>
              </a:spcBef>
              <a:spcAft>
                <a:spcPct val="0"/>
              </a:spcAft>
              <a:buClr>
                <a:srgbClr val="006600"/>
              </a:buClr>
              <a:buFont typeface="Wingdings" panose="05000000000000000000" pitchFamily="2" charset="2"/>
              <a:buChar char="§"/>
            </a:pPr>
            <a:r>
              <a:rPr lang="es-ES" altLang="es-ES" sz="1200" b="1" dirty="0">
                <a:solidFill>
                  <a:srgbClr val="848058">
                    <a:lumMod val="50000"/>
                  </a:srgbClr>
                </a:solidFill>
                <a:latin typeface="Century Gothic" pitchFamily="34" charset="0"/>
              </a:rPr>
              <a:t>   </a:t>
            </a:r>
            <a:r>
              <a:rPr lang="es-ES" altLang="es-ES" sz="1200" b="1" dirty="0" smtClean="0">
                <a:solidFill>
                  <a:srgbClr val="848058">
                    <a:lumMod val="50000"/>
                  </a:srgbClr>
                </a:solidFill>
                <a:latin typeface="Century Gothic" pitchFamily="34" charset="0"/>
              </a:rPr>
              <a:t>154.600</a:t>
            </a:r>
            <a:endParaRPr lang="es-ES" altLang="es-ES" sz="1400" dirty="0">
              <a:solidFill>
                <a:srgbClr val="848058">
                  <a:lumMod val="50000"/>
                </a:srgbClr>
              </a:solidFill>
              <a:latin typeface="Century Gothic" pitchFamily="34" charset="0"/>
            </a:endParaRPr>
          </a:p>
        </p:txBody>
      </p:sp>
      <p:pic>
        <p:nvPicPr>
          <p:cNvPr id="14" name="Picture 2"/>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xmlns="" val="0"/>
              </a:ext>
            </a:extLst>
          </a:blip>
          <a:srcRect r="58684"/>
          <a:stretch/>
        </p:blipFill>
        <p:spPr bwMode="auto">
          <a:xfrm>
            <a:off x="938819" y="2985827"/>
            <a:ext cx="167551" cy="255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xmlns="" val="0"/>
              </a:ext>
            </a:extLst>
          </a:blip>
          <a:srcRect l="45418" r="1"/>
          <a:stretch/>
        </p:blipFill>
        <p:spPr bwMode="auto">
          <a:xfrm>
            <a:off x="892069" y="3295561"/>
            <a:ext cx="220247" cy="3054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14 Rectángulo"/>
          <p:cNvSpPr/>
          <p:nvPr/>
        </p:nvSpPr>
        <p:spPr>
          <a:xfrm>
            <a:off x="8100392" y="5085184"/>
            <a:ext cx="473145" cy="1152128"/>
          </a:xfrm>
          <a:prstGeom prst="rect">
            <a:avLst/>
          </a:prstGeom>
          <a:solidFill>
            <a:schemeClr val="accent5">
              <a:lumMod val="40000"/>
              <a:lumOff val="60000"/>
              <a:alpha val="2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4000">
              <a:solidFill>
                <a:prstClr val="white"/>
              </a:solidFill>
            </a:endParaRPr>
          </a:p>
        </p:txBody>
      </p:sp>
      <p:graphicFrame>
        <p:nvGraphicFramePr>
          <p:cNvPr id="17" name="Chart 1"/>
          <p:cNvGraphicFramePr>
            <a:graphicFrameLocks/>
          </p:cNvGraphicFramePr>
          <p:nvPr>
            <p:extLst>
              <p:ext uri="{D42A27DB-BD31-4B8C-83A1-F6EECF244321}">
                <p14:modId xmlns:p14="http://schemas.microsoft.com/office/powerpoint/2010/main" xmlns="" val="2912266247"/>
              </p:ext>
            </p:extLst>
          </p:nvPr>
        </p:nvGraphicFramePr>
        <p:xfrm>
          <a:off x="16664" y="1300478"/>
          <a:ext cx="9144000" cy="506822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278423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descr="Horizontal oscura"/>
          <p:cNvSpPr>
            <a:spLocks noChangeArrowheads="1"/>
          </p:cNvSpPr>
          <p:nvPr/>
        </p:nvSpPr>
        <p:spPr bwMode="auto">
          <a:xfrm>
            <a:off x="-30516" y="0"/>
            <a:ext cx="7336074" cy="792162"/>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19" name="Rectangle 52"/>
          <p:cNvSpPr>
            <a:spLocks noChangeArrowheads="1"/>
          </p:cNvSpPr>
          <p:nvPr/>
        </p:nvSpPr>
        <p:spPr bwMode="auto">
          <a:xfrm>
            <a:off x="0" y="6546680"/>
            <a:ext cx="208743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s-ES" altLang="es-ES" sz="800" dirty="0" smtClean="0">
                <a:solidFill>
                  <a:srgbClr val="333333"/>
                </a:solidFill>
                <a:latin typeface="Century Gothic" pitchFamily="34" charset="0"/>
              </a:rPr>
              <a:t>ESTUDES 2014/15. USID. DGPNSD. MSSSI</a:t>
            </a:r>
            <a:endParaRPr lang="es-ES" altLang="es-ES" sz="800" dirty="0">
              <a:solidFill>
                <a:srgbClr val="333333"/>
              </a:solidFill>
              <a:latin typeface="Century Gothic" pitchFamily="34" charset="0"/>
            </a:endParaRPr>
          </a:p>
        </p:txBody>
      </p:sp>
      <p:pic>
        <p:nvPicPr>
          <p:cNvPr id="20" name="Picture 5" descr="F:\BIDA\2º TALLER\Documentos de trabajo\Logos\ESPAÑA\MSSSI_PNSD.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305558" y="6453187"/>
            <a:ext cx="1838442" cy="402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11" descr="Horizontal oscura"/>
          <p:cNvSpPr>
            <a:spLocks noChangeArrowheads="1"/>
          </p:cNvSpPr>
          <p:nvPr/>
        </p:nvSpPr>
        <p:spPr bwMode="auto">
          <a:xfrm>
            <a:off x="252536" y="6407468"/>
            <a:ext cx="9144000" cy="45719"/>
          </a:xfrm>
          <a:prstGeom prst="rect">
            <a:avLst/>
          </a:prstGeom>
          <a:solidFill>
            <a:schemeClr val="accent1">
              <a:lumMod val="75000"/>
            </a:schemeClr>
          </a:solidFill>
          <a:ln>
            <a:noFill/>
          </a:ln>
          <a:effectLst/>
          <a:extLst/>
        </p:spPr>
        <p:txBody>
          <a:bodyPr wrap="none" anchor="ctr"/>
          <a:lstStyle/>
          <a:p>
            <a:pPr algn="ctr" fontAlgn="base">
              <a:spcBef>
                <a:spcPct val="0"/>
              </a:spcBef>
              <a:spcAft>
                <a:spcPct val="0"/>
              </a:spcAft>
              <a:defRPr/>
            </a:pPr>
            <a:endParaRPr lang="es-ES" altLang="es-ES" sz="3200" b="1">
              <a:solidFill>
                <a:prstClr val="white"/>
              </a:solidFill>
              <a:effectLst>
                <a:outerShdw blurRad="38100" dist="38100" dir="2700000" algn="tl">
                  <a:srgbClr val="000000"/>
                </a:outerShdw>
              </a:effectLst>
              <a:latin typeface="Century Gothic" pitchFamily="34" charset="0"/>
            </a:endParaRPr>
          </a:p>
        </p:txBody>
      </p:sp>
      <p:sp>
        <p:nvSpPr>
          <p:cNvPr id="2" name="Text Box 4"/>
          <p:cNvSpPr txBox="1">
            <a:spLocks noChangeArrowheads="1"/>
          </p:cNvSpPr>
          <p:nvPr/>
        </p:nvSpPr>
        <p:spPr bwMode="auto">
          <a:xfrm>
            <a:off x="-30516" y="103693"/>
            <a:ext cx="73360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Aft>
                <a:spcPct val="20000"/>
              </a:spcAft>
              <a:buFontTx/>
              <a:buNone/>
            </a:pPr>
            <a:r>
              <a:rPr lang="es-ES_tradnl" altLang="es-ES" dirty="0" smtClean="0">
                <a:solidFill>
                  <a:prstClr val="white"/>
                </a:solidFill>
                <a:latin typeface="Century Gothic" pitchFamily="34" charset="0"/>
              </a:rPr>
              <a:t>Consumo de bebidas alcohólicas</a:t>
            </a:r>
            <a:endParaRPr lang="es-ES" altLang="es-ES" dirty="0">
              <a:solidFill>
                <a:prstClr val="white"/>
              </a:solidFill>
              <a:latin typeface="Century Gothic" pitchFamily="34" charset="0"/>
            </a:endParaRPr>
          </a:p>
        </p:txBody>
      </p:sp>
      <p:pic>
        <p:nvPicPr>
          <p:cNvPr id="11" name="Picture 1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432616" y="108767"/>
            <a:ext cx="1584325"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7 Gráfico"/>
          <p:cNvGraphicFramePr>
            <a:graphicFrameLocks/>
          </p:cNvGraphicFramePr>
          <p:nvPr>
            <p:extLst>
              <p:ext uri="{D42A27DB-BD31-4B8C-83A1-F6EECF244321}">
                <p14:modId xmlns:p14="http://schemas.microsoft.com/office/powerpoint/2010/main" xmlns="" val="2523320990"/>
              </p:ext>
            </p:extLst>
          </p:nvPr>
        </p:nvGraphicFramePr>
        <p:xfrm>
          <a:off x="16670" y="847202"/>
          <a:ext cx="5798291" cy="2805214"/>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 Box 17"/>
          <p:cNvSpPr txBox="1">
            <a:spLocks noChangeArrowheads="1"/>
          </p:cNvSpPr>
          <p:nvPr/>
        </p:nvSpPr>
        <p:spPr bwMode="auto">
          <a:xfrm>
            <a:off x="2915816" y="837539"/>
            <a:ext cx="3528392" cy="350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120000"/>
              </a:lnSpc>
              <a:spcBef>
                <a:spcPct val="50000"/>
              </a:spcBef>
              <a:spcAft>
                <a:spcPct val="0"/>
              </a:spcAft>
              <a:buClr>
                <a:srgbClr val="006600"/>
              </a:buClr>
              <a:buFontTx/>
              <a:buNone/>
            </a:pPr>
            <a:r>
              <a:rPr lang="es-ES" altLang="es-ES" sz="1400" b="1" dirty="0" smtClean="0">
                <a:solidFill>
                  <a:srgbClr val="564B3C">
                    <a:lumMod val="60000"/>
                    <a:lumOff val="40000"/>
                  </a:srgbClr>
                </a:solidFill>
                <a:latin typeface="Century Gothic" pitchFamily="34" charset="0"/>
              </a:rPr>
              <a:t>Bebidas alcohólicas </a:t>
            </a:r>
            <a:r>
              <a:rPr lang="es-ES" altLang="es-ES" sz="1400" b="1" dirty="0" smtClean="0">
                <a:solidFill>
                  <a:srgbClr val="848058">
                    <a:lumMod val="50000"/>
                  </a:srgbClr>
                </a:solidFill>
                <a:latin typeface="Century Gothic" pitchFamily="34" charset="0"/>
              </a:rPr>
              <a:t>últimos 30 días</a:t>
            </a:r>
            <a:endParaRPr lang="es-ES" altLang="es-ES" sz="1400" b="1" dirty="0">
              <a:solidFill>
                <a:srgbClr val="848058">
                  <a:lumMod val="50000"/>
                </a:srgbClr>
              </a:solidFill>
              <a:latin typeface="Century Gothic" pitchFamily="34" charset="0"/>
            </a:endParaRPr>
          </a:p>
        </p:txBody>
      </p:sp>
      <p:sp>
        <p:nvSpPr>
          <p:cNvPr id="16" name="Text Box 17"/>
          <p:cNvSpPr txBox="1">
            <a:spLocks noChangeArrowheads="1"/>
          </p:cNvSpPr>
          <p:nvPr/>
        </p:nvSpPr>
        <p:spPr bwMode="auto">
          <a:xfrm>
            <a:off x="527411" y="3652416"/>
            <a:ext cx="741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FF99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ts val="0"/>
              </a:spcBef>
              <a:spcAft>
                <a:spcPct val="0"/>
              </a:spcAft>
              <a:buClr>
                <a:srgbClr val="006600"/>
              </a:buClr>
              <a:buFontTx/>
              <a:buNone/>
            </a:pPr>
            <a:r>
              <a:rPr lang="es-ES" altLang="es-ES" sz="1400" b="1" dirty="0" smtClean="0">
                <a:solidFill>
                  <a:srgbClr val="564B3C">
                    <a:lumMod val="60000"/>
                    <a:lumOff val="40000"/>
                  </a:srgbClr>
                </a:solidFill>
                <a:latin typeface="Century Gothic" pitchFamily="34" charset="0"/>
              </a:rPr>
              <a:t>Modo conseguir bebidas alcohólicas (menores 14 a 17 años) </a:t>
            </a:r>
            <a:r>
              <a:rPr lang="es-ES" altLang="es-ES" sz="1400" b="1" dirty="0" smtClean="0">
                <a:solidFill>
                  <a:srgbClr val="848058">
                    <a:lumMod val="50000"/>
                  </a:srgbClr>
                </a:solidFill>
                <a:latin typeface="Century Gothic" pitchFamily="34" charset="0"/>
              </a:rPr>
              <a:t>últimos 30 días </a:t>
            </a:r>
            <a:r>
              <a:rPr lang="es-ES" altLang="es-ES" sz="1400" dirty="0" smtClean="0">
                <a:solidFill>
                  <a:srgbClr val="848058">
                    <a:lumMod val="50000"/>
                  </a:srgbClr>
                </a:solidFill>
                <a:latin typeface="Century Gothic" pitchFamily="34" charset="0"/>
              </a:rPr>
              <a:t>(%)</a:t>
            </a:r>
            <a:endParaRPr lang="es-ES" altLang="es-ES" sz="1400" dirty="0">
              <a:solidFill>
                <a:srgbClr val="848058">
                  <a:lumMod val="50000"/>
                </a:srgbClr>
              </a:solidFill>
              <a:latin typeface="Century Gothic" pitchFamily="34" charset="0"/>
            </a:endParaRPr>
          </a:p>
        </p:txBody>
      </p:sp>
      <p:pic>
        <p:nvPicPr>
          <p:cNvPr id="23" name="Picture 2"/>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xmlns="" val="0"/>
              </a:ext>
            </a:extLst>
          </a:blip>
          <a:srcRect r="58684"/>
          <a:stretch/>
        </p:blipFill>
        <p:spPr bwMode="auto">
          <a:xfrm>
            <a:off x="6828065" y="5301208"/>
            <a:ext cx="244063" cy="371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xmlns="" val="0"/>
              </a:ext>
            </a:extLst>
          </a:blip>
          <a:srcRect l="45418" r="1"/>
          <a:stretch/>
        </p:blipFill>
        <p:spPr bwMode="auto">
          <a:xfrm>
            <a:off x="7102225" y="5301208"/>
            <a:ext cx="267851" cy="371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26" name="2 Gráfico"/>
          <p:cNvGraphicFramePr>
            <a:graphicFrameLocks/>
          </p:cNvGraphicFramePr>
          <p:nvPr>
            <p:extLst>
              <p:ext uri="{D42A27DB-BD31-4B8C-83A1-F6EECF244321}">
                <p14:modId xmlns:p14="http://schemas.microsoft.com/office/powerpoint/2010/main" xmlns="" val="1262058925"/>
              </p:ext>
            </p:extLst>
          </p:nvPr>
        </p:nvGraphicFramePr>
        <p:xfrm>
          <a:off x="843431" y="4149080"/>
          <a:ext cx="7094436" cy="2258388"/>
        </p:xfrm>
        <a:graphic>
          <a:graphicData uri="http://schemas.openxmlformats.org/drawingml/2006/chart">
            <c:chart xmlns:c="http://schemas.openxmlformats.org/drawingml/2006/chart" xmlns:r="http://schemas.openxmlformats.org/officeDocument/2006/relationships" r:id="rId8"/>
          </a:graphicData>
        </a:graphic>
      </p:graphicFrame>
      <p:sp>
        <p:nvSpPr>
          <p:cNvPr id="25" name="24 Rectángulo"/>
          <p:cNvSpPr/>
          <p:nvPr/>
        </p:nvSpPr>
        <p:spPr>
          <a:xfrm>
            <a:off x="6267201" y="1605612"/>
            <a:ext cx="2579103" cy="1361911"/>
          </a:xfrm>
          <a:prstGeom prst="rect">
            <a:avLst/>
          </a:prstGeom>
          <a:ln w="25400">
            <a:solidFill>
              <a:schemeClr val="accent5">
                <a:lumMod val="60000"/>
                <a:lumOff val="40000"/>
              </a:schemeClr>
            </a:solidFill>
          </a:ln>
        </p:spPr>
        <p:txBody>
          <a:bodyPr wrap="square">
            <a:spAutoFit/>
          </a:bodyPr>
          <a:lstStyle/>
          <a:p>
            <a:pPr>
              <a:lnSpc>
                <a:spcPct val="150000"/>
              </a:lnSpc>
              <a:spcBef>
                <a:spcPct val="50000"/>
              </a:spcBef>
              <a:buClr>
                <a:srgbClr val="006600"/>
              </a:buClr>
            </a:pPr>
            <a:r>
              <a:rPr lang="es-ES" altLang="es-ES" sz="1100" b="1" dirty="0" smtClean="0">
                <a:solidFill>
                  <a:schemeClr val="accent4">
                    <a:lumMod val="50000"/>
                  </a:schemeClr>
                </a:solidFill>
                <a:latin typeface="Century Gothic" pitchFamily="34" charset="0"/>
              </a:rPr>
              <a:t>       El </a:t>
            </a:r>
            <a:r>
              <a:rPr lang="es-ES" altLang="es-ES" sz="1100" b="1" dirty="0">
                <a:solidFill>
                  <a:schemeClr val="accent4">
                    <a:lumMod val="50000"/>
                  </a:schemeClr>
                </a:solidFill>
                <a:latin typeface="Century Gothic" pitchFamily="34" charset="0"/>
              </a:rPr>
              <a:t>1,7% </a:t>
            </a:r>
            <a:r>
              <a:rPr lang="es-ES" altLang="es-ES" sz="1100" dirty="0">
                <a:solidFill>
                  <a:schemeClr val="accent4">
                    <a:lumMod val="50000"/>
                  </a:schemeClr>
                </a:solidFill>
                <a:latin typeface="Century Gothic" pitchFamily="34" charset="0"/>
              </a:rPr>
              <a:t>de los jóvenes de 14 a 18 años ha </a:t>
            </a:r>
            <a:r>
              <a:rPr lang="es-ES" altLang="es-ES" sz="1100" b="1" dirty="0">
                <a:solidFill>
                  <a:schemeClr val="accent4">
                    <a:lumMod val="50000"/>
                  </a:schemeClr>
                </a:solidFill>
                <a:latin typeface="Century Gothic" pitchFamily="34" charset="0"/>
              </a:rPr>
              <a:t>consumido alcohol diariamente </a:t>
            </a:r>
            <a:r>
              <a:rPr lang="es-ES" altLang="es-ES" sz="1100" dirty="0">
                <a:solidFill>
                  <a:schemeClr val="accent4">
                    <a:lumMod val="50000"/>
                  </a:schemeClr>
                </a:solidFill>
                <a:latin typeface="Century Gothic" pitchFamily="34" charset="0"/>
              </a:rPr>
              <a:t>en los últimos 30 días</a:t>
            </a:r>
            <a:r>
              <a:rPr lang="es-ES" altLang="es-ES" sz="1100" b="1" dirty="0">
                <a:solidFill>
                  <a:schemeClr val="accent4">
                    <a:lumMod val="50000"/>
                  </a:schemeClr>
                </a:solidFill>
                <a:latin typeface="Century Gothic" pitchFamily="34" charset="0"/>
              </a:rPr>
              <a:t> </a:t>
            </a:r>
            <a:r>
              <a:rPr lang="es-ES" altLang="es-ES" sz="1100" dirty="0">
                <a:solidFill>
                  <a:schemeClr val="accent4">
                    <a:lumMod val="50000"/>
                  </a:schemeClr>
                </a:solidFill>
                <a:latin typeface="Century Gothic" pitchFamily="34" charset="0"/>
              </a:rPr>
              <a:t>(0,9% a los 14 </a:t>
            </a:r>
            <a:r>
              <a:rPr lang="es-ES" altLang="es-ES" sz="1100" dirty="0" smtClean="0">
                <a:solidFill>
                  <a:schemeClr val="accent4">
                    <a:lumMod val="50000"/>
                  </a:schemeClr>
                </a:solidFill>
                <a:latin typeface="Century Gothic" pitchFamily="34" charset="0"/>
              </a:rPr>
              <a:t>años y 2,4</a:t>
            </a:r>
            <a:r>
              <a:rPr lang="es-ES" altLang="es-ES" sz="1100" dirty="0">
                <a:solidFill>
                  <a:schemeClr val="accent4">
                    <a:lumMod val="50000"/>
                  </a:schemeClr>
                </a:solidFill>
                <a:latin typeface="Century Gothic" pitchFamily="34" charset="0"/>
              </a:rPr>
              <a:t>% a los 17 </a:t>
            </a:r>
            <a:r>
              <a:rPr lang="es-ES" altLang="es-ES" sz="1100" dirty="0" smtClean="0">
                <a:solidFill>
                  <a:schemeClr val="accent4">
                    <a:lumMod val="50000"/>
                  </a:schemeClr>
                </a:solidFill>
                <a:latin typeface="Century Gothic" pitchFamily="34" charset="0"/>
              </a:rPr>
              <a:t>años)</a:t>
            </a:r>
            <a:endParaRPr lang="es-ES" altLang="es-ES" sz="1100" dirty="0">
              <a:solidFill>
                <a:schemeClr val="accent4">
                  <a:lumMod val="50000"/>
                </a:schemeClr>
              </a:solidFill>
              <a:latin typeface="Century Gothic" pitchFamily="34" charset="0"/>
            </a:endParaRPr>
          </a:p>
        </p:txBody>
      </p:sp>
      <p:pic>
        <p:nvPicPr>
          <p:cNvPr id="27"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199461" y="1425674"/>
            <a:ext cx="354013"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3957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465</TotalTime>
  <Words>1540</Words>
  <Application>Microsoft Office PowerPoint</Application>
  <PresentationFormat>Presentación en pantalla (4:3)</PresentationFormat>
  <Paragraphs>309</Paragraphs>
  <Slides>20</Slides>
  <Notes>5</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Diseño personalizado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Ministerio de Sanidad, Servicios Sociales e Igualdad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Rosario Sendino Gómez</dc:creator>
  <cp:lastModifiedBy>Pedro</cp:lastModifiedBy>
  <cp:revision>59</cp:revision>
  <cp:lastPrinted>2016-01-22T10:12:57Z</cp:lastPrinted>
  <dcterms:created xsi:type="dcterms:W3CDTF">2015-11-05T12:31:56Z</dcterms:created>
  <dcterms:modified xsi:type="dcterms:W3CDTF">2016-02-12T09:49:56Z</dcterms:modified>
</cp:coreProperties>
</file>