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94" r:id="rId2"/>
    <p:sldId id="321" r:id="rId3"/>
    <p:sldId id="322" r:id="rId4"/>
    <p:sldId id="326" r:id="rId5"/>
    <p:sldId id="327" r:id="rId6"/>
    <p:sldId id="257" r:id="rId7"/>
    <p:sldId id="259" r:id="rId8"/>
    <p:sldId id="323" r:id="rId9"/>
    <p:sldId id="309" r:id="rId10"/>
    <p:sldId id="258" r:id="rId11"/>
    <p:sldId id="260" r:id="rId12"/>
    <p:sldId id="262" r:id="rId13"/>
    <p:sldId id="307" r:id="rId14"/>
    <p:sldId id="334" r:id="rId15"/>
    <p:sldId id="278" r:id="rId16"/>
    <p:sldId id="316" r:id="rId17"/>
    <p:sldId id="331" r:id="rId18"/>
    <p:sldId id="332" r:id="rId19"/>
    <p:sldId id="304" r:id="rId20"/>
    <p:sldId id="300" r:id="rId21"/>
    <p:sldId id="303" r:id="rId22"/>
    <p:sldId id="337" r:id="rId23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82316"/>
    <a:srgbClr val="F82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00" d="100"/>
          <a:sy n="400" d="100"/>
        </p:scale>
        <p:origin x="6672" y="56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8" d="100"/>
        <a:sy n="258" d="100"/>
      </p:scale>
      <p:origin x="0" y="93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E04CA-9F97-1540-8C94-9DAF9C3B85E0}" type="datetimeFigureOut">
              <a:rPr lang="es-ES" smtClean="0"/>
              <a:t>5/5/21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C27C6-0C0A-8A4C-8972-45D9462B24F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6730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B64A6-1993-A344-967F-684B7B4A2063}" type="datetimeFigureOut">
              <a:rPr lang="es-ES" smtClean="0"/>
              <a:t>5/5/21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CABC5-6E72-8149-B30D-C0969369ECF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931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CABC5-6E72-8149-B30D-C0969369ECFA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3195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02995E-24FB-C445-97B2-5E46A2D2F698}" type="datetimeFigureOut">
              <a:rPr lang="es-ES"/>
              <a:pPr>
                <a:defRPr/>
              </a:pPr>
              <a:t>5/5/21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27A59E-E23E-3D4A-936D-A401E8EC2D11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7311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A14C3-E9A0-8A49-B8A8-1AD7710A695F}" type="datetimeFigureOut">
              <a:rPr lang="es-ES"/>
              <a:pPr>
                <a:defRPr/>
              </a:pPr>
              <a:t>5/5/21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BFDB6-DD58-4241-B308-1E688EE8BDC3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7404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F13F7-2E67-0049-95C5-4574C8769DAF}" type="datetimeFigureOut">
              <a:rPr lang="es-ES"/>
              <a:pPr>
                <a:defRPr/>
              </a:pPr>
              <a:t>5/5/21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D7154-185B-D64A-BFB9-E0AF98A4EDB3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221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F5D5B-2D27-2745-984D-7DF08570F8E8}" type="datetimeFigureOut">
              <a:rPr lang="es-ES"/>
              <a:pPr>
                <a:defRPr/>
              </a:pPr>
              <a:t>5/5/21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ADE88-373C-7546-A1E3-2E9CD41F357F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9504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0F907-CDC7-6745-A4F6-A624BBC8C342}" type="datetimeFigureOut">
              <a:rPr lang="es-ES"/>
              <a:pPr>
                <a:defRPr/>
              </a:pPr>
              <a:t>5/5/21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AC9A1-8625-834F-8CAD-DD7736331C40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534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2658D-A04C-4647-8392-80F5879D268F}" type="datetimeFigureOut">
              <a:rPr lang="es-ES"/>
              <a:pPr>
                <a:defRPr/>
              </a:pPr>
              <a:t>5/5/21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82ACE-63B4-A84C-80FE-4A68E0FD3FEF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869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9F792-5D7C-8E49-A614-010627C52F11}" type="datetimeFigureOut">
              <a:rPr lang="es-ES"/>
              <a:pPr>
                <a:defRPr/>
              </a:pPr>
              <a:t>5/5/21</a:t>
            </a:fld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3AA8E-5782-7245-8C03-82F540FED890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291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7D167-4062-E047-8C5C-D6ADC7E8134A}" type="datetimeFigureOut">
              <a:rPr lang="es-ES"/>
              <a:pPr>
                <a:defRPr/>
              </a:pPr>
              <a:t>5/5/21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46E28-C77B-CF42-83A5-BAB044C60F16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2009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3C3D5-47BF-824D-BCD4-95B6F663F25C}" type="datetimeFigureOut">
              <a:rPr lang="es-ES"/>
              <a:pPr>
                <a:defRPr/>
              </a:pPr>
              <a:t>5/5/21</a:t>
            </a:fld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B846-6FE7-964A-830B-26460823B534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5493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6F76B-1A29-6B49-82FB-9DC5CE682F52}" type="datetimeFigureOut">
              <a:rPr lang="es-ES"/>
              <a:pPr>
                <a:defRPr/>
              </a:pPr>
              <a:t>5/5/21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FBCBB-EA79-0D4C-82E1-1FC5F3C7CE75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770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B4AC3-6E58-124E-B186-A621E4D383C8}" type="datetimeFigureOut">
              <a:rPr lang="es-ES"/>
              <a:pPr>
                <a:defRPr/>
              </a:pPr>
              <a:t>5/5/21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CA251-C9BA-E641-972E-5A1AC70A6E72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0312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24950" cy="68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93E17DAC-22C4-4640-8C83-41A1228D4A59}" type="datetimeFigureOut">
              <a:rPr lang="es-ES"/>
              <a:pPr>
                <a:defRPr/>
              </a:pPr>
              <a:t>5/5/21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30A3DB77-8D9D-7A4B-A545-1EC9B085C5A3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1459" y="297244"/>
            <a:ext cx="8151017" cy="6242120"/>
          </a:xfrm>
          <a:solidFill>
            <a:srgbClr val="FFFF00"/>
          </a:solidFill>
          <a:ln>
            <a:solidFill>
              <a:srgbClr val="008000"/>
            </a:solidFill>
          </a:ln>
        </p:spPr>
        <p:txBody>
          <a:bodyPr/>
          <a:lstStyle/>
          <a:p>
            <a:r>
              <a:rPr lang="es-ES" sz="4400" dirty="0" smtClean="0">
                <a:solidFill>
                  <a:srgbClr val="FF0000"/>
                </a:solidFill>
              </a:rPr>
              <a:t>ESTUDIO DEL CORONAVIRUS ENTRE LOS GRUPOS SANGUÍNEOS – RH  en la provincia de Soria</a:t>
            </a:r>
          </a:p>
          <a:p>
            <a:r>
              <a:rPr lang="es-ES" b="1" dirty="0" smtClean="0">
                <a:solidFill>
                  <a:srgbClr val="0000FF"/>
                </a:solidFill>
              </a:rPr>
              <a:t>1125 encuestas</a:t>
            </a:r>
          </a:p>
          <a:p>
            <a:r>
              <a:rPr lang="es-ES" b="1" dirty="0" smtClean="0">
                <a:solidFill>
                  <a:srgbClr val="0000FF"/>
                </a:solidFill>
              </a:rPr>
              <a:t>Hombres:481 (42,8%)</a:t>
            </a:r>
          </a:p>
          <a:p>
            <a:r>
              <a:rPr lang="es-ES" b="1" dirty="0" smtClean="0">
                <a:solidFill>
                  <a:srgbClr val="0000FF"/>
                </a:solidFill>
              </a:rPr>
              <a:t>Mujeres:644 (57,2%)</a:t>
            </a:r>
          </a:p>
          <a:p>
            <a:r>
              <a:rPr lang="es-ES" b="1" dirty="0" smtClean="0">
                <a:solidFill>
                  <a:srgbClr val="0000FF"/>
                </a:solidFill>
              </a:rPr>
              <a:t>Periodo de Estudio: abril 2020-Marzo 2021</a:t>
            </a:r>
          </a:p>
          <a:p>
            <a:r>
              <a:rPr lang="es-ES" b="1" dirty="0" smtClean="0">
                <a:solidFill>
                  <a:srgbClr val="008000"/>
                </a:solidFill>
              </a:rPr>
              <a:t>Grado de INFECCION semejante en todos los ABO</a:t>
            </a:r>
            <a:endParaRPr lang="es-ES" b="1" dirty="0">
              <a:solidFill>
                <a:srgbClr val="008000"/>
              </a:solidFill>
            </a:endParaRPr>
          </a:p>
          <a:p>
            <a:r>
              <a:rPr lang="es-ES" b="1" dirty="0" smtClean="0">
                <a:solidFill>
                  <a:srgbClr val="0000FF"/>
                </a:solidFill>
              </a:rPr>
              <a:t>Los PORCENTAJES DE SIGNOS Y SÍNTOMAS apenas difieren entre los diferentes AB0.  Si el  Rh.</a:t>
            </a:r>
            <a:endParaRPr lang="es-ES" b="1" dirty="0">
              <a:solidFill>
                <a:srgbClr val="0000FF"/>
              </a:solidFill>
            </a:endParaRPr>
          </a:p>
          <a:p>
            <a:r>
              <a:rPr lang="es-ES" sz="3200" b="1" dirty="0" smtClean="0">
                <a:solidFill>
                  <a:srgbClr val="008000"/>
                </a:solidFill>
              </a:rPr>
              <a:t>Difiere la intensidad por SEXOS.   Ver tablas</a:t>
            </a:r>
          </a:p>
          <a:p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010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0886" y="61735"/>
            <a:ext cx="8233114" cy="1181768"/>
          </a:xfrm>
          <a:solidFill>
            <a:srgbClr val="FFD966"/>
          </a:solidFill>
        </p:spPr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GRUPOS SANGUÍNEOS MUNDIALES</a:t>
            </a:r>
            <a:endParaRPr lang="es-E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1514496"/>
              </p:ext>
            </p:extLst>
          </p:nvPr>
        </p:nvGraphicFramePr>
        <p:xfrm>
          <a:off x="1193122" y="1860902"/>
          <a:ext cx="7190105" cy="3388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88670"/>
                <a:gridCol w="1590256"/>
                <a:gridCol w="1564424"/>
                <a:gridCol w="1577340"/>
                <a:gridCol w="1577340"/>
                <a:gridCol w="92075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 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0000FF"/>
                          </a:solidFill>
                          <a:effectLst/>
                        </a:rPr>
                        <a:t>Caucásico</a:t>
                      </a:r>
                      <a:endParaRPr lang="es-ES_tradnl" sz="1600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rgbClr val="0000FF"/>
                          </a:solidFill>
                          <a:effectLst/>
                        </a:rPr>
                        <a:t>Afroamericano</a:t>
                      </a:r>
                      <a:endParaRPr lang="es-ES_tradnl" sz="160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0000FF"/>
                          </a:solidFill>
                          <a:effectLst/>
                        </a:rPr>
                        <a:t>Asiático</a:t>
                      </a:r>
                      <a:endParaRPr lang="es-ES_tradnl" sz="1600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0000FF"/>
                          </a:solidFill>
                          <a:effectLst/>
                        </a:rPr>
                        <a:t>Latinoamericano </a:t>
                      </a:r>
                      <a:endParaRPr lang="es-ES_tradnl" sz="1600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</a:rPr>
                        <a:t>0+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37%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47%</a:t>
                      </a:r>
                      <a:endParaRPr lang="es-ES_tradnl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39%</a:t>
                      </a:r>
                      <a:endParaRPr lang="es-ES_tradnl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53%</a:t>
                      </a:r>
                      <a:endParaRPr lang="es-ES_tradnl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</a:rPr>
                        <a:t>0-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8%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4%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1%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4%</a:t>
                      </a:r>
                      <a:endParaRPr lang="es-ES_tradnl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A+</a:t>
                      </a:r>
                      <a:endParaRPr lang="es-ES_tradnl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33%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24%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27%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29%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A-</a:t>
                      </a:r>
                      <a:endParaRPr lang="es-ES_tradnl" sz="2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7%</a:t>
                      </a:r>
                      <a:endParaRPr lang="es-ES_tradnl" sz="2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2%</a:t>
                      </a:r>
                      <a:endParaRPr lang="es-ES_tradnl" sz="2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0.5%</a:t>
                      </a:r>
                      <a:endParaRPr lang="es-ES_tradnl" sz="2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2%</a:t>
                      </a:r>
                      <a:endParaRPr lang="es-ES_tradnl" sz="2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B+</a:t>
                      </a:r>
                      <a:endParaRPr lang="es-ES_tradnl" sz="2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9%</a:t>
                      </a:r>
                      <a:endParaRPr lang="es-ES_tradnl" sz="2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18%</a:t>
                      </a:r>
                      <a:endParaRPr lang="es-ES_tradnl" sz="2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25%</a:t>
                      </a:r>
                      <a:endParaRPr lang="es-ES_tradnl" sz="2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9%</a:t>
                      </a:r>
                      <a:endParaRPr lang="es-ES_tradnl" sz="2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B-</a:t>
                      </a:r>
                      <a:endParaRPr lang="es-ES_tradnl" sz="2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2%</a:t>
                      </a:r>
                      <a:endParaRPr lang="es-ES_tradnl" sz="2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1%</a:t>
                      </a:r>
                      <a:endParaRPr lang="es-ES_tradnl" sz="2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0.4%</a:t>
                      </a:r>
                      <a:endParaRPr lang="es-ES_tradnl" sz="2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1%</a:t>
                      </a:r>
                      <a:endParaRPr lang="es-ES_tradnl" sz="2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AB+</a:t>
                      </a:r>
                      <a:endParaRPr lang="es-ES_tradnl" sz="2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3%</a:t>
                      </a:r>
                      <a:endParaRPr lang="es-ES_tradnl" sz="2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4%</a:t>
                      </a:r>
                      <a:endParaRPr lang="es-ES_tradnl" sz="2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7%</a:t>
                      </a:r>
                      <a:endParaRPr lang="es-ES_tradnl" sz="2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2%</a:t>
                      </a:r>
                      <a:endParaRPr lang="es-ES_tradnl" sz="2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AB-</a:t>
                      </a:r>
                      <a:endParaRPr lang="es-ES_tradnl" sz="2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1%</a:t>
                      </a:r>
                      <a:endParaRPr lang="es-ES_tradnl" sz="2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0.3%</a:t>
                      </a:r>
                      <a:endParaRPr lang="es-ES_tradnl" sz="2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0.1%</a:t>
                      </a:r>
                      <a:endParaRPr lang="es-ES_tradnl" sz="2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0.2%</a:t>
                      </a:r>
                      <a:endParaRPr lang="es-ES_tradnl" sz="2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7257841" y="6176594"/>
            <a:ext cx="1161857" cy="369332"/>
          </a:xfrm>
          <a:prstGeom prst="rect">
            <a:avLst/>
          </a:prstGeom>
          <a:solidFill>
            <a:srgbClr val="F82316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FFFF"/>
                </a:solidFill>
              </a:rPr>
              <a:t>TABLA 2</a:t>
            </a:r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69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167480"/>
              </p:ext>
            </p:extLst>
          </p:nvPr>
        </p:nvGraphicFramePr>
        <p:xfrm>
          <a:off x="1393538" y="10556535"/>
          <a:ext cx="7095350" cy="12617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535"/>
                <a:gridCol w="709535"/>
                <a:gridCol w="709535"/>
                <a:gridCol w="709535"/>
                <a:gridCol w="709535"/>
                <a:gridCol w="709535"/>
                <a:gridCol w="709535"/>
                <a:gridCol w="709535"/>
                <a:gridCol w="709535"/>
                <a:gridCol w="709535"/>
              </a:tblGrid>
              <a:tr h="347034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SINTOMAS  Y GRUPOS ABO  PORCENTAJES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70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7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7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INTENSIDAD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7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HOMBRES 0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7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MUJERES 0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7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HOMBRES A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7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MUJERES A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7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HOMBRES B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7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MUJERES B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7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HOMBRES AB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7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MUJERES AB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70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CANSANCIO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ALTO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16,1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23,0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18,2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24,3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15,2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15,2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5,3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18,9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70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MEDIO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18,8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11,5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25,3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25,0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15,2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26,1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36,8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32,4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70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BAJO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10,6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11,2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17,2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9,9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8,7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4,3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26,3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8,1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70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CEFALEA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ALTO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6,0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17,1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9,6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15,8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13,0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10,8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70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MEDIO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16,5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11,9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17,2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19,5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17,4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10,9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21,1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27,0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70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BAJO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8,7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5,2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14,6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9,9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6,5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6,5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31,6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10,8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70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FIEBRE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ALTO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8,3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17,5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14,1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15,4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4,3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10,8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70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MEDIO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13,8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15,2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20,2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15,1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10,9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21,7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31,6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29,7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70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BAJO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12,8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8,6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13,1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14,4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8,7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8,7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21,1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16,2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70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DOLOR GARGANTA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ALTO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6,9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11,9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12,1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5,5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4,3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4,3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5,3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5,4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70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MEDIO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16,1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11,9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17,7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13,4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2,2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10,9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15,8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8,1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70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BAJO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6,0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20,8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9,1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14,0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4,3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6,5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10,5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18,9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70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&lt; GUSTO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ALTO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7,3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5,2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11,1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16,4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4,3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10,9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18,9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70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MEDIO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14,2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8,9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12,6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10,6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10,9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8,7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31,6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21,6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70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BAJO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5,5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22,7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12,6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8,9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6,5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10,9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10,5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2,7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70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&lt; OLFATO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ALTO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7,8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9,7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8,6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17,1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4,3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8,7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18,9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70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MEDIO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14,7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7,4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9,1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11,6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13,0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13,0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26,3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27,0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70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BAJO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7,3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6,7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16,7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7,5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6,5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10,9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21,1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5,4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70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&lt; APETITO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ALTO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4,1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11,9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5,6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8,6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2,2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4,3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10,8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70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MEDIO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11,0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10,8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10,6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15,1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19,6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21,1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18,9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70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BAJO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10,1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3,0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9,1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8,9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15,2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2,2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21,1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16,2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70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&lt;PESO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ALTO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2,3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9,3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3,0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6,2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4,3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5,4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70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MEDIO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8,7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7,8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13,6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10,3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8,7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15,8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8,1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70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BAJO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7,8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5,2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10,1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15,8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19,6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4,3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26,3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24,3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419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DIFICULTAD </a:t>
                      </a:r>
                      <a:r>
                        <a:rPr lang="es-ES_tradnl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RESPIRATORIA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ALTO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4,1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9,7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8,1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10,6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6,5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5,4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70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MEDIO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13,8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11,5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13,6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13,4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6,5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13,0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21,1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10,8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70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BAJO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7,8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11,5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12,6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11,6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19,6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8,7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21,1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21,6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70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LENGUA SABURRAL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ALTO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0,5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2,8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0,9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6,4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0,5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0,9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70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MEDIO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6,0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7,3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6,4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10,1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1,4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0,9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0,5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0,9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70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BAJO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11,0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14,2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10,1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15,6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2,3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1,8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1,8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2,8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70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DOLOR PIERNAS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ALTO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6,0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11,5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7,1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7,5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6,5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4,3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5,3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5,4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70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MEDIO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11,0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3,7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11,1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11,6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10,9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8,7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21,1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16,2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70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BAJO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4,6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11,2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2,0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15,4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6,5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16,2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745554"/>
              </p:ext>
            </p:extLst>
          </p:nvPr>
        </p:nvGraphicFramePr>
        <p:xfrm>
          <a:off x="652668" y="176379"/>
          <a:ext cx="8491332" cy="6543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01154"/>
                <a:gridCol w="821131"/>
                <a:gridCol w="821131"/>
                <a:gridCol w="821131"/>
                <a:gridCol w="821131"/>
                <a:gridCol w="821131"/>
                <a:gridCol w="779418"/>
                <a:gridCol w="763460"/>
                <a:gridCol w="920514"/>
                <a:gridCol w="821131"/>
              </a:tblGrid>
              <a:tr h="327194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 dirty="0">
                          <a:solidFill>
                            <a:srgbClr val="0000FF"/>
                          </a:solidFill>
                          <a:effectLst/>
                        </a:rPr>
                        <a:t>SINTOMAS  Y GRUPOS ABO  PORCENTAJES</a:t>
                      </a:r>
                      <a:endParaRPr lang="es-ES_tradnl" sz="1200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 dirty="0">
                          <a:effectLst/>
                        </a:rPr>
                        <a:t> </a:t>
                      </a:r>
                      <a:r>
                        <a:rPr lang="es-ES_tradnl" sz="1200" dirty="0" smtClean="0">
                          <a:solidFill>
                            <a:srgbClr val="0000FF"/>
                          </a:solidFill>
                          <a:effectLst/>
                        </a:rPr>
                        <a:t>SORIA</a:t>
                      </a:r>
                      <a:endParaRPr lang="es-ES_tradnl" sz="1200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400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r>
                        <a:rPr lang="es-ES_tradnl" sz="1400" dirty="0" smtClean="0">
                          <a:solidFill>
                            <a:srgbClr val="FFFFFF"/>
                          </a:solidFill>
                          <a:effectLst/>
                        </a:rPr>
                        <a:t>TABLA 4</a:t>
                      </a:r>
                      <a:endParaRPr lang="es-ES_tradnl" sz="1400" dirty="0">
                        <a:solidFill>
                          <a:srgbClr val="FFFF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F8231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 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 </a:t>
                      </a:r>
                      <a:r>
                        <a:rPr lang="es-ES_tradnl" sz="1200" dirty="0" smtClean="0">
                          <a:solidFill>
                            <a:srgbClr val="0000FF"/>
                          </a:solidFill>
                          <a:effectLst/>
                        </a:rPr>
                        <a:t>2020-21</a:t>
                      </a:r>
                      <a:endParaRPr lang="es-ES_tradnl" sz="1200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 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 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271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700">
                          <a:effectLst/>
                        </a:rPr>
                        <a:t> 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900" b="1" dirty="0">
                          <a:solidFill>
                            <a:srgbClr val="0000FF"/>
                          </a:solidFill>
                          <a:effectLst/>
                        </a:rPr>
                        <a:t>INTENSIDAD</a:t>
                      </a:r>
                      <a:endParaRPr lang="es-ES_tradnl" sz="1600" b="1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900" b="1" dirty="0">
                          <a:solidFill>
                            <a:srgbClr val="0000FF"/>
                          </a:solidFill>
                          <a:effectLst/>
                        </a:rPr>
                        <a:t>HOMBRES 0</a:t>
                      </a:r>
                      <a:endParaRPr lang="es-ES_tradnl" sz="1600" b="1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900" b="1" dirty="0">
                          <a:solidFill>
                            <a:srgbClr val="0000FF"/>
                          </a:solidFill>
                          <a:effectLst/>
                        </a:rPr>
                        <a:t>MUJERES 0</a:t>
                      </a:r>
                      <a:endParaRPr lang="es-ES_tradnl" sz="1600" b="1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900" b="1" dirty="0">
                          <a:solidFill>
                            <a:srgbClr val="0000FF"/>
                          </a:solidFill>
                          <a:effectLst/>
                        </a:rPr>
                        <a:t>HOMBRES A</a:t>
                      </a:r>
                      <a:endParaRPr lang="es-ES_tradnl" sz="1600" b="1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900" b="1" dirty="0">
                          <a:solidFill>
                            <a:srgbClr val="0000FF"/>
                          </a:solidFill>
                          <a:effectLst/>
                        </a:rPr>
                        <a:t>MUJERES A</a:t>
                      </a:r>
                      <a:endParaRPr lang="es-ES_tradnl" sz="1600" b="1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900" b="1" dirty="0">
                          <a:solidFill>
                            <a:srgbClr val="0000FF"/>
                          </a:solidFill>
                          <a:effectLst/>
                        </a:rPr>
                        <a:t>HOMBRES B</a:t>
                      </a:r>
                      <a:endParaRPr lang="es-ES_tradnl" sz="1600" b="1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rgbClr val="0000FF"/>
                          </a:solidFill>
                          <a:effectLst/>
                        </a:rPr>
                        <a:t>MUJERES B</a:t>
                      </a:r>
                      <a:endParaRPr lang="es-ES_tradnl" sz="1600" b="1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rgbClr val="0000FF"/>
                          </a:solidFill>
                          <a:effectLst/>
                        </a:rPr>
                        <a:t>HOMBRES AB</a:t>
                      </a:r>
                      <a:endParaRPr lang="es-ES_tradnl" sz="1600" b="1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rgbClr val="0000FF"/>
                          </a:solidFill>
                          <a:effectLst/>
                        </a:rPr>
                        <a:t>MUJERES AB</a:t>
                      </a:r>
                      <a:endParaRPr lang="es-ES_tradnl" sz="1600" b="1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71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000" b="1" dirty="0">
                          <a:solidFill>
                            <a:srgbClr val="0000FF"/>
                          </a:solidFill>
                          <a:effectLst/>
                        </a:rPr>
                        <a:t>CANSANCIO</a:t>
                      </a:r>
                      <a:endParaRPr lang="es-ES_tradnl" sz="1200" b="1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 dirty="0">
                          <a:effectLst/>
                        </a:rPr>
                        <a:t>ALTO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 dirty="0">
                          <a:effectLst/>
                        </a:rPr>
                        <a:t>16,1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 dirty="0">
                          <a:effectLst/>
                        </a:rPr>
                        <a:t>23,0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 dirty="0">
                          <a:effectLst/>
                        </a:rPr>
                        <a:t>18,2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 dirty="0">
                          <a:effectLst/>
                        </a:rPr>
                        <a:t>24,3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 dirty="0">
                          <a:effectLst/>
                        </a:rPr>
                        <a:t>15,2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15,2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5,3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18,9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271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000" b="1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es-ES_tradnl" sz="1200" b="1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MEDIO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18,8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 dirty="0">
                          <a:effectLst/>
                        </a:rPr>
                        <a:t>11,5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 dirty="0">
                          <a:effectLst/>
                        </a:rPr>
                        <a:t>25,3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25,0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15,2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26,1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36,8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32,4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271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000" b="1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es-ES_tradnl" sz="1200" b="1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BAJO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10,6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 dirty="0">
                          <a:effectLst/>
                        </a:rPr>
                        <a:t>11,2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 dirty="0">
                          <a:effectLst/>
                        </a:rPr>
                        <a:t>17,2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 dirty="0">
                          <a:effectLst/>
                        </a:rPr>
                        <a:t>9,9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8,7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4,3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26,3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8,1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271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000" b="1" dirty="0">
                          <a:solidFill>
                            <a:srgbClr val="0000FF"/>
                          </a:solidFill>
                          <a:effectLst/>
                        </a:rPr>
                        <a:t>CEFALEA</a:t>
                      </a:r>
                      <a:endParaRPr lang="es-ES_tradnl" sz="1200" b="1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ALTO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6,0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17,1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 dirty="0">
                          <a:effectLst/>
                        </a:rPr>
                        <a:t>9,6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 dirty="0">
                          <a:effectLst/>
                        </a:rPr>
                        <a:t>15,8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0,0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13,0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0,0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10,8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271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000" b="1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es-ES_tradnl" sz="1200" b="1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MEDIO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16,5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11,9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17,2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19,5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 dirty="0">
                          <a:effectLst/>
                        </a:rPr>
                        <a:t>17,4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10,9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21,1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27,0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271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000" b="1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es-ES_tradnl" sz="1200" b="1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BAJO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8,7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5,2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14,6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9,9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6,5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6,5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31,6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10,8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271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000" b="1" dirty="0">
                          <a:solidFill>
                            <a:srgbClr val="0000FF"/>
                          </a:solidFill>
                          <a:effectLst/>
                        </a:rPr>
                        <a:t>FIEBRE</a:t>
                      </a:r>
                      <a:endParaRPr lang="es-ES_tradnl" sz="1200" b="1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ALTO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8,3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17,5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14,1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15,4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0,0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4,3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0,0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10,8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271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000" b="1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es-ES_tradnl" sz="1200" b="1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MEDIO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13,8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15,2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 dirty="0">
                          <a:effectLst/>
                        </a:rPr>
                        <a:t>20,2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15,1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 dirty="0">
                          <a:effectLst/>
                        </a:rPr>
                        <a:t>10,9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21,7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31,6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29,7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271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000" b="1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es-ES_tradnl" sz="1200" b="1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BAJO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12,8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8,6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13,1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14,4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8,7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8,7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21,1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16,2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271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000" b="1" dirty="0">
                          <a:solidFill>
                            <a:srgbClr val="0000FF"/>
                          </a:solidFill>
                          <a:effectLst/>
                        </a:rPr>
                        <a:t>DOLOR GARGANTA</a:t>
                      </a:r>
                      <a:endParaRPr lang="es-ES_tradnl" sz="1200" b="1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ALTO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6,9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11,9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12,1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5,5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 dirty="0">
                          <a:effectLst/>
                        </a:rPr>
                        <a:t>4,3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4,3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5,3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5,4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271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000" b="1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es-ES_tradnl" sz="1200" b="1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MEDIO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16,1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11,9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 dirty="0">
                          <a:effectLst/>
                        </a:rPr>
                        <a:t>17,7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13,4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2,2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10,9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15,8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8,1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271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000" b="1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es-ES_tradnl" sz="1200" b="1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BAJO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6,0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20,8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 dirty="0">
                          <a:effectLst/>
                        </a:rPr>
                        <a:t>9,1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14,0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 dirty="0">
                          <a:effectLst/>
                        </a:rPr>
                        <a:t>4,3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6,5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10,5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18,9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271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000" b="1" dirty="0">
                          <a:solidFill>
                            <a:srgbClr val="0000FF"/>
                          </a:solidFill>
                          <a:effectLst/>
                        </a:rPr>
                        <a:t> &lt; GUSTO</a:t>
                      </a:r>
                      <a:endParaRPr lang="es-ES_tradnl" sz="1200" b="1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ALTO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7,3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5,2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 dirty="0">
                          <a:effectLst/>
                        </a:rPr>
                        <a:t>11,1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16,4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 dirty="0">
                          <a:effectLst/>
                        </a:rPr>
                        <a:t>4,3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10,9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0,0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18,9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271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000" b="1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es-ES_tradnl" sz="1200" b="1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MEDIO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14,2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8,9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12,6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 dirty="0">
                          <a:effectLst/>
                        </a:rPr>
                        <a:t>10,6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 dirty="0">
                          <a:effectLst/>
                        </a:rPr>
                        <a:t>10,9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8,7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31,6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21,6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271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000" b="1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es-ES_tradnl" sz="1200" b="1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BAJO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5,5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22,7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12,6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 dirty="0">
                          <a:effectLst/>
                        </a:rPr>
                        <a:t>8,9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 dirty="0">
                          <a:effectLst/>
                        </a:rPr>
                        <a:t>6,5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10,9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10,5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2,7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271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000" b="1" dirty="0">
                          <a:solidFill>
                            <a:srgbClr val="0000FF"/>
                          </a:solidFill>
                          <a:effectLst/>
                        </a:rPr>
                        <a:t>&lt; OLFATO</a:t>
                      </a:r>
                      <a:endParaRPr lang="es-ES_tradnl" sz="1200" b="1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ALTO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7,8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9,7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8,6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17,1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 dirty="0">
                          <a:effectLst/>
                        </a:rPr>
                        <a:t>4,3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8,7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0,0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18,9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271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000" b="1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es-ES_tradnl" sz="1200" b="1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MEDIO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14,7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7,4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9,1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11,6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 dirty="0">
                          <a:effectLst/>
                        </a:rPr>
                        <a:t>13,0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13,0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26,3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27,0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271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BAJO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7,3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6,7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16,7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7,5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s-ES_tradnl" sz="1200">
                          <a:effectLst/>
                        </a:rPr>
                        <a:t>6,5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10,9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21,1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5,4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783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8322809"/>
              </p:ext>
            </p:extLst>
          </p:nvPr>
        </p:nvGraphicFramePr>
        <p:xfrm>
          <a:off x="571446" y="86457"/>
          <a:ext cx="7886700" cy="66220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71675"/>
                <a:gridCol w="1971675"/>
                <a:gridCol w="1971675"/>
                <a:gridCol w="1971675"/>
              </a:tblGrid>
              <a:tr h="400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rgbClr val="0000FF"/>
                          </a:solidFill>
                          <a:effectLst/>
                        </a:rPr>
                        <a:t>SUMA HOMBRES</a:t>
                      </a:r>
                      <a:endParaRPr lang="es-ES_tradnl" sz="3200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rgbClr val="0000FF"/>
                          </a:solidFill>
                          <a:effectLst/>
                        </a:rPr>
                        <a:t>SUMA MUJERES</a:t>
                      </a:r>
                      <a:endParaRPr lang="es-ES_tradnl" sz="3200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rgbClr val="0000FF"/>
                          </a:solidFill>
                          <a:effectLst/>
                        </a:rPr>
                        <a:t>SINTOMAS</a:t>
                      </a:r>
                      <a:endParaRPr lang="es-ES_tradnl" sz="3200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rgbClr val="0000FF"/>
                          </a:solidFill>
                          <a:effectLst/>
                        </a:rPr>
                        <a:t>INTENSIDAD </a:t>
                      </a:r>
                      <a:endParaRPr lang="es-ES_tradnl" sz="3200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0082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54,7</a:t>
                      </a:r>
                      <a:endParaRPr lang="es-ES_tradnl" sz="3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rgbClr val="FFFFFF"/>
                          </a:solidFill>
                          <a:effectLst/>
                        </a:rPr>
                        <a:t>81,5</a:t>
                      </a:r>
                      <a:endParaRPr lang="es-ES_tradnl" sz="3200" dirty="0">
                        <a:solidFill>
                          <a:srgbClr val="FFFF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F8231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CANSANCIO</a:t>
                      </a:r>
                      <a:endParaRPr lang="es-ES_tradnl" sz="3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ALTO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0082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96,1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95,0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 </a:t>
                      </a:r>
                      <a:endParaRPr lang="es-ES_tradnl" sz="3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MEDIO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0082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62,7</a:t>
                      </a:r>
                      <a:endParaRPr lang="es-ES_tradnl" sz="3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33,5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 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BAJO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0082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15,6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rgbClr val="FFFFFF"/>
                          </a:solidFill>
                          <a:effectLst/>
                        </a:rPr>
                        <a:t>56,7</a:t>
                      </a:r>
                      <a:endParaRPr lang="es-ES_tradnl" sz="3200" dirty="0">
                        <a:solidFill>
                          <a:srgbClr val="FFFF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F8231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CEFALEA</a:t>
                      </a:r>
                      <a:endParaRPr lang="es-ES_tradnl" sz="3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ALTO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0082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72,1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69,3</a:t>
                      </a:r>
                      <a:endParaRPr lang="es-ES_tradnl" sz="3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 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MEDIO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0082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61,5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32,5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 </a:t>
                      </a:r>
                      <a:endParaRPr lang="es-ES_tradnl" sz="3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BAJO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0082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22,4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rgbClr val="FFFFFF"/>
                          </a:solidFill>
                          <a:effectLst/>
                        </a:rPr>
                        <a:t>48,0</a:t>
                      </a:r>
                      <a:endParaRPr lang="es-ES_tradnl" sz="3200" dirty="0">
                        <a:solidFill>
                          <a:srgbClr val="FFFF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F8231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FIEBRE</a:t>
                      </a:r>
                      <a:endParaRPr lang="es-ES_tradnl" sz="3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ALTO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0082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76,4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81,8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 </a:t>
                      </a:r>
                      <a:endParaRPr lang="es-ES_tradnl" sz="3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MEDIO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0082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55,7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47,8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 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BAJO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0082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28,6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27,1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DOLOR </a:t>
                      </a:r>
                      <a:r>
                        <a:rPr lang="es-ES_tradnl" sz="2000" dirty="0">
                          <a:effectLst/>
                        </a:rPr>
                        <a:t>GARGANTA</a:t>
                      </a:r>
                      <a:endParaRPr lang="es-ES_tradnl" sz="3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ALTO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0082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51,7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44,2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 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MEDIO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0082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29,9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60,3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 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BAJO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0082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22,8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rgbClr val="FFFFFF"/>
                          </a:solidFill>
                          <a:effectLst/>
                        </a:rPr>
                        <a:t>51,4</a:t>
                      </a:r>
                      <a:endParaRPr lang="es-ES_tradnl" sz="3200" dirty="0">
                        <a:solidFill>
                          <a:srgbClr val="FFFF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F8231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 &lt; GUSTO</a:t>
                      </a:r>
                      <a:endParaRPr lang="es-ES_tradnl" sz="3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ALTO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0082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69,3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49,9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 </a:t>
                      </a:r>
                      <a:endParaRPr lang="es-ES_tradnl" sz="3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MEDIO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0082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35,2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45,2</a:t>
                      </a:r>
                      <a:endParaRPr lang="es-ES_tradnl" sz="3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 </a:t>
                      </a:r>
                      <a:endParaRPr lang="es-ES_tradnl" sz="3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BAJO</a:t>
                      </a:r>
                      <a:endParaRPr lang="es-ES_tradnl" sz="3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7982143" y="6404253"/>
            <a:ext cx="1161857" cy="369332"/>
          </a:xfrm>
          <a:prstGeom prst="rect">
            <a:avLst/>
          </a:prstGeom>
          <a:solidFill>
            <a:srgbClr val="F82316"/>
          </a:solidFill>
          <a:ln>
            <a:solidFill>
              <a:srgbClr val="5B9BD5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FFFF"/>
                </a:solidFill>
              </a:rPr>
              <a:t>TABLA 5 </a:t>
            </a:r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725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100389"/>
              </p:ext>
            </p:extLst>
          </p:nvPr>
        </p:nvGraphicFramePr>
        <p:xfrm>
          <a:off x="687950" y="296659"/>
          <a:ext cx="7268918" cy="6561341"/>
        </p:xfrm>
        <a:graphic>
          <a:graphicData uri="http://schemas.openxmlformats.org/drawingml/2006/table">
            <a:tbl>
              <a:tblPr firstRow="1" lastCol="1" bandRow="1">
                <a:tableStyleId>{21E4AEA4-8DFA-4A89-87EB-49C32662AFE0}</a:tableStyleId>
              </a:tblPr>
              <a:tblGrid>
                <a:gridCol w="1834910"/>
                <a:gridCol w="1811336"/>
                <a:gridCol w="1811336"/>
                <a:gridCol w="1811336"/>
              </a:tblGrid>
              <a:tr h="2872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0000FF"/>
                          </a:solidFill>
                          <a:effectLst/>
                        </a:rPr>
                        <a:t>SUMA HOMBRES</a:t>
                      </a:r>
                      <a:endParaRPr lang="es-ES_tradnl" sz="2400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rgbClr val="0000FF"/>
                          </a:solidFill>
                          <a:effectLst/>
                        </a:rPr>
                        <a:t>SUMA MUJERES</a:t>
                      </a:r>
                      <a:endParaRPr lang="es-ES_tradnl" sz="240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rgbClr val="0000FF"/>
                          </a:solidFill>
                          <a:effectLst/>
                        </a:rPr>
                        <a:t>SINTOMAS</a:t>
                      </a:r>
                      <a:endParaRPr lang="es-ES_tradnl" sz="240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0000FF"/>
                          </a:solidFill>
                          <a:effectLst/>
                        </a:rPr>
                        <a:t>INTENSIDAD </a:t>
                      </a:r>
                      <a:endParaRPr lang="es-ES_tradnl" sz="2400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9276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 b="0" dirty="0">
                          <a:effectLst/>
                        </a:rPr>
                        <a:t>20,7</a:t>
                      </a:r>
                      <a:endParaRPr lang="es-ES_tradnl" sz="28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 b="0" dirty="0">
                          <a:solidFill>
                            <a:srgbClr val="FFFFFF"/>
                          </a:solidFill>
                          <a:effectLst/>
                        </a:rPr>
                        <a:t>54,4</a:t>
                      </a:r>
                      <a:endParaRPr lang="es-ES_tradnl" sz="2800" b="0" dirty="0">
                        <a:solidFill>
                          <a:srgbClr val="FFFF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F8231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b="0" dirty="0" smtClean="0">
                          <a:effectLst/>
                        </a:rPr>
                        <a:t>&lt;  OLFATO</a:t>
                      </a:r>
                      <a:endParaRPr lang="es-ES_tradnl" sz="28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b="0" dirty="0">
                          <a:effectLst/>
                        </a:rPr>
                        <a:t>ALTO</a:t>
                      </a:r>
                      <a:endParaRPr lang="es-ES_tradnl" sz="28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729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 b="0" dirty="0">
                          <a:effectLst/>
                        </a:rPr>
                        <a:t>63,1</a:t>
                      </a:r>
                      <a:endParaRPr lang="es-ES_tradnl" sz="28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 b="0" dirty="0">
                          <a:effectLst/>
                        </a:rPr>
                        <a:t>59,1</a:t>
                      </a:r>
                      <a:endParaRPr lang="es-ES_tradnl" sz="28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b="0" dirty="0">
                          <a:effectLst/>
                        </a:rPr>
                        <a:t> </a:t>
                      </a:r>
                      <a:endParaRPr lang="es-ES_tradnl" sz="28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b="0" dirty="0">
                          <a:effectLst/>
                        </a:rPr>
                        <a:t>MEDIO</a:t>
                      </a:r>
                      <a:endParaRPr lang="es-ES_tradnl" sz="28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729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 b="0">
                          <a:effectLst/>
                        </a:rPr>
                        <a:t>51,6</a:t>
                      </a:r>
                      <a:endParaRPr lang="es-ES_tradnl" sz="2800" b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 b="0" dirty="0">
                          <a:effectLst/>
                        </a:rPr>
                        <a:t>30,5</a:t>
                      </a:r>
                      <a:endParaRPr lang="es-ES_tradnl" sz="28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b="0" dirty="0">
                          <a:effectLst/>
                        </a:rPr>
                        <a:t> </a:t>
                      </a:r>
                      <a:endParaRPr lang="es-ES_tradnl" sz="28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b="0" dirty="0">
                          <a:effectLst/>
                        </a:rPr>
                        <a:t>BAJO</a:t>
                      </a:r>
                      <a:endParaRPr lang="es-ES_tradnl" sz="28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729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 b="0" dirty="0">
                          <a:effectLst/>
                        </a:rPr>
                        <a:t>11,9</a:t>
                      </a:r>
                      <a:endParaRPr lang="es-ES_tradnl" sz="28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 b="0" dirty="0">
                          <a:solidFill>
                            <a:srgbClr val="FFFFFF"/>
                          </a:solidFill>
                          <a:effectLst/>
                        </a:rPr>
                        <a:t>35,6</a:t>
                      </a:r>
                      <a:endParaRPr lang="es-ES_tradnl" sz="2800" b="0" dirty="0">
                        <a:solidFill>
                          <a:srgbClr val="FFFF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F8231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b="0" dirty="0">
                          <a:effectLst/>
                        </a:rPr>
                        <a:t>&lt; APETITO</a:t>
                      </a:r>
                      <a:endParaRPr lang="es-ES_tradnl" sz="28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b="0" dirty="0">
                          <a:effectLst/>
                        </a:rPr>
                        <a:t>ALTO</a:t>
                      </a:r>
                      <a:endParaRPr lang="es-ES_tradnl" sz="28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729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 b="0" dirty="0">
                          <a:effectLst/>
                        </a:rPr>
                        <a:t>42,7</a:t>
                      </a:r>
                      <a:endParaRPr lang="es-ES_tradnl" sz="28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 b="0">
                          <a:effectLst/>
                        </a:rPr>
                        <a:t>64,3</a:t>
                      </a:r>
                      <a:endParaRPr lang="es-ES_tradnl" sz="2800" b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b="0">
                          <a:effectLst/>
                        </a:rPr>
                        <a:t> </a:t>
                      </a:r>
                      <a:endParaRPr lang="es-ES_tradnl" sz="2800" b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b="0" dirty="0">
                          <a:effectLst/>
                        </a:rPr>
                        <a:t>MEDIO</a:t>
                      </a:r>
                      <a:endParaRPr lang="es-ES_tradnl" sz="28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729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 b="0" dirty="0">
                          <a:effectLst/>
                        </a:rPr>
                        <a:t>55,5</a:t>
                      </a:r>
                      <a:endParaRPr lang="es-ES_tradnl" sz="28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 b="0">
                          <a:effectLst/>
                        </a:rPr>
                        <a:t>30,3</a:t>
                      </a:r>
                      <a:endParaRPr lang="es-ES_tradnl" sz="2800" b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b="0">
                          <a:effectLst/>
                        </a:rPr>
                        <a:t> </a:t>
                      </a:r>
                      <a:endParaRPr lang="es-ES_tradnl" sz="2800" b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b="0" dirty="0">
                          <a:effectLst/>
                        </a:rPr>
                        <a:t>BAJO</a:t>
                      </a:r>
                      <a:endParaRPr lang="es-ES_tradnl" sz="28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729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 b="0">
                          <a:effectLst/>
                        </a:rPr>
                        <a:t>5,3</a:t>
                      </a:r>
                      <a:endParaRPr lang="es-ES_tradnl" sz="2800" b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 b="0" dirty="0">
                          <a:solidFill>
                            <a:srgbClr val="FFFFFF"/>
                          </a:solidFill>
                          <a:effectLst/>
                        </a:rPr>
                        <a:t>25,2</a:t>
                      </a:r>
                      <a:endParaRPr lang="es-ES_tradnl" sz="2800" b="0" dirty="0">
                        <a:solidFill>
                          <a:srgbClr val="FFFF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F8231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b="0" dirty="0" smtClean="0">
                          <a:effectLst/>
                        </a:rPr>
                        <a:t>&lt; PESO</a:t>
                      </a:r>
                      <a:endParaRPr lang="es-ES_tradnl" sz="28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b="0" dirty="0">
                          <a:effectLst/>
                        </a:rPr>
                        <a:t>ALTO</a:t>
                      </a:r>
                      <a:endParaRPr lang="es-ES_tradnl" sz="28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729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 b="0" dirty="0">
                          <a:effectLst/>
                        </a:rPr>
                        <a:t>38,1</a:t>
                      </a:r>
                      <a:endParaRPr lang="es-ES_tradnl" sz="28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 b="0">
                          <a:effectLst/>
                        </a:rPr>
                        <a:t>34,9</a:t>
                      </a:r>
                      <a:endParaRPr lang="es-ES_tradnl" sz="2800" b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b="0" dirty="0">
                          <a:effectLst/>
                        </a:rPr>
                        <a:t> </a:t>
                      </a:r>
                      <a:endParaRPr lang="es-ES_tradnl" sz="28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b="0" dirty="0">
                          <a:effectLst/>
                        </a:rPr>
                        <a:t>MEDIO</a:t>
                      </a:r>
                      <a:endParaRPr lang="es-ES_tradnl" sz="28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729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 b="0">
                          <a:effectLst/>
                        </a:rPr>
                        <a:t>63,8</a:t>
                      </a:r>
                      <a:endParaRPr lang="es-ES_tradnl" sz="2800" b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 b="0">
                          <a:effectLst/>
                        </a:rPr>
                        <a:t>49,6</a:t>
                      </a:r>
                      <a:endParaRPr lang="es-ES_tradnl" sz="2800" b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b="0" dirty="0">
                          <a:effectLst/>
                        </a:rPr>
                        <a:t> </a:t>
                      </a:r>
                      <a:endParaRPr lang="es-ES_tradnl" sz="28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b="0" dirty="0">
                          <a:effectLst/>
                        </a:rPr>
                        <a:t>BAJO</a:t>
                      </a:r>
                      <a:endParaRPr lang="es-ES_tradnl" sz="28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1138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 b="0">
                          <a:effectLst/>
                        </a:rPr>
                        <a:t>12,2</a:t>
                      </a:r>
                      <a:endParaRPr lang="es-ES_tradnl" sz="2800" b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 b="0" dirty="0">
                          <a:solidFill>
                            <a:srgbClr val="FFFFFF"/>
                          </a:solidFill>
                          <a:effectLst/>
                        </a:rPr>
                        <a:t>32,2</a:t>
                      </a:r>
                      <a:endParaRPr lang="es-ES_tradnl" sz="2800" b="0" dirty="0">
                        <a:solidFill>
                          <a:srgbClr val="FFFF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F8231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b="0" dirty="0" smtClean="0">
                          <a:effectLst/>
                        </a:rPr>
                        <a:t>DIFICULTAD. </a:t>
                      </a:r>
                      <a:r>
                        <a:rPr lang="es-ES_tradnl" sz="1800" b="0" dirty="0">
                          <a:effectLst/>
                        </a:rPr>
                        <a:t>RESPIRATORIA</a:t>
                      </a:r>
                      <a:endParaRPr lang="es-ES_tradnl" sz="28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b="0" dirty="0">
                          <a:effectLst/>
                        </a:rPr>
                        <a:t>ALTO</a:t>
                      </a:r>
                      <a:endParaRPr lang="es-ES_tradnl" sz="28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729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 b="0">
                          <a:effectLst/>
                        </a:rPr>
                        <a:t>55,0</a:t>
                      </a:r>
                      <a:endParaRPr lang="es-ES_tradnl" sz="2800" b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 b="0" dirty="0">
                          <a:effectLst/>
                        </a:rPr>
                        <a:t>48,7</a:t>
                      </a:r>
                      <a:endParaRPr lang="es-ES_tradnl" sz="28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b="0">
                          <a:effectLst/>
                        </a:rPr>
                        <a:t> </a:t>
                      </a:r>
                      <a:endParaRPr lang="es-ES_tradnl" sz="2800" b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b="0" dirty="0">
                          <a:effectLst/>
                        </a:rPr>
                        <a:t>MEDIO</a:t>
                      </a:r>
                      <a:endParaRPr lang="es-ES_tradnl" sz="28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729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 b="0">
                          <a:effectLst/>
                        </a:rPr>
                        <a:t>61,0</a:t>
                      </a:r>
                      <a:endParaRPr lang="es-ES_tradnl" sz="2800" b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 b="0" dirty="0">
                          <a:effectLst/>
                        </a:rPr>
                        <a:t>53,5</a:t>
                      </a:r>
                      <a:endParaRPr lang="es-ES_tradnl" sz="28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b="0" dirty="0">
                          <a:effectLst/>
                        </a:rPr>
                        <a:t> </a:t>
                      </a:r>
                      <a:endParaRPr lang="es-ES_tradnl" sz="28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b="0" dirty="0">
                          <a:effectLst/>
                        </a:rPr>
                        <a:t>BAJO</a:t>
                      </a:r>
                      <a:endParaRPr lang="es-ES_tradnl" sz="28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1138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 b="0">
                          <a:effectLst/>
                        </a:rPr>
                        <a:t>1,4</a:t>
                      </a:r>
                      <a:endParaRPr lang="es-ES_tradnl" sz="2800" b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 b="0" dirty="0">
                          <a:solidFill>
                            <a:srgbClr val="FFFFFF"/>
                          </a:solidFill>
                          <a:effectLst/>
                        </a:rPr>
                        <a:t>10,6</a:t>
                      </a:r>
                      <a:endParaRPr lang="es-ES_tradnl" sz="2800" b="0" dirty="0">
                        <a:solidFill>
                          <a:srgbClr val="FFFF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F8231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b="0" dirty="0">
                          <a:effectLst/>
                        </a:rPr>
                        <a:t>LENGUA SABURRAL</a:t>
                      </a:r>
                      <a:endParaRPr lang="es-ES_tradnl" sz="28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b="0" dirty="0">
                          <a:effectLst/>
                        </a:rPr>
                        <a:t>ALTO</a:t>
                      </a:r>
                      <a:endParaRPr lang="es-ES_tradnl" sz="28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729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 b="0">
                          <a:effectLst/>
                        </a:rPr>
                        <a:t>14,2</a:t>
                      </a:r>
                      <a:endParaRPr lang="es-ES_tradnl" sz="2800" b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 b="0">
                          <a:effectLst/>
                        </a:rPr>
                        <a:t>19,3</a:t>
                      </a:r>
                      <a:endParaRPr lang="es-ES_tradnl" sz="2800" b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b="0" dirty="0">
                          <a:effectLst/>
                        </a:rPr>
                        <a:t> </a:t>
                      </a:r>
                      <a:endParaRPr lang="es-ES_tradnl" sz="28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b="0" dirty="0">
                          <a:effectLst/>
                        </a:rPr>
                        <a:t>MEDIO</a:t>
                      </a:r>
                      <a:endParaRPr lang="es-ES_tradnl" sz="28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729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 b="0">
                          <a:effectLst/>
                        </a:rPr>
                        <a:t>25,2</a:t>
                      </a:r>
                      <a:endParaRPr lang="es-ES_tradnl" sz="2800" b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 b="0">
                          <a:effectLst/>
                        </a:rPr>
                        <a:t>34,4</a:t>
                      </a:r>
                      <a:endParaRPr lang="es-ES_tradnl" sz="2800" b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b="0" dirty="0">
                          <a:effectLst/>
                        </a:rPr>
                        <a:t> </a:t>
                      </a:r>
                      <a:endParaRPr lang="es-ES_tradnl" sz="28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b="0" dirty="0">
                          <a:effectLst/>
                        </a:rPr>
                        <a:t>BAJO</a:t>
                      </a:r>
                      <a:endParaRPr lang="es-ES_tradnl" sz="28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729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 b="0">
                          <a:effectLst/>
                        </a:rPr>
                        <a:t>24,8</a:t>
                      </a:r>
                      <a:endParaRPr lang="es-ES_tradnl" sz="2800" b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 b="0">
                          <a:effectLst/>
                        </a:rPr>
                        <a:t>28,8</a:t>
                      </a:r>
                      <a:endParaRPr lang="es-ES_tradnl" sz="2800" b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b="0" dirty="0">
                          <a:effectLst/>
                        </a:rPr>
                        <a:t>DOLOR PIERNAS</a:t>
                      </a:r>
                      <a:endParaRPr lang="es-ES_tradnl" sz="28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b="0" dirty="0">
                          <a:effectLst/>
                        </a:rPr>
                        <a:t>ALTO</a:t>
                      </a:r>
                      <a:endParaRPr lang="es-ES_tradnl" sz="28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729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 b="0">
                          <a:effectLst/>
                        </a:rPr>
                        <a:t>54,0</a:t>
                      </a:r>
                      <a:endParaRPr lang="es-ES_tradnl" sz="2800" b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 b="0">
                          <a:effectLst/>
                        </a:rPr>
                        <a:t>40,3</a:t>
                      </a:r>
                      <a:endParaRPr lang="es-ES_tradnl" sz="2800" b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b="0" dirty="0">
                          <a:effectLst/>
                        </a:rPr>
                        <a:t> </a:t>
                      </a:r>
                      <a:endParaRPr lang="es-ES_tradnl" sz="28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b="0" dirty="0">
                          <a:effectLst/>
                        </a:rPr>
                        <a:t>MEDIO</a:t>
                      </a:r>
                      <a:endParaRPr lang="es-ES_tradnl" sz="28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729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 b="0">
                          <a:effectLst/>
                        </a:rPr>
                        <a:t>6,6</a:t>
                      </a:r>
                      <a:endParaRPr lang="es-ES_tradnl" sz="2800" b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 b="0">
                          <a:effectLst/>
                        </a:rPr>
                        <a:t>49,3</a:t>
                      </a:r>
                      <a:endParaRPr lang="es-ES_tradnl" sz="2800" b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b="0" dirty="0">
                          <a:effectLst/>
                        </a:rPr>
                        <a:t> </a:t>
                      </a:r>
                      <a:endParaRPr lang="es-ES_tradnl" sz="28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b="0" dirty="0">
                          <a:effectLst/>
                        </a:rPr>
                        <a:t>BAJO</a:t>
                      </a:r>
                      <a:endParaRPr lang="es-ES_tradnl" sz="28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729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 b="0" dirty="0">
                          <a:solidFill>
                            <a:srgbClr val="0000FF"/>
                          </a:solidFill>
                          <a:effectLst/>
                        </a:rPr>
                        <a:t>1361,9</a:t>
                      </a:r>
                      <a:endParaRPr lang="es-ES_tradnl" sz="2800" b="0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 b="0" dirty="0">
                          <a:solidFill>
                            <a:srgbClr val="0000FF"/>
                          </a:solidFill>
                          <a:effectLst/>
                        </a:rPr>
                        <a:t>1525,4</a:t>
                      </a:r>
                      <a:endParaRPr lang="es-ES_tradnl" sz="2800" b="0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b="0">
                          <a:effectLst/>
                        </a:rPr>
                        <a:t>TOTAL</a:t>
                      </a:r>
                      <a:endParaRPr lang="es-ES_tradnl" sz="2800" b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b="0" dirty="0">
                          <a:effectLst/>
                        </a:rPr>
                        <a:t> </a:t>
                      </a:r>
                      <a:endParaRPr lang="es-ES_tradnl" sz="28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729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solidFill>
                            <a:srgbClr val="0000FF"/>
                          </a:solidFill>
                          <a:effectLst/>
                        </a:rPr>
                        <a:t>41,3</a:t>
                      </a:r>
                      <a:endParaRPr lang="es-ES_tradnl" sz="2800" b="1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solidFill>
                            <a:srgbClr val="0000FF"/>
                          </a:solidFill>
                          <a:effectLst/>
                        </a:rPr>
                        <a:t>46,2</a:t>
                      </a:r>
                      <a:endParaRPr lang="es-ES_tradnl" sz="2800" b="1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b="0" dirty="0">
                          <a:effectLst/>
                        </a:rPr>
                        <a:t>MEDIA </a:t>
                      </a:r>
                      <a:endParaRPr lang="es-ES_tradnl" sz="28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b="0" dirty="0">
                          <a:effectLst/>
                        </a:rPr>
                        <a:t> </a:t>
                      </a:r>
                      <a:endParaRPr lang="es-ES_tradnl" sz="28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7970884" y="3972258"/>
            <a:ext cx="1173115" cy="369332"/>
          </a:xfrm>
          <a:prstGeom prst="rect">
            <a:avLst/>
          </a:prstGeom>
          <a:solidFill>
            <a:srgbClr val="F82316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FFFF"/>
                </a:solidFill>
              </a:rPr>
              <a:t>TABLA 5b </a:t>
            </a:r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55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9750111"/>
              </p:ext>
            </p:extLst>
          </p:nvPr>
        </p:nvGraphicFramePr>
        <p:xfrm>
          <a:off x="88199" y="1278781"/>
          <a:ext cx="8966579" cy="485053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70303"/>
                <a:gridCol w="1151999"/>
                <a:gridCol w="1609141"/>
                <a:gridCol w="1517713"/>
                <a:gridCol w="1042284"/>
                <a:gridCol w="1518568"/>
                <a:gridCol w="1556571"/>
              </a:tblGrid>
              <a:tr h="440958"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</a:rPr>
                        <a:t>HOMBRES </a:t>
                      </a:r>
                      <a:endParaRPr lang="de-DE" sz="2000" b="0" i="0" u="none" strike="noStrike" dirty="0">
                        <a:solidFill>
                          <a:srgbClr val="F82F15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>
                          <a:effectLst/>
                        </a:rPr>
                        <a:t> </a:t>
                      </a:r>
                      <a:endParaRPr lang="sk-SK" sz="2000" b="0" i="0" u="none" strike="noStrike">
                        <a:solidFill>
                          <a:srgbClr val="F82F15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>
                          <a:effectLst/>
                        </a:rPr>
                        <a:t> </a:t>
                      </a:r>
                      <a:endParaRPr lang="sk-SK" sz="2000" b="0" i="0" u="none" strike="noStrike">
                        <a:solidFill>
                          <a:srgbClr val="F82F15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</a:rPr>
                        <a:t>MUJERES</a:t>
                      </a:r>
                      <a:endParaRPr lang="de-DE" sz="2000" b="0" i="0" u="none" strike="noStrike">
                        <a:solidFill>
                          <a:srgbClr val="F82F15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endParaRPr lang="sk-SK" sz="1200" b="0" i="0" u="none" strike="noStrike" dirty="0">
                        <a:solidFill>
                          <a:srgbClr val="F82F15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>
                          <a:effectLst/>
                        </a:rPr>
                        <a:t> 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440958"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 dirty="0">
                          <a:effectLst/>
                        </a:rPr>
                        <a:t>CASOS 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 smtClean="0">
                          <a:effectLst/>
                        </a:rPr>
                        <a:t>hospitalizados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 err="1" smtClean="0">
                          <a:effectLst/>
                        </a:rPr>
                        <a:t>asintomáticos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 dirty="0">
                          <a:effectLst/>
                        </a:rPr>
                        <a:t>CASOS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 smtClean="0">
                          <a:effectLst/>
                        </a:rPr>
                        <a:t>hospitalizados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 err="1" smtClean="0">
                          <a:effectLst/>
                        </a:rPr>
                        <a:t>asintomáticos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44095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0+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>
                          <a:effectLst/>
                        </a:rPr>
                        <a:t>161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>
                          <a:effectLst/>
                        </a:rPr>
                        <a:t>10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>
                          <a:effectLst/>
                        </a:rPr>
                        <a:t>10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>
                          <a:effectLst/>
                        </a:rPr>
                        <a:t>176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>
                          <a:effectLst/>
                        </a:rPr>
                        <a:t>1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 dirty="0">
                          <a:effectLst/>
                        </a:rPr>
                        <a:t>32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44095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0-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>
                          <a:effectLst/>
                        </a:rPr>
                        <a:t>64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>
                          <a:effectLst/>
                        </a:rPr>
                        <a:t>7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>
                          <a:effectLst/>
                        </a:rPr>
                        <a:t>15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u="none" strike="noStrike">
                          <a:effectLst/>
                        </a:rPr>
                        <a:t>87</a:t>
                      </a:r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>
                          <a:effectLst/>
                        </a:rPr>
                        <a:t>0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>
                          <a:effectLst/>
                        </a:rPr>
                        <a:t>4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44095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A+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>
                          <a:effectLst/>
                        </a:rPr>
                        <a:t>176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>
                          <a:effectLst/>
                        </a:rPr>
                        <a:t>22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>
                          <a:effectLst/>
                        </a:rPr>
                        <a:t>13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>
                          <a:effectLst/>
                        </a:rPr>
                        <a:t>213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>
                          <a:effectLst/>
                        </a:rPr>
                        <a:t>17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>
                          <a:effectLst/>
                        </a:rPr>
                        <a:t>27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44095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A-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>
                          <a:effectLst/>
                        </a:rPr>
                        <a:t>27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>
                          <a:effectLst/>
                        </a:rPr>
                        <a:t>0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>
                          <a:effectLst/>
                        </a:rPr>
                        <a:t>0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>
                          <a:effectLst/>
                        </a:rPr>
                        <a:t>84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>
                          <a:effectLst/>
                        </a:rPr>
                        <a:t>6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>
                          <a:effectLst/>
                        </a:rPr>
                        <a:t>3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44095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B+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>
                          <a:effectLst/>
                        </a:rPr>
                        <a:t>23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>
                          <a:effectLst/>
                        </a:rPr>
                        <a:t>0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>
                          <a:effectLst/>
                        </a:rPr>
                        <a:t>6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>
                          <a:effectLst/>
                        </a:rPr>
                        <a:t>35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>
                          <a:effectLst/>
                        </a:rPr>
                        <a:t>1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>
                          <a:effectLst/>
                        </a:rPr>
                        <a:t>9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440958"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u="none" strike="noStrike">
                          <a:effectLst/>
                        </a:rPr>
                        <a:t>B-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>
                          <a:effectLst/>
                        </a:rPr>
                        <a:t>9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>
                          <a:effectLst/>
                        </a:rPr>
                        <a:t>0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>
                          <a:effectLst/>
                        </a:rPr>
                        <a:t>0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>
                          <a:effectLst/>
                        </a:rPr>
                        <a:t>12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>
                          <a:effectLst/>
                        </a:rPr>
                        <a:t>2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>
                          <a:effectLst/>
                        </a:rPr>
                        <a:t>3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440958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u="none" strike="noStrike">
                          <a:effectLst/>
                        </a:rPr>
                        <a:t>AB+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>
                          <a:effectLst/>
                        </a:rPr>
                        <a:t>19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>
                          <a:effectLst/>
                        </a:rPr>
                        <a:t>4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 dirty="0">
                          <a:effectLst/>
                        </a:rPr>
                        <a:t>4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>
                          <a:effectLst/>
                        </a:rPr>
                        <a:t>33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>
                          <a:effectLst/>
                        </a:rPr>
                        <a:t>1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>
                          <a:effectLst/>
                        </a:rPr>
                        <a:t>9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440958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u="none" strike="noStrike">
                          <a:effectLst/>
                        </a:rPr>
                        <a:t>AB-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>
                          <a:effectLst/>
                        </a:rPr>
                        <a:t>2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>
                          <a:effectLst/>
                        </a:rPr>
                        <a:t>0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 dirty="0">
                          <a:effectLst/>
                        </a:rPr>
                        <a:t>0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 dirty="0">
                          <a:effectLst/>
                        </a:rPr>
                        <a:t>4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>
                          <a:effectLst/>
                        </a:rPr>
                        <a:t>0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>
                          <a:effectLst/>
                        </a:rPr>
                        <a:t>0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440958"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1" u="none" strike="noStrike" dirty="0">
                          <a:solidFill>
                            <a:srgbClr val="F82316"/>
                          </a:solidFill>
                          <a:effectLst/>
                        </a:rPr>
                        <a:t>1125</a:t>
                      </a:r>
                      <a:endParaRPr lang="is-IS" sz="1600" b="1" i="0" u="none" strike="noStrike" dirty="0">
                        <a:solidFill>
                          <a:srgbClr val="F8231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u="none" strike="noStrike" dirty="0">
                          <a:solidFill>
                            <a:srgbClr val="F82316"/>
                          </a:solidFill>
                          <a:effectLst/>
                        </a:rPr>
                        <a:t>481</a:t>
                      </a:r>
                      <a:endParaRPr lang="is-IS" sz="1800" b="1" i="0" u="none" strike="noStrike" dirty="0">
                        <a:solidFill>
                          <a:srgbClr val="F8231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1" u="none" strike="noStrike" dirty="0">
                          <a:solidFill>
                            <a:srgbClr val="F82316"/>
                          </a:solidFill>
                          <a:effectLst/>
                        </a:rPr>
                        <a:t>43</a:t>
                      </a:r>
                      <a:endParaRPr lang="es-ES" sz="1800" b="1" i="0" u="none" strike="noStrike" dirty="0">
                        <a:solidFill>
                          <a:srgbClr val="F8231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u="none" strike="noStrike" dirty="0">
                          <a:solidFill>
                            <a:srgbClr val="F82316"/>
                          </a:solidFill>
                          <a:effectLst/>
                        </a:rPr>
                        <a:t>48</a:t>
                      </a:r>
                      <a:endParaRPr lang="is-IS" sz="1800" b="1" i="0" u="none" strike="noStrike" dirty="0">
                        <a:solidFill>
                          <a:srgbClr val="F8231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1" u="none" strike="noStrike" dirty="0">
                          <a:solidFill>
                            <a:srgbClr val="F82316"/>
                          </a:solidFill>
                          <a:effectLst/>
                        </a:rPr>
                        <a:t>644</a:t>
                      </a:r>
                      <a:endParaRPr lang="es-ES" sz="1800" b="1" i="0" u="none" strike="noStrike" dirty="0">
                        <a:solidFill>
                          <a:srgbClr val="F8231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u="none" strike="noStrike" dirty="0">
                          <a:solidFill>
                            <a:srgbClr val="F82316"/>
                          </a:solidFill>
                          <a:effectLst/>
                        </a:rPr>
                        <a:t>28</a:t>
                      </a:r>
                      <a:endParaRPr lang="is-IS" sz="1800" b="1" i="0" u="none" strike="noStrike" dirty="0">
                        <a:solidFill>
                          <a:srgbClr val="F8231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1" u="none" strike="noStrike" dirty="0">
                          <a:solidFill>
                            <a:srgbClr val="F82316"/>
                          </a:solidFill>
                          <a:effectLst/>
                        </a:rPr>
                        <a:t>87</a:t>
                      </a:r>
                      <a:endParaRPr lang="fi-FI" sz="1800" b="1" i="0" u="none" strike="noStrike" dirty="0">
                        <a:solidFill>
                          <a:srgbClr val="F8231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005465" y="189155"/>
            <a:ext cx="7352705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F82F15"/>
                </a:solidFill>
              </a:rPr>
              <a:t>HOSPITALIZADOS Y ASINTOMÁTICOS  AB0 / COVID 19</a:t>
            </a:r>
            <a:endParaRPr lang="es-ES" sz="3200" b="1" dirty="0">
              <a:solidFill>
                <a:srgbClr val="F82F15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197360" y="6161053"/>
            <a:ext cx="1531131" cy="369332"/>
          </a:xfrm>
          <a:prstGeom prst="rect">
            <a:avLst/>
          </a:prstGeom>
          <a:solidFill>
            <a:srgbClr val="F82F15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TABLA 9A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846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9352760"/>
              </p:ext>
            </p:extLst>
          </p:nvPr>
        </p:nvGraphicFramePr>
        <p:xfrm>
          <a:off x="133195" y="1490439"/>
          <a:ext cx="9010806" cy="4208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060"/>
                <a:gridCol w="1140027"/>
                <a:gridCol w="1560412"/>
                <a:gridCol w="1506533"/>
                <a:gridCol w="882455"/>
                <a:gridCol w="1490965"/>
                <a:gridCol w="1488354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HOMBRES 466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MUJERES 629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CASOS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hospitalizados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asintomáticos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CASOS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hospitalizadas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it-IT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sintomáticas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0+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18,2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A+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A-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B+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25,7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B-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AB+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27,3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AB-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481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8,9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644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4,3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5" name="Título 4"/>
          <p:cNvSpPr txBox="1">
            <a:spLocks noGrp="1"/>
          </p:cNvSpPr>
          <p:nvPr>
            <p:ph type="title"/>
          </p:nvPr>
        </p:nvSpPr>
        <p:spPr>
          <a:xfrm>
            <a:off x="891658" y="237342"/>
            <a:ext cx="7623692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82F15"/>
                </a:solidFill>
              </a:rPr>
              <a:t>HOSPITALIZADOS Y ASINTOMÁTICOS  AB0 / COVID 19  %</a:t>
            </a:r>
            <a:endParaRPr lang="es-ES" sz="2400" b="1" dirty="0">
              <a:solidFill>
                <a:srgbClr val="F82F15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197360" y="6161053"/>
            <a:ext cx="1531131" cy="369332"/>
          </a:xfrm>
          <a:prstGeom prst="rect">
            <a:avLst/>
          </a:prstGeom>
          <a:solidFill>
            <a:srgbClr val="F82F15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TABLA 9 B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66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9876" y="373944"/>
            <a:ext cx="8515350" cy="549275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EDAD MEDIA INGRESADOS </a:t>
            </a:r>
            <a:endParaRPr lang="es-ES" dirty="0">
              <a:solidFill>
                <a:srgbClr val="FF0000"/>
              </a:solidFill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2357359"/>
              </p:ext>
            </p:extLst>
          </p:nvPr>
        </p:nvGraphicFramePr>
        <p:xfrm>
          <a:off x="696036" y="1038576"/>
          <a:ext cx="837961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342"/>
                <a:gridCol w="1973961"/>
                <a:gridCol w="2293166"/>
                <a:gridCol w="2637141"/>
              </a:tblGrid>
              <a:tr h="292101">
                <a:tc>
                  <a:txBody>
                    <a:bodyPr/>
                    <a:lstStyle/>
                    <a:p>
                      <a:r>
                        <a:rPr lang="es-ES" dirty="0" smtClean="0"/>
                        <a:t>HOMBRES</a:t>
                      </a:r>
                      <a:endParaRPr lang="es-E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EDAD MEDIA  INGRESADOS</a:t>
                      </a:r>
                      <a:endParaRPr lang="es-E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INTERVALOS</a:t>
                      </a:r>
                    </a:p>
                    <a:p>
                      <a:r>
                        <a:rPr lang="es-ES" dirty="0" smtClean="0"/>
                        <a:t>ETARIOS</a:t>
                      </a:r>
                      <a:endParaRPr lang="es-E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EDAD MEDIA GRUPO Y </a:t>
                      </a:r>
                    </a:p>
                    <a:p>
                      <a:r>
                        <a:rPr lang="es-ES" dirty="0" smtClean="0"/>
                        <a:t>DIRERENCIA EDADES</a:t>
                      </a:r>
                      <a:endParaRPr lang="es-E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37877"/>
              </p:ext>
            </p:extLst>
          </p:nvPr>
        </p:nvGraphicFramePr>
        <p:xfrm>
          <a:off x="698774" y="1710619"/>
          <a:ext cx="8445226" cy="46057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94577"/>
                <a:gridCol w="1967500"/>
                <a:gridCol w="2286474"/>
                <a:gridCol w="2696675"/>
              </a:tblGrid>
              <a:tr h="462828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s-E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rgbClr val="0000FF"/>
                          </a:solidFill>
                        </a:rPr>
                        <a:t>63,7</a:t>
                      </a:r>
                      <a:endParaRPr lang="es-E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rgbClr val="0000FF"/>
                          </a:solidFill>
                        </a:rPr>
                        <a:t>41</a:t>
                      </a:r>
                      <a:r>
                        <a:rPr lang="es-ES" b="1" baseline="0" dirty="0" smtClean="0">
                          <a:solidFill>
                            <a:srgbClr val="0000FF"/>
                          </a:solidFill>
                        </a:rPr>
                        <a:t> - </a:t>
                      </a:r>
                      <a:r>
                        <a:rPr lang="es-ES" b="1" dirty="0" smtClean="0">
                          <a:solidFill>
                            <a:srgbClr val="0000FF"/>
                          </a:solidFill>
                        </a:rPr>
                        <a:t>78</a:t>
                      </a:r>
                      <a:endParaRPr lang="es-E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51,5       </a:t>
                      </a:r>
                      <a:r>
                        <a:rPr lang="es-ES" b="1" dirty="0" smtClean="0">
                          <a:solidFill>
                            <a:srgbClr val="008000"/>
                          </a:solidFill>
                        </a:rPr>
                        <a:t>+ 12,2</a:t>
                      </a:r>
                      <a:endParaRPr lang="es-ES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62828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00FF"/>
                          </a:solidFill>
                        </a:rPr>
                        <a:t>A</a:t>
                      </a:r>
                      <a:endParaRPr lang="es-E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rgbClr val="0000FF"/>
                          </a:solidFill>
                        </a:rPr>
                        <a:t>57,8</a:t>
                      </a:r>
                      <a:endParaRPr lang="es-ES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rgbClr val="0000FF"/>
                          </a:solidFill>
                        </a:rPr>
                        <a:t>36 - 87</a:t>
                      </a:r>
                      <a:endParaRPr lang="es-ES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48,7        </a:t>
                      </a:r>
                      <a:r>
                        <a:rPr lang="es-ES" b="1" dirty="0" smtClean="0">
                          <a:solidFill>
                            <a:srgbClr val="008000"/>
                          </a:solidFill>
                        </a:rPr>
                        <a:t>+  9,1</a:t>
                      </a:r>
                      <a:endParaRPr lang="es-ES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462828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00FF"/>
                          </a:solidFill>
                        </a:rPr>
                        <a:t>B</a:t>
                      </a:r>
                      <a:endParaRPr lang="es-E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rgbClr val="0000FF"/>
                          </a:solidFill>
                        </a:rPr>
                        <a:t>---</a:t>
                      </a:r>
                      <a:endParaRPr lang="es-ES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51,1</a:t>
                      </a:r>
                      <a:endParaRPr lang="es-E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62828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00FF"/>
                          </a:solidFill>
                        </a:rPr>
                        <a:t>AB</a:t>
                      </a:r>
                      <a:endParaRPr lang="es-E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rgbClr val="0000FF"/>
                          </a:solidFill>
                        </a:rPr>
                        <a:t>69</a:t>
                      </a:r>
                      <a:endParaRPr lang="es-ES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rgbClr val="0000FF"/>
                          </a:solidFill>
                        </a:rPr>
                        <a:t>68 - 70</a:t>
                      </a:r>
                      <a:endParaRPr lang="es-ES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51,9       </a:t>
                      </a:r>
                      <a:r>
                        <a:rPr lang="es-ES" b="1" dirty="0" smtClean="0">
                          <a:solidFill>
                            <a:srgbClr val="008000"/>
                          </a:solidFill>
                        </a:rPr>
                        <a:t>+ 17,1</a:t>
                      </a:r>
                      <a:endParaRPr lang="es-ES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462828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bg1"/>
                          </a:solidFill>
                        </a:rPr>
                        <a:t>MUJERES</a:t>
                      </a:r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>
                          <a:solidFill>
                            <a:schemeClr val="bg1"/>
                          </a:solidFill>
                        </a:rPr>
                        <a:t>EDAD MEDIA  INGRESADOS</a:t>
                      </a: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FFFFFF"/>
                          </a:solidFill>
                        </a:rPr>
                        <a:t>INTERVALOS</a:t>
                      </a:r>
                    </a:p>
                    <a:p>
                      <a:r>
                        <a:rPr lang="es-ES" b="1" dirty="0" smtClean="0">
                          <a:solidFill>
                            <a:srgbClr val="FFFFFF"/>
                          </a:solidFill>
                        </a:rPr>
                        <a:t>ETARIOS</a:t>
                      </a: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FFFFFF"/>
                          </a:solidFill>
                        </a:rPr>
                        <a:t>EDAD MEDIA GRUPO Y </a:t>
                      </a:r>
                    </a:p>
                    <a:p>
                      <a:r>
                        <a:rPr lang="es-ES" b="1" dirty="0" smtClean="0">
                          <a:solidFill>
                            <a:srgbClr val="FFFFFF"/>
                          </a:solidFill>
                        </a:rPr>
                        <a:t>DIRERENCIA EDADES</a:t>
                      </a: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462828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s-E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rgbClr val="0000FF"/>
                          </a:solidFill>
                        </a:rPr>
                        <a:t>65</a:t>
                      </a:r>
                      <a:endParaRPr lang="es-ES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rgbClr val="0000FF"/>
                          </a:solidFill>
                        </a:rPr>
                        <a:t>15 - 97</a:t>
                      </a:r>
                      <a:endParaRPr lang="es-ES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40,4        </a:t>
                      </a:r>
                      <a:r>
                        <a:rPr lang="es-ES" b="1" dirty="0" smtClean="0">
                          <a:solidFill>
                            <a:srgbClr val="008000"/>
                          </a:solidFill>
                        </a:rPr>
                        <a:t>+ 24,6</a:t>
                      </a:r>
                      <a:endParaRPr lang="es-ES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462828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00FF"/>
                          </a:solidFill>
                        </a:rPr>
                        <a:t>A</a:t>
                      </a:r>
                      <a:endParaRPr lang="es-E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rgbClr val="0000FF"/>
                          </a:solidFill>
                        </a:rPr>
                        <a:t>60,4</a:t>
                      </a:r>
                      <a:endParaRPr lang="es-ES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rgbClr val="0000FF"/>
                          </a:solidFill>
                        </a:rPr>
                        <a:t>33 - 81</a:t>
                      </a:r>
                      <a:endParaRPr lang="es-ES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49,4        </a:t>
                      </a:r>
                      <a:r>
                        <a:rPr lang="es-ES" b="1" dirty="0" smtClean="0">
                          <a:solidFill>
                            <a:srgbClr val="008000"/>
                          </a:solidFill>
                        </a:rPr>
                        <a:t>+ 10,0</a:t>
                      </a:r>
                      <a:endParaRPr lang="es-ES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1011339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00FF"/>
                          </a:solidFill>
                        </a:rPr>
                        <a:t>B</a:t>
                      </a:r>
                    </a:p>
                    <a:p>
                      <a:endParaRPr lang="es-ES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s-ES" dirty="0" smtClean="0">
                          <a:solidFill>
                            <a:srgbClr val="0000FF"/>
                          </a:solidFill>
                        </a:rPr>
                        <a:t>AB</a:t>
                      </a:r>
                      <a:endParaRPr lang="es-E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rgbClr val="0000FF"/>
                          </a:solidFill>
                        </a:rPr>
                        <a:t>73</a:t>
                      </a:r>
                    </a:p>
                    <a:p>
                      <a:pPr algn="ctr"/>
                      <a:endParaRPr lang="es-ES" b="1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es-ES" b="1" dirty="0" smtClean="0">
                          <a:solidFill>
                            <a:srgbClr val="0000FF"/>
                          </a:solidFill>
                        </a:rPr>
                        <a:t>72</a:t>
                      </a:r>
                    </a:p>
                    <a:p>
                      <a:pPr algn="ctr"/>
                      <a:endParaRPr lang="es-ES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rgbClr val="0000FF"/>
                          </a:solidFill>
                        </a:rPr>
                        <a:t>51 – 91</a:t>
                      </a:r>
                    </a:p>
                    <a:p>
                      <a:pPr algn="ctr"/>
                      <a:endParaRPr lang="es-ES" b="1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es-ES" b="1" dirty="0" smtClean="0">
                          <a:solidFill>
                            <a:srgbClr val="0000FF"/>
                          </a:solidFill>
                        </a:rPr>
                        <a:t>72</a:t>
                      </a:r>
                      <a:endParaRPr lang="es-ES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49,5         </a:t>
                      </a:r>
                      <a:r>
                        <a:rPr lang="es-ES" b="1" dirty="0" smtClean="0">
                          <a:solidFill>
                            <a:srgbClr val="008000"/>
                          </a:solidFill>
                        </a:rPr>
                        <a:t>+ 23,5</a:t>
                      </a:r>
                      <a:endParaRPr lang="es-ES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s-ES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50,1       </a:t>
                      </a:r>
                      <a:r>
                        <a:rPr lang="es-ES" b="1" dirty="0" smtClean="0">
                          <a:solidFill>
                            <a:srgbClr val="008000"/>
                          </a:solidFill>
                        </a:rPr>
                        <a:t>  +</a:t>
                      </a:r>
                      <a:r>
                        <a:rPr lang="es-ES" b="1" baseline="0" dirty="0" smtClean="0">
                          <a:solidFill>
                            <a:srgbClr val="008000"/>
                          </a:solidFill>
                        </a:rPr>
                        <a:t> 21,9</a:t>
                      </a:r>
                      <a:endParaRPr lang="es-ES" b="1" dirty="0" smtClean="0">
                        <a:solidFill>
                          <a:srgbClr val="008000"/>
                        </a:solidFill>
                      </a:endParaRPr>
                    </a:p>
                    <a:p>
                      <a:endParaRPr lang="es-E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218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788799"/>
              </p:ext>
            </p:extLst>
          </p:nvPr>
        </p:nvGraphicFramePr>
        <p:xfrm>
          <a:off x="628650" y="1295397"/>
          <a:ext cx="8020050" cy="4551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650"/>
                <a:gridCol w="1435100"/>
                <a:gridCol w="1943100"/>
                <a:gridCol w="812800"/>
                <a:gridCol w="2349500"/>
                <a:gridCol w="723900"/>
              </a:tblGrid>
              <a:tr h="773361">
                <a:tc>
                  <a:txBody>
                    <a:bodyPr/>
                    <a:lstStyle/>
                    <a:p>
                      <a:pPr algn="l" fontAlgn="b"/>
                      <a:r>
                        <a:rPr lang="sk-SK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HOMBRES</a:t>
                      </a:r>
                    </a:p>
                  </a:txBody>
                  <a:tcPr marL="12700" marR="12700" marT="12700" marB="0" anchor="b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INGRESADOS</a:t>
                      </a:r>
                    </a:p>
                  </a:txBody>
                  <a:tcPr marL="12700" marR="12700" marT="12700" marB="0" anchor="b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12700" marR="12700" marT="12700" marB="0" anchor="b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ASINTOMATICOS</a:t>
                      </a:r>
                      <a:endParaRPr lang="ro-RO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12700" marR="12700" marT="12700" marB="0" anchor="b">
                    <a:solidFill>
                      <a:srgbClr val="F8CBAD"/>
                    </a:solidFill>
                  </a:tcPr>
                </a:tc>
              </a:tr>
              <a:tr h="419743">
                <a:tc>
                  <a:txBody>
                    <a:bodyPr/>
                    <a:lstStyle/>
                    <a:p>
                      <a:pPr algn="l" fontAlgn="b"/>
                      <a:endParaRPr lang="es-ES" sz="2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/>
                </a:tc>
              </a:tr>
              <a:tr h="419743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0+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10,1</a:t>
                      </a:r>
                    </a:p>
                  </a:txBody>
                  <a:tcPr marL="12700" marR="12700" marT="12700" marB="0" anchor="b"/>
                </a:tc>
              </a:tr>
              <a:tr h="419743">
                <a:tc>
                  <a:txBody>
                    <a:bodyPr/>
                    <a:lstStyle/>
                    <a:p>
                      <a:pPr algn="l" fontAlgn="b"/>
                      <a:r>
                        <a:rPr lang="es-E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0-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26,2</a:t>
                      </a:r>
                    </a:p>
                  </a:txBody>
                  <a:tcPr marL="12700" marR="12700" marT="12700" marB="0" anchor="b"/>
                </a:tc>
              </a:tr>
              <a:tr h="419743">
                <a:tc>
                  <a:txBody>
                    <a:bodyPr/>
                    <a:lstStyle/>
                    <a:p>
                      <a:pPr algn="l" fontAlgn="b"/>
                      <a:r>
                        <a:rPr lang="es-E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A+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7,6</a:t>
                      </a:r>
                    </a:p>
                  </a:txBody>
                  <a:tcPr marL="12700" marR="12700" marT="12700" marB="0" anchor="b"/>
                </a:tc>
              </a:tr>
              <a:tr h="419743">
                <a:tc>
                  <a:txBody>
                    <a:bodyPr/>
                    <a:lstStyle/>
                    <a:p>
                      <a:pPr algn="l" fontAlgn="b"/>
                      <a:r>
                        <a:rPr lang="es-E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A-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12700" marR="12700" marT="12700" marB="0" anchor="b"/>
                </a:tc>
              </a:tr>
              <a:tr h="419743">
                <a:tc>
                  <a:txBody>
                    <a:bodyPr/>
                    <a:lstStyle/>
                    <a:p>
                      <a:pPr algn="l" fontAlgn="b"/>
                      <a:r>
                        <a:rPr lang="es-E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B+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27,3</a:t>
                      </a:r>
                    </a:p>
                  </a:txBody>
                  <a:tcPr marL="12700" marR="12700" marT="12700" marB="0" anchor="b"/>
                </a:tc>
              </a:tr>
              <a:tr h="419743">
                <a:tc>
                  <a:txBody>
                    <a:bodyPr/>
                    <a:lstStyle/>
                    <a:p>
                      <a:pPr algn="l" fontAlgn="b"/>
                      <a:r>
                        <a:rPr lang="hr-HR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B-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12700" marR="12700" marT="12700" marB="0" anchor="b"/>
                </a:tc>
              </a:tr>
              <a:tr h="419743">
                <a:tc>
                  <a:txBody>
                    <a:bodyPr/>
                    <a:lstStyle/>
                    <a:p>
                      <a:pPr algn="l" fontAlgn="b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AB+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22,2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22,2</a:t>
                      </a:r>
                    </a:p>
                  </a:txBody>
                  <a:tcPr marL="12700" marR="12700" marT="12700" marB="0" anchor="b"/>
                </a:tc>
              </a:tr>
              <a:tr h="419743">
                <a:tc>
                  <a:txBody>
                    <a:bodyPr/>
                    <a:lstStyle/>
                    <a:p>
                      <a:pPr algn="l" fontAlgn="b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AB-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55110" y="0"/>
            <a:ext cx="7886700" cy="1325563"/>
          </a:xfrm>
          <a:prstGeom prst="rect">
            <a:avLst/>
          </a:prstGeom>
          <a:solidFill>
            <a:srgbClr val="FFE699"/>
          </a:solidFill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</a:rPr>
              <a:t>ESTUDIO DEL CORONAVIRUS ENTRE LOS GRUPOS SANGUÍNEOS – RH  en la provincia de Soria</a:t>
            </a:r>
          </a:p>
        </p:txBody>
      </p:sp>
    </p:spTree>
    <p:extLst>
      <p:ext uri="{BB962C8B-B14F-4D97-AF65-F5344CB8AC3E}">
        <p14:creationId xmlns:p14="http://schemas.microsoft.com/office/powerpoint/2010/main" val="1562451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77374"/>
              </p:ext>
            </p:extLst>
          </p:nvPr>
        </p:nvGraphicFramePr>
        <p:xfrm>
          <a:off x="837887" y="1321126"/>
          <a:ext cx="7842578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128"/>
                <a:gridCol w="1435100"/>
                <a:gridCol w="1905000"/>
                <a:gridCol w="863600"/>
                <a:gridCol w="2324100"/>
                <a:gridCol w="75565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endParaRPr lang="es-E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2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2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2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2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2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k-SK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MUJERES</a:t>
                      </a:r>
                    </a:p>
                  </a:txBody>
                  <a:tcPr marL="12700" marR="12700" marT="12700" marB="0" anchor="b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INGRESADAS 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12700" marR="12700" marT="12700" marB="0" anchor="b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ASINTOMATICAS</a:t>
                      </a:r>
                      <a:endParaRPr lang="ro-RO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12700" marR="12700" marT="12700" marB="0" anchor="b">
                    <a:solidFill>
                      <a:srgbClr val="F8CBA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s-ES" sz="2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2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2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2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2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2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0+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269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1,1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8,2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0-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166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4,8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A+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209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8,6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12,9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A-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7,2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3,6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B+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2,9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26,5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r-HR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B-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16,7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25,0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AB+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3,1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28,1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AB-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s-ES" sz="2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22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22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22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22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22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17391" y="-137216"/>
            <a:ext cx="7897959" cy="1430135"/>
          </a:xfrm>
          <a:prstGeom prst="rect">
            <a:avLst/>
          </a:prstGeom>
          <a:solidFill>
            <a:srgbClr val="FFE699"/>
          </a:solidFill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</a:rPr>
              <a:t>ESTUDIO DEL CORONAVIRUS ENTRE LOS GRUPOS SANGUÍNEOS – RH  en la provincia de Soria</a:t>
            </a:r>
          </a:p>
        </p:txBody>
      </p:sp>
    </p:spTree>
    <p:extLst>
      <p:ext uri="{BB962C8B-B14F-4D97-AF65-F5344CB8AC3E}">
        <p14:creationId xmlns:p14="http://schemas.microsoft.com/office/powerpoint/2010/main" val="2889443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1296416"/>
          </a:xfrm>
          <a:solidFill>
            <a:srgbClr val="F8CBAD"/>
          </a:solidFill>
          <a:ln>
            <a:solidFill>
              <a:srgbClr val="5B9BD5"/>
            </a:solidFill>
          </a:ln>
        </p:spPr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PCR, ELISA, </a:t>
            </a:r>
            <a:r>
              <a:rPr lang="es-ES" b="1" dirty="0" err="1" smtClean="0">
                <a:solidFill>
                  <a:srgbClr val="FF0000"/>
                </a:solidFill>
              </a:rPr>
              <a:t>Ig</a:t>
            </a:r>
            <a:r>
              <a:rPr lang="es-ES" b="1" dirty="0" smtClean="0">
                <a:solidFill>
                  <a:srgbClr val="FF0000"/>
                </a:solidFill>
              </a:rPr>
              <a:t>  GRUPOS ABO  COVID 19</a:t>
            </a:r>
            <a:endParaRPr lang="es-E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6158395"/>
              </p:ext>
            </p:extLst>
          </p:nvPr>
        </p:nvGraphicFramePr>
        <p:xfrm>
          <a:off x="939660" y="1398012"/>
          <a:ext cx="5915025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71675"/>
                <a:gridCol w="1971675"/>
                <a:gridCol w="1971675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PCR +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PCR -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PCR    NO HECHO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607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210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183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903191"/>
              </p:ext>
            </p:extLst>
          </p:nvPr>
        </p:nvGraphicFramePr>
        <p:xfrm>
          <a:off x="953816" y="2576175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ELISA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TEST</a:t>
                      </a:r>
                      <a:r>
                        <a:rPr lang="es-ES" baseline="0" dirty="0" smtClean="0"/>
                        <a:t> RAPIDO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ELISA +</a:t>
                      </a:r>
                      <a:r>
                        <a:rPr lang="es-ES" baseline="0" dirty="0" smtClean="0"/>
                        <a:t> TEST RAP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549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251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67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977517"/>
              </p:ext>
            </p:extLst>
          </p:nvPr>
        </p:nvGraphicFramePr>
        <p:xfrm>
          <a:off x="945985" y="3625769"/>
          <a:ext cx="7516332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52722"/>
                <a:gridCol w="885469"/>
                <a:gridCol w="1464336"/>
                <a:gridCol w="1408361"/>
                <a:gridCol w="1252722"/>
                <a:gridCol w="1252722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IgG</a:t>
                      </a:r>
                      <a:r>
                        <a:rPr lang="es-ES" dirty="0" smtClean="0"/>
                        <a:t> +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IgM</a:t>
                      </a:r>
                      <a:r>
                        <a:rPr lang="es-ES" dirty="0" smtClean="0"/>
                        <a:t> +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IgG</a:t>
                      </a:r>
                      <a:r>
                        <a:rPr lang="es-ES" baseline="0" dirty="0" smtClean="0"/>
                        <a:t> +  </a:t>
                      </a:r>
                      <a:r>
                        <a:rPr lang="es-ES" dirty="0" err="1" smtClean="0"/>
                        <a:t>IgM</a:t>
                      </a:r>
                      <a:r>
                        <a:rPr lang="es-ES" dirty="0" smtClean="0"/>
                        <a:t> +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IgG</a:t>
                      </a:r>
                      <a:r>
                        <a:rPr lang="es-ES" dirty="0" smtClean="0"/>
                        <a:t> +  </a:t>
                      </a:r>
                      <a:r>
                        <a:rPr lang="es-ES" dirty="0" err="1" smtClean="0"/>
                        <a:t>IgM</a:t>
                      </a:r>
                      <a:r>
                        <a:rPr lang="es-ES" baseline="0" dirty="0" smtClean="0"/>
                        <a:t> -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IgG</a:t>
                      </a:r>
                      <a:r>
                        <a:rPr lang="es-ES" dirty="0" smtClean="0"/>
                        <a:t> -  </a:t>
                      </a:r>
                      <a:r>
                        <a:rPr lang="es-ES" dirty="0" err="1" smtClean="0"/>
                        <a:t>IgM</a:t>
                      </a:r>
                      <a:r>
                        <a:rPr lang="es-ES" baseline="0" dirty="0" smtClean="0"/>
                        <a:t> -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IgG</a:t>
                      </a:r>
                      <a:r>
                        <a:rPr lang="es-ES" dirty="0" smtClean="0"/>
                        <a:t> -  </a:t>
                      </a:r>
                      <a:r>
                        <a:rPr lang="es-ES" dirty="0" err="1" smtClean="0"/>
                        <a:t>IgM</a:t>
                      </a:r>
                      <a:r>
                        <a:rPr lang="es-ES" dirty="0" smtClean="0"/>
                        <a:t> +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387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154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72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122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504114"/>
              </p:ext>
            </p:extLst>
          </p:nvPr>
        </p:nvGraphicFramePr>
        <p:xfrm>
          <a:off x="945987" y="4833320"/>
          <a:ext cx="6764724" cy="11489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54908"/>
                <a:gridCol w="2254908"/>
                <a:gridCol w="2254908"/>
              </a:tblGrid>
              <a:tr h="382978">
                <a:tc>
                  <a:txBody>
                    <a:bodyPr/>
                    <a:lstStyle/>
                    <a:p>
                      <a:r>
                        <a:rPr lang="es-ES" dirty="0" smtClean="0"/>
                        <a:t>Test </a:t>
                      </a:r>
                      <a:r>
                        <a:rPr lang="es-ES" dirty="0" err="1" smtClean="0"/>
                        <a:t>antigenos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Positivo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Negativo</a:t>
                      </a:r>
                      <a:endParaRPr lang="es-ES" dirty="0"/>
                    </a:p>
                  </a:txBody>
                  <a:tcPr/>
                </a:tc>
              </a:tr>
              <a:tr h="382978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251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256</a:t>
                      </a:r>
                      <a:endParaRPr lang="es-ES" dirty="0"/>
                    </a:p>
                  </a:txBody>
                  <a:tcPr/>
                </a:tc>
              </a:tr>
              <a:tr h="382978">
                <a:tc>
                  <a:txBody>
                    <a:bodyPr/>
                    <a:lstStyle/>
                    <a:p>
                      <a:r>
                        <a:rPr lang="es-ES" dirty="0" smtClean="0"/>
                        <a:t>No realizado  164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044248" y="6386238"/>
            <a:ext cx="1387024" cy="369332"/>
          </a:xfrm>
          <a:prstGeom prst="rect">
            <a:avLst/>
          </a:prstGeom>
          <a:solidFill>
            <a:srgbClr val="F82316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FFFF"/>
                </a:solidFill>
              </a:rPr>
              <a:t>Tabla 14</a:t>
            </a:r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097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9130" y="0"/>
            <a:ext cx="8146265" cy="6858000"/>
          </a:xfrm>
          <a:solidFill>
            <a:srgbClr val="FFFF00"/>
          </a:solidFill>
          <a:ln>
            <a:solidFill>
              <a:srgbClr val="5B9BD5"/>
            </a:solidFill>
          </a:ln>
        </p:spPr>
        <p:txBody>
          <a:bodyPr/>
          <a:lstStyle/>
          <a:p>
            <a:r>
              <a:rPr lang="es-ES" sz="3600" dirty="0" smtClean="0">
                <a:solidFill>
                  <a:srgbClr val="FF0000"/>
                </a:solidFill>
              </a:rPr>
              <a:t>ESTUDIO DEL CORONAVIRUS ENTRE LOS GRUPOS SANGUÍNEOS – RH  en la provincia de Soria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1125 ENCUESTAS </a:t>
            </a:r>
            <a:r>
              <a:rPr lang="es-ES" dirty="0" smtClean="0">
                <a:solidFill>
                  <a:srgbClr val="0000FF"/>
                </a:solidFill>
              </a:rPr>
              <a:t>COVID19-AB0</a:t>
            </a:r>
          </a:p>
          <a:p>
            <a:pPr algn="just"/>
            <a:r>
              <a:rPr lang="es-ES" dirty="0" smtClean="0">
                <a:solidFill>
                  <a:srgbClr val="0000FF"/>
                </a:solidFill>
              </a:rPr>
              <a:t>15% del total de pacientes en Soria que han sido testados de Covid-19</a:t>
            </a:r>
          </a:p>
          <a:p>
            <a:pPr algn="just"/>
            <a:r>
              <a:rPr lang="es-ES" dirty="0" smtClean="0">
                <a:solidFill>
                  <a:srgbClr val="0000FF"/>
                </a:solidFill>
              </a:rPr>
              <a:t>Más del 40% de residentes en Soria desconocen su grupo sanguíneo, y ello les ha impedido participar en la encuesta.</a:t>
            </a:r>
          </a:p>
          <a:p>
            <a:pPr algn="just"/>
            <a:r>
              <a:rPr lang="es-ES" dirty="0" smtClean="0">
                <a:solidFill>
                  <a:srgbClr val="0000FF"/>
                </a:solidFill>
              </a:rPr>
              <a:t>Todos los encuestados tenían positividad para PCR, </a:t>
            </a:r>
            <a:r>
              <a:rPr lang="es-ES" dirty="0" err="1" smtClean="0">
                <a:solidFill>
                  <a:srgbClr val="0000FF"/>
                </a:solidFill>
              </a:rPr>
              <a:t>Antigenos</a:t>
            </a:r>
            <a:r>
              <a:rPr lang="es-ES" dirty="0" smtClean="0">
                <a:solidFill>
                  <a:srgbClr val="0000FF"/>
                </a:solidFill>
              </a:rPr>
              <a:t> y/o </a:t>
            </a:r>
            <a:r>
              <a:rPr lang="es-ES" dirty="0" err="1" smtClean="0">
                <a:solidFill>
                  <a:srgbClr val="0000FF"/>
                </a:solidFill>
              </a:rPr>
              <a:t>Igs</a:t>
            </a:r>
            <a:r>
              <a:rPr lang="es-ES" dirty="0" smtClean="0">
                <a:solidFill>
                  <a:srgbClr val="0000FF"/>
                </a:solidFill>
              </a:rPr>
              <a:t>.  No se ha incluido a ninguno que no la tuviera.</a:t>
            </a:r>
          </a:p>
          <a:p>
            <a:pPr algn="just"/>
            <a:r>
              <a:rPr lang="es-ES" dirty="0" smtClean="0">
                <a:solidFill>
                  <a:srgbClr val="0000FF"/>
                </a:solidFill>
              </a:rPr>
              <a:t>44 hombres y 30 mujeres ingresados : 6,6 %  /  1125</a:t>
            </a:r>
          </a:p>
          <a:p>
            <a:pPr algn="just"/>
            <a:r>
              <a:rPr lang="es-ES" dirty="0" smtClean="0">
                <a:solidFill>
                  <a:srgbClr val="0000FF"/>
                </a:solidFill>
              </a:rPr>
              <a:t>47 hombres y 77 mujeres asintomáticos: 11% /  1125.</a:t>
            </a:r>
            <a:endParaRPr lang="es-E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32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PCR POR GRUPOS ABO Y SEXO</a:t>
            </a:r>
            <a:endParaRPr lang="es-E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0653386"/>
              </p:ext>
            </p:extLst>
          </p:nvPr>
        </p:nvGraphicFramePr>
        <p:xfrm>
          <a:off x="723228" y="1580062"/>
          <a:ext cx="8228940" cy="474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788"/>
                <a:gridCol w="1645788"/>
                <a:gridCol w="1645788"/>
                <a:gridCol w="1645788"/>
                <a:gridCol w="1645788"/>
              </a:tblGrid>
              <a:tr h="474268"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HOMBRES</a:t>
                      </a:r>
                      <a:endParaRPr lang="es-ES" sz="20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 </a:t>
                      </a:r>
                      <a:r>
                        <a:rPr lang="es-ES" baseline="0" dirty="0" smtClean="0"/>
                        <a:t> % 225</a:t>
                      </a:r>
                      <a:endParaRPr lang="es-ES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  %  203</a:t>
                      </a:r>
                      <a:endParaRPr lang="es-ES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B  %   32</a:t>
                      </a:r>
                      <a:endParaRPr lang="es-ES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AB  %  21</a:t>
                      </a:r>
                      <a:endParaRPr lang="es-ES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  <a:tr h="474268">
                <a:tc>
                  <a:txBody>
                    <a:bodyPr/>
                    <a:lstStyle/>
                    <a:p>
                      <a:r>
                        <a:rPr lang="es-ES" dirty="0" smtClean="0"/>
                        <a:t>PCR +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47,1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47,8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71,9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47,6</a:t>
                      </a:r>
                      <a:endParaRPr lang="es-ES" dirty="0"/>
                    </a:p>
                  </a:txBody>
                  <a:tcPr/>
                </a:tc>
              </a:tr>
              <a:tr h="474268">
                <a:tc>
                  <a:txBody>
                    <a:bodyPr/>
                    <a:lstStyle/>
                    <a:p>
                      <a:r>
                        <a:rPr lang="es-ES" dirty="0" smtClean="0"/>
                        <a:t>PCR -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21,3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20,2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31,3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/>
                </a:tc>
              </a:tr>
              <a:tr h="474268">
                <a:tc>
                  <a:txBody>
                    <a:bodyPr/>
                    <a:lstStyle/>
                    <a:p>
                      <a:r>
                        <a:rPr lang="es-ES" dirty="0" smtClean="0"/>
                        <a:t>NO REALIZADO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13,3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17,7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15,6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14,3</a:t>
                      </a:r>
                      <a:endParaRPr lang="es-ES" dirty="0"/>
                    </a:p>
                  </a:txBody>
                  <a:tcPr/>
                </a:tc>
              </a:tr>
              <a:tr h="474268">
                <a:tc>
                  <a:txBody>
                    <a:bodyPr/>
                    <a:lstStyle/>
                    <a:p>
                      <a:r>
                        <a:rPr lang="es-ES" dirty="0" smtClean="0"/>
                        <a:t>NO CONSTA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14,7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9,9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25,0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4,7</a:t>
                      </a:r>
                      <a:endParaRPr lang="es-ES" dirty="0"/>
                    </a:p>
                  </a:txBody>
                  <a:tcPr/>
                </a:tc>
              </a:tr>
              <a:tr h="474268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MUJERES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bg1"/>
                          </a:solidFill>
                        </a:rPr>
                        <a:t>0 </a:t>
                      </a:r>
                      <a:r>
                        <a:rPr lang="es-ES" baseline="0" dirty="0" smtClean="0">
                          <a:solidFill>
                            <a:schemeClr val="bg1"/>
                          </a:solidFill>
                        </a:rPr>
                        <a:t> %  263</a:t>
                      </a:r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bg1"/>
                          </a:solidFill>
                        </a:rPr>
                        <a:t>A  %   294</a:t>
                      </a:r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bg1"/>
                          </a:solidFill>
                        </a:rPr>
                        <a:t>B  %  47</a:t>
                      </a:r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bg1"/>
                          </a:solidFill>
                        </a:rPr>
                        <a:t>AB  %  37</a:t>
                      </a:r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  <a:tr h="474268">
                <a:tc>
                  <a:txBody>
                    <a:bodyPr/>
                    <a:lstStyle/>
                    <a:p>
                      <a:r>
                        <a:rPr lang="es-ES" dirty="0" smtClean="0"/>
                        <a:t>PCR +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48,7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55,1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59,6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78,7</a:t>
                      </a:r>
                      <a:endParaRPr lang="es-ES" dirty="0"/>
                    </a:p>
                  </a:txBody>
                  <a:tcPr/>
                </a:tc>
              </a:tr>
              <a:tr h="474268">
                <a:tc>
                  <a:txBody>
                    <a:bodyPr/>
                    <a:lstStyle/>
                    <a:p>
                      <a:r>
                        <a:rPr lang="es-ES" dirty="0" smtClean="0"/>
                        <a:t>PCR -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21,7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15,3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14,9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73,0</a:t>
                      </a:r>
                      <a:endParaRPr lang="es-ES" dirty="0"/>
                    </a:p>
                  </a:txBody>
                  <a:tcPr/>
                </a:tc>
              </a:tr>
              <a:tr h="474268">
                <a:tc>
                  <a:txBody>
                    <a:bodyPr/>
                    <a:lstStyle/>
                    <a:p>
                      <a:r>
                        <a:rPr lang="es-ES" dirty="0" smtClean="0"/>
                        <a:t>NO REALIZADO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21,3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15,6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19,1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8,1</a:t>
                      </a:r>
                      <a:endParaRPr lang="es-ES" dirty="0"/>
                    </a:p>
                  </a:txBody>
                  <a:tcPr/>
                </a:tc>
              </a:tr>
              <a:tr h="474268">
                <a:tc>
                  <a:txBody>
                    <a:bodyPr/>
                    <a:lstStyle/>
                    <a:p>
                      <a:r>
                        <a:rPr lang="es-ES" dirty="0" smtClean="0"/>
                        <a:t>NO CONSTA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9,5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12,6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4,3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2,7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431533" y="6488668"/>
            <a:ext cx="1215898" cy="369332"/>
          </a:xfrm>
          <a:prstGeom prst="rect">
            <a:avLst/>
          </a:prstGeom>
          <a:solidFill>
            <a:srgbClr val="F82316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FFFF"/>
                </a:solidFill>
              </a:rPr>
              <a:t>Tabla 15</a:t>
            </a:r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60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6832" y="0"/>
            <a:ext cx="8047896" cy="112885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b="1" dirty="0" smtClean="0">
                <a:solidFill>
                  <a:srgbClr val="F82F15"/>
                </a:solidFill>
              </a:rPr>
              <a:t>PCR  RESULTADOS.   ABO   SORIA</a:t>
            </a:r>
            <a:endParaRPr lang="es-ES" b="1" dirty="0">
              <a:solidFill>
                <a:srgbClr val="F82F15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1913199"/>
              </p:ext>
            </p:extLst>
          </p:nvPr>
        </p:nvGraphicFramePr>
        <p:xfrm>
          <a:off x="740869" y="1314059"/>
          <a:ext cx="7884964" cy="465365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66124"/>
                <a:gridCol w="1604710"/>
                <a:gridCol w="1604710"/>
                <a:gridCol w="1604710"/>
                <a:gridCol w="1604710"/>
              </a:tblGrid>
              <a:tr h="83293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PORCENTAJES PCR</a:t>
                      </a:r>
                      <a:endParaRPr lang="fr-FR" sz="1600" b="0" i="0" u="none" strike="noStrike" dirty="0" smtClean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HOMBRES</a:t>
                      </a:r>
                      <a:endParaRPr lang="de-DE" sz="16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TOTAL CASOS</a:t>
                      </a:r>
                      <a:endParaRPr lang="sk-SK" sz="16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PCR +  %</a:t>
                      </a:r>
                      <a:endParaRPr lang="de-DE" sz="16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PCR - %</a:t>
                      </a:r>
                      <a:endParaRPr lang="fr-FR" sz="16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41504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u="none" strike="noStrike">
                          <a:effectLst/>
                        </a:rPr>
                        <a:t>218</a:t>
                      </a:r>
                      <a:endParaRPr lang="is-I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u="none" strike="noStrike">
                          <a:effectLst/>
                        </a:rPr>
                        <a:t>48,6</a:t>
                      </a:r>
                      <a:endParaRPr lang="is-I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u="none" strike="noStrike">
                          <a:effectLst/>
                        </a:rPr>
                        <a:t>22,0</a:t>
                      </a:r>
                      <a:endParaRPr lang="is-I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41504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A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>
                          <a:effectLst/>
                        </a:rPr>
                        <a:t>198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u="none" strike="noStrike">
                          <a:effectLst/>
                        </a:rPr>
                        <a:t>24,2</a:t>
                      </a:r>
                      <a:endParaRPr lang="is-I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effectLst/>
                        </a:rPr>
                        <a:t>20,7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41504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B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>
                          <a:effectLst/>
                        </a:rPr>
                        <a:t>46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>
                          <a:effectLst/>
                        </a:rPr>
                        <a:t>50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effectLst/>
                        </a:rPr>
                        <a:t>21,7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415043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effectLst/>
                        </a:rPr>
                        <a:t>AB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>
                          <a:effectLst/>
                        </a:rPr>
                        <a:t>19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effectLst/>
                        </a:rPr>
                        <a:t>78,9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0,0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41504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PORCENTAJES PCR</a:t>
                      </a:r>
                      <a:endParaRPr lang="fr-FR" sz="1600" b="1" i="0" u="none" strike="noStrike" dirty="0" smtClean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MUJERES</a:t>
                      </a:r>
                      <a:endParaRPr lang="de-DE" sz="16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TOTAL CASOS</a:t>
                      </a:r>
                      <a:endParaRPr lang="sk-SK" sz="16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PCR +  %</a:t>
                      </a:r>
                      <a:endParaRPr lang="de-DE" sz="16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PCR - %</a:t>
                      </a:r>
                      <a:endParaRPr lang="fr-FR" sz="16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solidFill>
                      <a:schemeClr val="accent2"/>
                    </a:solidFill>
                  </a:tcPr>
                </a:tc>
              </a:tr>
              <a:tr h="41504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u="none" strike="noStrike">
                          <a:effectLst/>
                        </a:rPr>
                        <a:t>269</a:t>
                      </a:r>
                      <a:endParaRPr lang="is-I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 dirty="0">
                          <a:effectLst/>
                        </a:rPr>
                        <a:t>47,6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21,2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41504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A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u="none" strike="noStrike">
                          <a:effectLst/>
                        </a:rPr>
                        <a:t>292</a:t>
                      </a:r>
                      <a:endParaRPr lang="is-I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>
                          <a:effectLst/>
                        </a:rPr>
                        <a:t>55,5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>
                          <a:effectLst/>
                        </a:rPr>
                        <a:t>15,4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41504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B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>
                          <a:effectLst/>
                        </a:rPr>
                        <a:t>46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>
                          <a:effectLst/>
                        </a:rPr>
                        <a:t>60,9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u="none" strike="noStrike">
                          <a:effectLst/>
                        </a:rPr>
                        <a:t>15,2</a:t>
                      </a:r>
                      <a:endParaRPr lang="is-I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415043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effectLst/>
                        </a:rPr>
                        <a:t>AB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u="none" strike="noStrike">
                          <a:effectLst/>
                        </a:rPr>
                        <a:t>37</a:t>
                      </a:r>
                      <a:endParaRPr lang="is-I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u="none" strike="noStrike">
                          <a:effectLst/>
                        </a:rPr>
                        <a:t>73</a:t>
                      </a:r>
                      <a:endParaRPr lang="is-I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 dirty="0">
                          <a:effectLst/>
                        </a:rPr>
                        <a:t>8,1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683981" y="6278149"/>
            <a:ext cx="1594177" cy="369332"/>
          </a:xfrm>
          <a:prstGeom prst="rect">
            <a:avLst/>
          </a:prstGeom>
          <a:solidFill>
            <a:srgbClr val="F82316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FFFF"/>
                </a:solidFill>
              </a:rPr>
              <a:t>TABLA  15 C </a:t>
            </a:r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89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5110" y="1202945"/>
            <a:ext cx="7886700" cy="1325563"/>
          </a:xfrm>
          <a:solidFill>
            <a:srgbClr val="ED7D31"/>
          </a:solidFill>
        </p:spPr>
        <p:txBody>
          <a:bodyPr/>
          <a:lstStyle/>
          <a:p>
            <a:pPr algn="ctr"/>
            <a:r>
              <a:rPr lang="es-ES" b="1" dirty="0" smtClean="0">
                <a:solidFill>
                  <a:srgbClr val="0000FF"/>
                </a:solidFill>
              </a:rPr>
              <a:t>PATOLOGIAS ASOCIADAS</a:t>
            </a:r>
            <a:endParaRPr lang="es-ES" b="1" dirty="0">
              <a:solidFill>
                <a:srgbClr val="0000FF"/>
              </a:solidFill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9527773"/>
              </p:ext>
            </p:extLst>
          </p:nvPr>
        </p:nvGraphicFramePr>
        <p:xfrm>
          <a:off x="1169393" y="3086765"/>
          <a:ext cx="6301036" cy="3254835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4540747"/>
                <a:gridCol w="1760289"/>
              </a:tblGrid>
              <a:tr h="650967"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DIABETES</a:t>
                      </a:r>
                      <a:endParaRPr lang="es-E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00FF"/>
                          </a:solidFill>
                        </a:rPr>
                        <a:t>11          1      %</a:t>
                      </a:r>
                      <a:endParaRPr lang="es-E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650967"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HIPERTENSION ARTERIAL</a:t>
                      </a:r>
                      <a:endParaRPr lang="es-E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00FF"/>
                          </a:solidFill>
                        </a:rPr>
                        <a:t>37          3,3   %</a:t>
                      </a:r>
                      <a:endParaRPr lang="es-E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650967"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DIABETES +HTA</a:t>
                      </a:r>
                      <a:endParaRPr lang="es-E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00FF"/>
                          </a:solidFill>
                        </a:rPr>
                        <a:t>22          2      %   </a:t>
                      </a:r>
                      <a:endParaRPr lang="es-E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650967"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PATOLOGÍA CARDIOVASCULAR</a:t>
                      </a:r>
                      <a:endParaRPr lang="es-E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00FF"/>
                          </a:solidFill>
                        </a:rPr>
                        <a:t>3            0,3   %</a:t>
                      </a:r>
                      <a:endParaRPr lang="es-E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650967"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OTRAS PATOLOGIAS CRONICAS</a:t>
                      </a:r>
                      <a:endParaRPr lang="es-E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00FF"/>
                          </a:solidFill>
                        </a:rPr>
                        <a:t>106        9,4   %</a:t>
                      </a:r>
                      <a:endParaRPr lang="es-E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ítulo 4"/>
          <p:cNvSpPr txBox="1">
            <a:spLocks/>
          </p:cNvSpPr>
          <p:nvPr/>
        </p:nvSpPr>
        <p:spPr bwMode="auto">
          <a:xfrm>
            <a:off x="449814" y="0"/>
            <a:ext cx="8338951" cy="986937"/>
          </a:xfrm>
          <a:prstGeom prst="rect">
            <a:avLst/>
          </a:prstGeom>
          <a:solidFill>
            <a:srgbClr val="FFE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s-ES" sz="3200" b="1" smtClean="0">
                <a:solidFill>
                  <a:srgbClr val="FF0000"/>
                </a:solidFill>
              </a:rPr>
              <a:t>ESTUDIO DEL CORONAVIRUS ENTRE LOS GRUPOS SANGUÍNEOS – RH  en la provincia de Soria</a:t>
            </a:r>
            <a:endParaRPr lang="es-E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437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1459" y="297244"/>
            <a:ext cx="8151017" cy="6242120"/>
          </a:xfrm>
          <a:solidFill>
            <a:srgbClr val="FFFF00"/>
          </a:solidFill>
          <a:ln>
            <a:solidFill>
              <a:srgbClr val="5B9BD5"/>
            </a:solidFill>
          </a:ln>
        </p:spPr>
        <p:txBody>
          <a:bodyPr/>
          <a:lstStyle/>
          <a:p>
            <a:r>
              <a:rPr lang="es-ES" sz="3600" dirty="0" smtClean="0">
                <a:solidFill>
                  <a:srgbClr val="FF0000"/>
                </a:solidFill>
              </a:rPr>
              <a:t>ESTUDIO DEL CORONAVIRUS ENTRE LOS GRUPOS SANGUÍNEOS – RH  en la provincia de Soria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1125 ENCUESTAS </a:t>
            </a:r>
            <a:r>
              <a:rPr lang="es-ES" dirty="0" smtClean="0">
                <a:solidFill>
                  <a:srgbClr val="0000FF"/>
                </a:solidFill>
              </a:rPr>
              <a:t>COVID19-AB0</a:t>
            </a:r>
          </a:p>
          <a:p>
            <a:r>
              <a:rPr lang="es-ES" u="sng" dirty="0" smtClean="0">
                <a:solidFill>
                  <a:srgbClr val="0000FF"/>
                </a:solidFill>
              </a:rPr>
              <a:t>INGRESOS HOSPITAL</a:t>
            </a:r>
          </a:p>
          <a:p>
            <a:r>
              <a:rPr lang="es-ES" dirty="0">
                <a:solidFill>
                  <a:srgbClr val="660066"/>
                </a:solidFill>
              </a:rPr>
              <a:t>Mayor % </a:t>
            </a:r>
            <a:r>
              <a:rPr lang="es-ES" dirty="0">
                <a:solidFill>
                  <a:srgbClr val="0000FF"/>
                </a:solidFill>
              </a:rPr>
              <a:t>&lt; </a:t>
            </a:r>
            <a:r>
              <a:rPr lang="es-ES" dirty="0" smtClean="0">
                <a:solidFill>
                  <a:srgbClr val="0000FF"/>
                </a:solidFill>
              </a:rPr>
              <a:t>A y 0 hombres &gt;  y  &lt; A Mujeres &gt;            </a:t>
            </a:r>
            <a:r>
              <a:rPr lang="es-ES" sz="2800" dirty="0" smtClean="0">
                <a:solidFill>
                  <a:srgbClr val="008000"/>
                </a:solidFill>
              </a:rPr>
              <a:t>Menor %</a:t>
            </a:r>
            <a:r>
              <a:rPr lang="es-ES" sz="2800" dirty="0" smtClean="0">
                <a:solidFill>
                  <a:srgbClr val="0000FF"/>
                </a:solidFill>
              </a:rPr>
              <a:t> &lt; 0 mujeres&gt; y &lt; B hombres &gt;</a:t>
            </a:r>
            <a:endParaRPr lang="es-ES" dirty="0" smtClean="0">
              <a:solidFill>
                <a:srgbClr val="0000FF"/>
              </a:solidFill>
            </a:endParaRPr>
          </a:p>
          <a:p>
            <a:r>
              <a:rPr lang="es-ES" u="sng" dirty="0" smtClean="0">
                <a:solidFill>
                  <a:srgbClr val="0000FF"/>
                </a:solidFill>
              </a:rPr>
              <a:t>ASINTOMÁTICOS.  </a:t>
            </a:r>
          </a:p>
          <a:p>
            <a:r>
              <a:rPr lang="es-ES" dirty="0" smtClean="0">
                <a:solidFill>
                  <a:srgbClr val="660066"/>
                </a:solidFill>
              </a:rPr>
              <a:t>Mayor % </a:t>
            </a:r>
            <a:r>
              <a:rPr lang="es-ES" dirty="0" smtClean="0">
                <a:solidFill>
                  <a:srgbClr val="0000FF"/>
                </a:solidFill>
              </a:rPr>
              <a:t>&lt; B y  AB &gt;</a:t>
            </a:r>
          </a:p>
          <a:p>
            <a:r>
              <a:rPr lang="es-ES" sz="2800" dirty="0" smtClean="0">
                <a:solidFill>
                  <a:srgbClr val="008000"/>
                </a:solidFill>
              </a:rPr>
              <a:t>Menor % </a:t>
            </a:r>
            <a:r>
              <a:rPr lang="es-ES" sz="2800" dirty="0" smtClean="0">
                <a:solidFill>
                  <a:srgbClr val="0000FF"/>
                </a:solidFill>
              </a:rPr>
              <a:t>&lt; A y 0 &gt;</a:t>
            </a:r>
          </a:p>
          <a:p>
            <a:endParaRPr lang="es-ES" dirty="0">
              <a:solidFill>
                <a:srgbClr val="0000FF"/>
              </a:solidFill>
            </a:endParaRPr>
          </a:p>
          <a:p>
            <a:r>
              <a:rPr lang="es-ES" sz="2800" dirty="0" smtClean="0">
                <a:solidFill>
                  <a:srgbClr val="0000FF"/>
                </a:solidFill>
              </a:rPr>
              <a:t>Ver cuadros y estadísticas</a:t>
            </a:r>
          </a:p>
        </p:txBody>
      </p:sp>
    </p:spTree>
    <p:extLst>
      <p:ext uri="{BB962C8B-B14F-4D97-AF65-F5344CB8AC3E}">
        <p14:creationId xmlns:p14="http://schemas.microsoft.com/office/powerpoint/2010/main" val="4175487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6211" y="1693279"/>
            <a:ext cx="8303339" cy="5053379"/>
          </a:xfrm>
          <a:solidFill>
            <a:srgbClr val="FFFF00"/>
          </a:solidFill>
          <a:ln>
            <a:solidFill>
              <a:srgbClr val="5B9BD5"/>
            </a:solidFill>
          </a:ln>
        </p:spPr>
        <p:txBody>
          <a:bodyPr/>
          <a:lstStyle/>
          <a:p>
            <a:pPr algn="just"/>
            <a:r>
              <a:rPr lang="es-ES_tradnl" b="1" dirty="0">
                <a:solidFill>
                  <a:srgbClr val="0000FF"/>
                </a:solidFill>
              </a:rPr>
              <a:t>S</a:t>
            </a:r>
            <a:r>
              <a:rPr lang="es-ES_tradnl" b="1" dirty="0" smtClean="0">
                <a:solidFill>
                  <a:srgbClr val="0000FF"/>
                </a:solidFill>
              </a:rPr>
              <a:t>e </a:t>
            </a:r>
            <a:r>
              <a:rPr lang="es-ES_tradnl" b="1" dirty="0">
                <a:solidFill>
                  <a:srgbClr val="0000FF"/>
                </a:solidFill>
              </a:rPr>
              <a:t>aprecian más casos de ingreso entre los hombres (un 8,94% frente a un 4,35</a:t>
            </a:r>
            <a:r>
              <a:rPr lang="es-ES_tradnl" b="1" dirty="0" smtClean="0">
                <a:solidFill>
                  <a:srgbClr val="0000FF"/>
                </a:solidFill>
              </a:rPr>
              <a:t>% de mujeres) </a:t>
            </a:r>
            <a:r>
              <a:rPr lang="es-ES_tradnl" b="1" dirty="0">
                <a:solidFill>
                  <a:srgbClr val="0000FF"/>
                </a:solidFill>
              </a:rPr>
              <a:t>y más casos de </a:t>
            </a:r>
            <a:r>
              <a:rPr lang="es-ES_tradnl" b="1" dirty="0" smtClean="0">
                <a:solidFill>
                  <a:srgbClr val="0000FF"/>
                </a:solidFill>
              </a:rPr>
              <a:t>asintomáticas </a:t>
            </a:r>
            <a:r>
              <a:rPr lang="es-ES_tradnl" b="1" dirty="0">
                <a:solidFill>
                  <a:srgbClr val="0000FF"/>
                </a:solidFill>
              </a:rPr>
              <a:t>entre las mujeres. (9,98% de hombres y 13,51% de mujeres)</a:t>
            </a:r>
          </a:p>
          <a:p>
            <a:pPr algn="just"/>
            <a:r>
              <a:rPr lang="es-ES_tradnl" dirty="0"/>
              <a:t> </a:t>
            </a:r>
            <a:r>
              <a:rPr lang="es-ES_tradnl" dirty="0" smtClean="0"/>
              <a:t>Se ha </a:t>
            </a:r>
            <a:r>
              <a:rPr lang="es-ES_tradnl" dirty="0"/>
              <a:t>aplicado la prueba del </a:t>
            </a:r>
            <a:r>
              <a:rPr lang="es-ES_tradnl" b="1" dirty="0" err="1"/>
              <a:t>c</a:t>
            </a:r>
            <a:r>
              <a:rPr lang="es-ES_tradnl" b="1" i="1" dirty="0" err="1"/>
              <a:t>hi</a:t>
            </a:r>
            <a:r>
              <a:rPr lang="es-ES_tradnl" b="1" i="1" dirty="0"/>
              <a:t> cuadrado </a:t>
            </a:r>
            <a:r>
              <a:rPr lang="es-ES_tradnl" dirty="0"/>
              <a:t>con una significación del 5%. En todos los casos se aprecian diferencias significativas. Al aumentar las </a:t>
            </a:r>
            <a:r>
              <a:rPr lang="es-ES_tradnl" dirty="0" smtClean="0"/>
              <a:t>modalidades, </a:t>
            </a:r>
            <a:r>
              <a:rPr lang="es-ES_tradnl" dirty="0"/>
              <a:t>el </a:t>
            </a:r>
            <a:r>
              <a:rPr lang="es-ES_tradnl" b="1" i="1" dirty="0" err="1"/>
              <a:t>chi</a:t>
            </a:r>
            <a:r>
              <a:rPr lang="es-ES_tradnl" b="1" i="1" dirty="0"/>
              <a:t> cuadrado </a:t>
            </a:r>
            <a:r>
              <a:rPr lang="es-ES_tradnl" dirty="0"/>
              <a:t>va a ser cada vez más grande y la prueba pierde eficacia si aparecen frecuencias esperadas inferiores a cinco, que es el </a:t>
            </a:r>
            <a:r>
              <a:rPr lang="es-ES_tradnl" dirty="0" smtClean="0"/>
              <a:t>caso en algunos grupos.</a:t>
            </a:r>
            <a:endParaRPr lang="es-ES_tradnl" dirty="0"/>
          </a:p>
          <a:p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661491" y="61734"/>
            <a:ext cx="8264218" cy="1569660"/>
          </a:xfrm>
          <a:prstGeom prst="rect">
            <a:avLst/>
          </a:prstGeom>
          <a:solidFill>
            <a:srgbClr val="FFE699"/>
          </a:solidFill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FF0000"/>
                </a:solidFill>
              </a:rPr>
              <a:t>ESTUDIO DEL CORONAVIRUS ENTRE LOS GRUPOS SANGUÍNEOS – RH  en la provincia de Soria</a:t>
            </a:r>
          </a:p>
        </p:txBody>
      </p:sp>
    </p:spTree>
    <p:extLst>
      <p:ext uri="{BB962C8B-B14F-4D97-AF65-F5344CB8AC3E}">
        <p14:creationId xmlns:p14="http://schemas.microsoft.com/office/powerpoint/2010/main" val="1060451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2929" y="1072631"/>
            <a:ext cx="8236857" cy="5785369"/>
          </a:xfrm>
          <a:solidFill>
            <a:srgbClr val="FFFF00"/>
          </a:solidFill>
          <a:ln>
            <a:solidFill>
              <a:srgbClr val="5B9BD5"/>
            </a:solidFill>
          </a:ln>
        </p:spPr>
        <p:txBody>
          <a:bodyPr/>
          <a:lstStyle/>
          <a:p>
            <a:pPr algn="just"/>
            <a:r>
              <a:rPr lang="es-ES_tradnl" dirty="0"/>
              <a:t>En cuanto a la proporción de hombres ingresados están por encima de la media claramente los del grupo </a:t>
            </a:r>
            <a:r>
              <a:rPr lang="es-ES_tradnl" b="1" dirty="0"/>
              <a:t>A+</a:t>
            </a:r>
            <a:r>
              <a:rPr lang="es-ES_tradnl" dirty="0"/>
              <a:t> y </a:t>
            </a:r>
            <a:r>
              <a:rPr lang="es-ES_tradnl" b="1" dirty="0"/>
              <a:t>0 -.</a:t>
            </a:r>
            <a:r>
              <a:rPr lang="es-ES_tradnl" dirty="0"/>
              <a:t> Los del grupo </a:t>
            </a:r>
            <a:r>
              <a:rPr lang="es-ES_tradnl" b="1" dirty="0"/>
              <a:t>0+ </a:t>
            </a:r>
            <a:r>
              <a:rPr lang="es-ES_tradnl"/>
              <a:t>se </a:t>
            </a:r>
            <a:r>
              <a:rPr lang="es-ES_tradnl" smtClean="0"/>
              <a:t>encuentran </a:t>
            </a:r>
            <a:r>
              <a:rPr lang="es-ES_tradnl" dirty="0"/>
              <a:t>por debajo de la media. Los restantes grupos no son significativos por el bajo nº de datos que ofrecen.</a:t>
            </a:r>
          </a:p>
          <a:p>
            <a:pPr algn="just"/>
            <a:r>
              <a:rPr lang="es-ES_tradnl" dirty="0"/>
              <a:t>L</a:t>
            </a:r>
            <a:r>
              <a:rPr lang="es-ES_tradnl" dirty="0" smtClean="0"/>
              <a:t>a </a:t>
            </a:r>
            <a:r>
              <a:rPr lang="es-ES_tradnl" dirty="0"/>
              <a:t>proporción de mujeres ingresadas </a:t>
            </a:r>
            <a:r>
              <a:rPr lang="es-ES_tradnl" dirty="0" smtClean="0"/>
              <a:t>está </a:t>
            </a:r>
            <a:r>
              <a:rPr lang="es-ES_tradnl" dirty="0"/>
              <a:t>muy por encima de la media claramente las del grupo </a:t>
            </a:r>
            <a:r>
              <a:rPr lang="es-ES_tradnl" b="1" dirty="0"/>
              <a:t>B-</a:t>
            </a:r>
            <a:r>
              <a:rPr lang="es-ES_tradnl" dirty="0"/>
              <a:t> seguidas de las del grupo </a:t>
            </a:r>
            <a:r>
              <a:rPr lang="es-ES_tradnl" b="1" dirty="0"/>
              <a:t>A + y A -</a:t>
            </a:r>
            <a:r>
              <a:rPr lang="es-ES_tradnl" dirty="0"/>
              <a:t>.</a:t>
            </a:r>
          </a:p>
          <a:p>
            <a:pPr algn="just"/>
            <a:r>
              <a:rPr lang="es-ES_tradnl" dirty="0"/>
              <a:t>L</a:t>
            </a:r>
            <a:r>
              <a:rPr lang="es-ES_tradnl" dirty="0" smtClean="0"/>
              <a:t>a </a:t>
            </a:r>
            <a:r>
              <a:rPr lang="es-ES_tradnl" dirty="0"/>
              <a:t>proporción de hombres asintomáticos </a:t>
            </a:r>
            <a:r>
              <a:rPr lang="es-ES_tradnl" dirty="0" smtClean="0"/>
              <a:t>está </a:t>
            </a:r>
            <a:r>
              <a:rPr lang="es-ES_tradnl" dirty="0"/>
              <a:t>por encima de la media </a:t>
            </a:r>
            <a:r>
              <a:rPr lang="es-ES_tradnl" dirty="0" smtClean="0"/>
              <a:t>y </a:t>
            </a:r>
            <a:r>
              <a:rPr lang="es-ES_tradnl" dirty="0"/>
              <a:t>por este orden los de los grupos </a:t>
            </a:r>
            <a:r>
              <a:rPr lang="es-ES_tradnl" b="1" dirty="0"/>
              <a:t>B+,</a:t>
            </a:r>
            <a:r>
              <a:rPr lang="es-ES_tradnl" dirty="0"/>
              <a:t> </a:t>
            </a:r>
            <a:r>
              <a:rPr lang="es-ES_tradnl" b="1" dirty="0"/>
              <a:t>0 – y AB +.</a:t>
            </a:r>
            <a:endParaRPr lang="es-ES_tradnl" dirty="0"/>
          </a:p>
          <a:p>
            <a:pPr algn="just"/>
            <a:r>
              <a:rPr lang="es-ES_tradnl" dirty="0" smtClean="0"/>
              <a:t>La </a:t>
            </a:r>
            <a:r>
              <a:rPr lang="es-ES_tradnl" dirty="0"/>
              <a:t>proporción de mujeres asintomáticas </a:t>
            </a:r>
            <a:r>
              <a:rPr lang="es-ES_tradnl" dirty="0" smtClean="0"/>
              <a:t>está </a:t>
            </a:r>
            <a:r>
              <a:rPr lang="es-ES_tradnl" dirty="0"/>
              <a:t>muy por encima de la media claramente los del grupo A</a:t>
            </a:r>
            <a:r>
              <a:rPr lang="es-ES_tradnl" b="1" dirty="0"/>
              <a:t>B+, B + y B-</a:t>
            </a:r>
            <a:r>
              <a:rPr lang="es-ES_tradnl" dirty="0" smtClean="0"/>
              <a:t>.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599750" y="61734"/>
            <a:ext cx="8405337" cy="1077218"/>
          </a:xfrm>
          <a:prstGeom prst="rect">
            <a:avLst/>
          </a:prstGeom>
          <a:solidFill>
            <a:srgbClr val="FFE699"/>
          </a:solidFill>
        </p:spPr>
        <p:txBody>
          <a:bodyPr wrap="square">
            <a:spAutoFit/>
          </a:bodyPr>
          <a:lstStyle/>
          <a:p>
            <a:pPr algn="ctr"/>
            <a:r>
              <a:rPr lang="es-ES" sz="3200" dirty="0">
                <a:solidFill>
                  <a:srgbClr val="FF0000"/>
                </a:solidFill>
              </a:rPr>
              <a:t>ESTUDIO DEL CORONAVIRUS ENTRE LOS GRUPOS SANGUÍNEOS – RH  en la provincia de Soria</a:t>
            </a:r>
          </a:p>
        </p:txBody>
      </p:sp>
    </p:spTree>
    <p:extLst>
      <p:ext uri="{BB962C8B-B14F-4D97-AF65-F5344CB8AC3E}">
        <p14:creationId xmlns:p14="http://schemas.microsoft.com/office/powerpoint/2010/main" val="3525761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HOJA ESTUDIO covid.pdf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244" r="-78244"/>
          <a:stretch>
            <a:fillRect/>
          </a:stretch>
        </p:blipFill>
        <p:spPr>
          <a:xfrm>
            <a:off x="0" y="343947"/>
            <a:ext cx="8629823" cy="5772743"/>
          </a:xfrm>
          <a:solidFill>
            <a:schemeClr val="bg1"/>
          </a:solidFill>
        </p:spPr>
      </p:pic>
      <p:sp>
        <p:nvSpPr>
          <p:cNvPr id="5" name="CuadroTexto 4"/>
          <p:cNvSpPr txBox="1"/>
          <p:nvPr/>
        </p:nvSpPr>
        <p:spPr>
          <a:xfrm>
            <a:off x="387286" y="2549091"/>
            <a:ext cx="199046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EJEMPLO DE PACIENTE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6179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2049" y="0"/>
            <a:ext cx="7906779" cy="1206990"/>
          </a:xfrm>
          <a:solidFill>
            <a:srgbClr val="F8CBAD"/>
          </a:solidFill>
          <a:ln>
            <a:solidFill>
              <a:srgbClr val="5B9BD5"/>
            </a:solidFill>
          </a:ln>
        </p:spPr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DONANTES de SANGRE SORIA </a:t>
            </a:r>
            <a:br>
              <a:rPr lang="es-ES" b="1" dirty="0" smtClean="0">
                <a:solidFill>
                  <a:srgbClr val="FF0000"/>
                </a:solidFill>
              </a:rPr>
            </a:b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smtClean="0">
                <a:solidFill>
                  <a:srgbClr val="FF0000"/>
                </a:solidFill>
              </a:rPr>
              <a:t>              2019 y 2020</a:t>
            </a:r>
            <a:endParaRPr lang="es-E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8257715"/>
              </p:ext>
            </p:extLst>
          </p:nvPr>
        </p:nvGraphicFramePr>
        <p:xfrm>
          <a:off x="777376" y="1413971"/>
          <a:ext cx="8169028" cy="5008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057"/>
                <a:gridCol w="1161388"/>
                <a:gridCol w="809818"/>
                <a:gridCol w="1250718"/>
                <a:gridCol w="836811"/>
                <a:gridCol w="967661"/>
                <a:gridCol w="822936"/>
                <a:gridCol w="773825"/>
                <a:gridCol w="827814"/>
              </a:tblGrid>
              <a:tr h="5008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Grupo</a:t>
                      </a:r>
                      <a:endParaRPr lang="es-ES_tradnl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Hombres</a:t>
                      </a:r>
                      <a:endParaRPr lang="es-ES_tradnl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%</a:t>
                      </a:r>
                      <a:endParaRPr lang="es-ES_tradnl" sz="2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s-ES_tradnl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Mujeres </a:t>
                      </a:r>
                      <a:endParaRPr lang="es-ES_tradnl" sz="2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%</a:t>
                      </a:r>
                      <a:endParaRPr lang="es-ES_tradnl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s-ES_tradnl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Total</a:t>
                      </a:r>
                      <a:endParaRPr lang="es-ES_tradnl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%</a:t>
                      </a:r>
                      <a:endParaRPr lang="es-ES_tradnl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00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A+</a:t>
                      </a:r>
                      <a:endParaRPr lang="es-ES_tradnl" sz="3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799   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20,4%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36,7%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596   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15,2%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34,2%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1.395   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35,6%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00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B+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137   </a:t>
                      </a:r>
                      <a:endParaRPr lang="es-ES_tradnl" sz="3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3,5%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6,3%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95   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2,4%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5,5%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232   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5,9%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00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0+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771   </a:t>
                      </a:r>
                      <a:endParaRPr lang="es-ES_tradnl" sz="3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19,7%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35,4%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609   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15,5%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35,0%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1.380   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35,2%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00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AB+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48   </a:t>
                      </a:r>
                      <a:endParaRPr lang="es-ES_tradnl" sz="3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1,2%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2,2%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46   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1,2%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2,6%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94   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2,4%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00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A-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165   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4,2%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7,6%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157   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4,0%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9,0%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322   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8,2%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00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B-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30   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0,8%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1,4%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25   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0,6%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1,4%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55   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1,4%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00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0-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218   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5,6%</a:t>
                      </a:r>
                      <a:endParaRPr lang="es-ES_tradnl" sz="3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10,0%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201   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5,1%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11,6%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419   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10,7%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00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AB-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10   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0,3%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0,5%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12   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0,3%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0,7%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22   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0,6%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00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Total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2.178   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55,6%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100,0%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1.741   </a:t>
                      </a:r>
                      <a:endParaRPr lang="es-ES_tradnl" sz="3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44,42%</a:t>
                      </a:r>
                      <a:endParaRPr lang="es-ES_tradnl" sz="3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100,0%</a:t>
                      </a:r>
                      <a:endParaRPr lang="es-ES_tradnl" sz="3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3.919   </a:t>
                      </a:r>
                      <a:endParaRPr lang="es-ES_tradnl" sz="3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100,0%</a:t>
                      </a:r>
                      <a:endParaRPr lang="es-ES_tradnl" sz="3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5757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8952560" cy="1295019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b="1" dirty="0" smtClean="0"/>
              <a:t>Edad media DE LA SERIE TOTAL 1125 </a:t>
            </a:r>
            <a:endParaRPr lang="es-ES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709659"/>
              </p:ext>
            </p:extLst>
          </p:nvPr>
        </p:nvGraphicFramePr>
        <p:xfrm>
          <a:off x="722180" y="1282566"/>
          <a:ext cx="7793168" cy="5338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1719"/>
                <a:gridCol w="2414865"/>
                <a:gridCol w="1948292"/>
                <a:gridCol w="1948292"/>
              </a:tblGrid>
              <a:tr h="1017949">
                <a:tc>
                  <a:txBody>
                    <a:bodyPr/>
                    <a:lstStyle/>
                    <a:p>
                      <a:r>
                        <a:rPr lang="es-ES" dirty="0" smtClean="0"/>
                        <a:t>HOMBRES</a:t>
                      </a:r>
                      <a:endParaRPr lang="es-ES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EDAD MEDIA AB0</a:t>
                      </a:r>
                      <a:endParaRPr lang="es-ES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INTERVALOS ETARIOS </a:t>
                      </a:r>
                      <a:endParaRPr lang="es-ES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SERIES 2020    EDAD MEDIA     SIN AB0</a:t>
                      </a:r>
                      <a:endParaRPr lang="es-ES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  <a:tr h="412835"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51,5</a:t>
                      </a:r>
                      <a:endParaRPr lang="es-E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9-90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50,56</a:t>
                      </a:r>
                      <a:endParaRPr lang="es-ES" dirty="0"/>
                    </a:p>
                  </a:txBody>
                  <a:tcPr>
                    <a:solidFill>
                      <a:srgbClr val="FFE699"/>
                    </a:solidFill>
                  </a:tcPr>
                </a:tc>
              </a:tr>
              <a:tr h="412835"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48,7</a:t>
                      </a:r>
                      <a:endParaRPr lang="es-E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17-88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solidFill>
                      <a:srgbClr val="FFE699"/>
                    </a:solidFill>
                  </a:tcPr>
                </a:tc>
              </a:tr>
              <a:tr h="412835"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B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51,5</a:t>
                      </a:r>
                      <a:endParaRPr lang="es-E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26-89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solidFill>
                      <a:srgbClr val="FFE699"/>
                    </a:solidFill>
                  </a:tcPr>
                </a:tc>
              </a:tr>
              <a:tr h="412835"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AB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51,9</a:t>
                      </a:r>
                      <a:endParaRPr lang="es-E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23-88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solidFill>
                      <a:srgbClr val="FFE699"/>
                    </a:solidFill>
                  </a:tcPr>
                </a:tc>
              </a:tr>
              <a:tr h="1017949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bg1"/>
                          </a:solidFill>
                        </a:rPr>
                        <a:t>MUJERES</a:t>
                      </a:r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rgbClr val="FFFFFF"/>
                          </a:solidFill>
                        </a:rPr>
                        <a:t>EDAD MEDIA AB0</a:t>
                      </a:r>
                    </a:p>
                    <a:p>
                      <a:pPr algn="ctr"/>
                      <a:endParaRPr lang="es-E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rgbClr val="FFFFFF"/>
                          </a:solidFill>
                        </a:rPr>
                        <a:t>INTERVALOS ETARIOS</a:t>
                      </a:r>
                    </a:p>
                    <a:p>
                      <a:pPr algn="ctr"/>
                      <a:endParaRPr lang="es-E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rgbClr val="FFFFFF"/>
                          </a:solidFill>
                        </a:rPr>
                        <a:t>SERIES 2020    EDAD MEDIA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>
                          <a:solidFill>
                            <a:srgbClr val="FFFFFF"/>
                          </a:solidFill>
                        </a:rPr>
                        <a:t>SIN AB0</a:t>
                      </a:r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  <a:tr h="412835"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40,4</a:t>
                      </a:r>
                      <a:endParaRPr lang="es-ES" dirty="0"/>
                    </a:p>
                  </a:txBody>
                  <a:tcP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15-97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50,57</a:t>
                      </a:r>
                      <a:endParaRPr lang="es-ES" dirty="0"/>
                    </a:p>
                  </a:txBody>
                  <a:tcPr>
                    <a:solidFill>
                      <a:srgbClr val="FFE699"/>
                    </a:solidFill>
                  </a:tcPr>
                </a:tc>
              </a:tr>
              <a:tr h="412835"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49,4</a:t>
                      </a:r>
                      <a:endParaRPr lang="es-ES" dirty="0"/>
                    </a:p>
                  </a:txBody>
                  <a:tcP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29-95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solidFill>
                      <a:srgbClr val="FFE699"/>
                    </a:solidFill>
                  </a:tcPr>
                </a:tc>
              </a:tr>
              <a:tr h="412835"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B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49,5</a:t>
                      </a:r>
                      <a:endParaRPr lang="es-ES" dirty="0"/>
                    </a:p>
                  </a:txBody>
                  <a:tcP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20-99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solidFill>
                      <a:srgbClr val="FFE699"/>
                    </a:solidFill>
                  </a:tcPr>
                </a:tc>
              </a:tr>
              <a:tr h="412835"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AB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50,1</a:t>
                      </a:r>
                      <a:endParaRPr lang="es-ES" dirty="0"/>
                    </a:p>
                  </a:txBody>
                  <a:tcP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19-89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7092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3409975"/>
              </p:ext>
            </p:extLst>
          </p:nvPr>
        </p:nvGraphicFramePr>
        <p:xfrm>
          <a:off x="2390184" y="1639264"/>
          <a:ext cx="4696200" cy="5218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8100"/>
                <a:gridCol w="2348100"/>
              </a:tblGrid>
              <a:tr h="4386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ESTUDIO COVID19-AB0 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SORIA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DONANTES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956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A.    43,5 %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43,8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956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A+   35,4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35,6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956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A-     8,1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8,22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956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956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0       43,2 %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45,8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956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0+     30,3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35,2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956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0-      12,9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10,69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956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956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    4,8 %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2,9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956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AB+  4,4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2,4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956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AB-   0,4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0,56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956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956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      8,3 %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6,3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956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B+   6,1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5,92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956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B-    2,2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1,4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95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612265" y="1108980"/>
            <a:ext cx="7952871" cy="369332"/>
          </a:xfrm>
          <a:prstGeom prst="rect">
            <a:avLst/>
          </a:prstGeom>
          <a:solidFill>
            <a:srgbClr val="F82316"/>
          </a:solidFill>
          <a:ln>
            <a:solidFill>
              <a:srgbClr val="5B9BD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FFFF"/>
                </a:solidFill>
              </a:rPr>
              <a:t>Porcentajes GRUPOS SANGUÍNEOS  SORIA  ENFERMOS /DONANTES 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49814" y="0"/>
            <a:ext cx="8338951" cy="986937"/>
          </a:xfrm>
          <a:prstGeom prst="rect">
            <a:avLst/>
          </a:prstGeom>
          <a:solidFill>
            <a:srgbClr val="FFE699"/>
          </a:solidFill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</a:rPr>
              <a:t>ESTUDIO DEL CORONAVIRUS ENTRE LOS GRUPOS SANGUÍNEOS – RH  en la provincia de Soria</a:t>
            </a:r>
          </a:p>
        </p:txBody>
      </p:sp>
    </p:spTree>
    <p:extLst>
      <p:ext uri="{BB962C8B-B14F-4D97-AF65-F5344CB8AC3E}">
        <p14:creationId xmlns:p14="http://schemas.microsoft.com/office/powerpoint/2010/main" val="1609751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EGURIDAD ALIMENTARIA 2 PROFESORADO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ondo degradado.pot [Modo de compatibilidad]" id="{9F835FD1-6A3E-48B0-89B8-1EC685916BD1}" vid="{59DCBE09-2447-4DC1-AD50-B1E0D5D61C5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SEGURIDAD ALIMENTARIA 2 PROFESORADO.pot</Template>
  <TotalTime>8755</TotalTime>
  <Words>2205</Words>
  <Application>Microsoft Macintosh PowerPoint</Application>
  <PresentationFormat>Presentación en pantalla (4:3)</PresentationFormat>
  <Paragraphs>1400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SEGURIDAD ALIMENTARIA 2 PROFESORADO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DONANTES de SANGRE SORIA                 2019 y 2020</vt:lpstr>
      <vt:lpstr>Edad media DE LA SERIE TOTAL 1125 </vt:lpstr>
      <vt:lpstr>ESTUDIO DEL CORONAVIRUS ENTRE LOS GRUPOS SANGUÍNEOS – RH  en la provincia de Soria</vt:lpstr>
      <vt:lpstr>GRUPOS SANGUÍNEOS MUNDIALES</vt:lpstr>
      <vt:lpstr>Presentación de PowerPoint</vt:lpstr>
      <vt:lpstr>Presentación de PowerPoint</vt:lpstr>
      <vt:lpstr>Presentación de PowerPoint</vt:lpstr>
      <vt:lpstr>Presentación de PowerPoint</vt:lpstr>
      <vt:lpstr>HOSPITALIZADOS Y ASINTOMÁTICOS  AB0 / COVID 19  %</vt:lpstr>
      <vt:lpstr>EDAD MEDIA INGRESADOS </vt:lpstr>
      <vt:lpstr>ESTUDIO DEL CORONAVIRUS ENTRE LOS GRUPOS SANGUÍNEOS – RH  en la provincia de Soria</vt:lpstr>
      <vt:lpstr>ESTUDIO DEL CORONAVIRUS ENTRE LOS GRUPOS SANGUÍNEOS – RH  en la provincia de Soria</vt:lpstr>
      <vt:lpstr>PCR, ELISA, Ig  GRUPOS ABO  COVID 19</vt:lpstr>
      <vt:lpstr>PCR POR GRUPOS ABO Y SEXO</vt:lpstr>
      <vt:lpstr>PCR  RESULTADOS.   ABO   SORIA</vt:lpstr>
      <vt:lpstr>PATOLOGIAS ASOCIADAS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</dc:creator>
  <cp:lastModifiedBy>FCCR</cp:lastModifiedBy>
  <cp:revision>78</cp:revision>
  <cp:lastPrinted>2021-05-05T08:07:53Z</cp:lastPrinted>
  <dcterms:created xsi:type="dcterms:W3CDTF">2016-11-15T20:12:37Z</dcterms:created>
  <dcterms:modified xsi:type="dcterms:W3CDTF">2021-05-05T16:01:35Z</dcterms:modified>
</cp:coreProperties>
</file>