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media/image9.png" ContentType="image/png"/>
  <Override PartName="/ppt/media/image1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7.png" ContentType="image/png"/>
  <Override PartName="/ppt/media/image11.png" ContentType="image/png"/>
  <Override PartName="/ppt/media/image5.jpeg" ContentType="image/jpeg"/>
  <Override PartName="/ppt/media/image6.jpeg" ContentType="image/jpeg"/>
  <Override PartName="/ppt/media/image8.jpeg" ContentType="image/jpeg"/>
  <Override PartName="/ppt/media/image10.png" ContentType="image/png"/>
  <Override PartName="/ppt/media/image12.png" ContentType="image/png"/>
  <Override PartName="/ppt/media/image19.png" ContentType="image/png"/>
  <Override PartName="/ppt/media/image13.jpeg" ContentType="image/jpe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png" ContentType="image/png"/>
  <Override PartName="/ppt/media/image25.png" ContentType="image/png"/>
  <Override PartName="/ppt/media/image26.jpeg" ContentType="image/jpeg"/>
  <Override PartName="/ppt/media/image2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798425" cy="7199312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9720" y="386532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5419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3384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42796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3972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53384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42796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39720" y="286920"/>
            <a:ext cx="11517840" cy="557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5419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9720" y="386532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5419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3384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42796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3972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53384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42796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639720" y="286920"/>
            <a:ext cx="11517840" cy="557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5419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39720" y="386532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5419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3384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427960" y="168444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3972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53384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427960" y="3865320"/>
            <a:ext cx="370836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39720" y="286920"/>
            <a:ext cx="11517840" cy="557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541920" y="386532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397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541920" y="1684440"/>
            <a:ext cx="562068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9720" y="3865320"/>
            <a:ext cx="11517840" cy="1991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79840" y="383400"/>
            <a:ext cx="11038320" cy="139104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s-ES" sz="462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462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79840" y="1916640"/>
            <a:ext cx="11038320" cy="4567680"/>
          </a:xfrm>
          <a:prstGeom prst="rect">
            <a:avLst/>
          </a:prstGeom>
        </p:spPr>
        <p:txBody>
          <a:bodyPr/>
          <a:p>
            <a:pPr marL="240120" indent="-239760">
              <a:lnSpc>
                <a:spcPct val="90000"/>
              </a:lnSpc>
              <a:spcBef>
                <a:spcPts val="104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940" spc="-1" strike="noStrike">
                <a:solidFill>
                  <a:srgbClr val="000000"/>
                </a:solidFill>
                <a:latin typeface="Calibri"/>
              </a:rPr>
              <a:t>Haga clic para modificar el estilo de texto del patrón</a:t>
            </a:r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  <a:p>
            <a:pPr lvl="1" marL="720000" indent="-239760">
              <a:lnSpc>
                <a:spcPct val="90000"/>
              </a:lnSpc>
              <a:spcBef>
                <a:spcPts val="524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520" spc="-1" strike="noStrike">
                <a:solidFill>
                  <a:srgbClr val="000000"/>
                </a:solidFill>
                <a:latin typeface="Calibri"/>
              </a:rPr>
              <a:t>Segundo nivel</a:t>
            </a:r>
            <a:endParaRPr b="0" lang="es-ES" sz="2520" spc="-1" strike="noStrike">
              <a:solidFill>
                <a:srgbClr val="000000"/>
              </a:solidFill>
              <a:latin typeface="Calibri"/>
            </a:endParaRPr>
          </a:p>
          <a:p>
            <a:pPr lvl="2" marL="1199880" indent="-239760">
              <a:lnSpc>
                <a:spcPct val="90000"/>
              </a:lnSpc>
              <a:spcBef>
                <a:spcPts val="524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2100" spc="-1" strike="noStrike">
                <a:solidFill>
                  <a:srgbClr val="000000"/>
                </a:solidFill>
                <a:latin typeface="Calibri"/>
              </a:rPr>
              <a:t>Tercer nivel</a:t>
            </a:r>
            <a:endParaRPr b="0" lang="es-ES" sz="2100" spc="-1" strike="noStrike">
              <a:solidFill>
                <a:srgbClr val="000000"/>
              </a:solidFill>
              <a:latin typeface="Calibri"/>
            </a:endParaRPr>
          </a:p>
          <a:p>
            <a:pPr lvl="3" marL="1679760" indent="-239760">
              <a:lnSpc>
                <a:spcPct val="90000"/>
              </a:lnSpc>
              <a:spcBef>
                <a:spcPts val="524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90" spc="-1" strike="noStrike">
                <a:solidFill>
                  <a:srgbClr val="000000"/>
                </a:solidFill>
                <a:latin typeface="Calibri"/>
              </a:rPr>
              <a:t>Cuarto nivel</a:t>
            </a:r>
            <a:endParaRPr b="0" lang="es-ES" sz="1890" spc="-1" strike="noStrike">
              <a:solidFill>
                <a:srgbClr val="000000"/>
              </a:solidFill>
              <a:latin typeface="Calibri"/>
            </a:endParaRPr>
          </a:p>
          <a:p>
            <a:pPr lvl="4" marL="2159640" indent="-239760">
              <a:lnSpc>
                <a:spcPct val="90000"/>
              </a:lnSpc>
              <a:spcBef>
                <a:spcPts val="524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890" spc="-1" strike="noStrike">
                <a:solidFill>
                  <a:srgbClr val="000000"/>
                </a:solidFill>
                <a:latin typeface="Calibri"/>
              </a:rPr>
              <a:t>Quinto nivel</a:t>
            </a:r>
            <a:endParaRPr b="0" lang="es-ES" sz="189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79840" y="6672600"/>
            <a:ext cx="2879280" cy="3830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5BBC467-4662-456B-8253-C3B5057C527D}" type="datetime">
              <a:rPr b="0" lang="es-ES" sz="1260" spc="-1" strike="noStrike">
                <a:solidFill>
                  <a:srgbClr val="8b8b8b"/>
                </a:solidFill>
                <a:latin typeface="Calibri"/>
              </a:rPr>
              <a:t>17/02/21</a:t>
            </a:fld>
            <a:endParaRPr b="0" lang="es-ES" sz="126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239360" y="6672600"/>
            <a:ext cx="4319280" cy="38304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038880" y="6672600"/>
            <a:ext cx="2879280" cy="3830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2F2BA10-C565-4A1C-843E-3A175D05BA35}" type="slidenum">
              <a:rPr b="0" lang="es-ES" sz="126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6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99840" y="1178280"/>
            <a:ext cx="9598320" cy="25059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es-ES" sz="630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s-ES" sz="6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79840" y="6672600"/>
            <a:ext cx="2879280" cy="3830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3277959-5754-49F9-BDF0-75DC816ADD09}" type="datetime">
              <a:rPr b="0" lang="es-ES" sz="1260" spc="-1" strike="noStrike">
                <a:solidFill>
                  <a:srgbClr val="8b8b8b"/>
                </a:solidFill>
                <a:latin typeface="Calibri"/>
              </a:rPr>
              <a:t>17/02/21</a:t>
            </a:fld>
            <a:endParaRPr b="0" lang="es-ES" sz="126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239360" y="6672600"/>
            <a:ext cx="4319280" cy="38304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9038880" y="6672600"/>
            <a:ext cx="2879280" cy="3830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297A5C1-6A00-455F-90AE-2223655FD24B}" type="slidenum">
              <a:rPr b="0" lang="es-ES" sz="126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6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940" spc="-1" strike="noStrike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1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1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9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9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9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9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79840" y="6672600"/>
            <a:ext cx="2879280" cy="3830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F38F4CF-A31A-48C1-9C72-4EC10896A788}" type="datetime">
              <a:rPr b="0" lang="es-ES" sz="1260" spc="-1" strike="noStrike">
                <a:solidFill>
                  <a:srgbClr val="8b8b8b"/>
                </a:solidFill>
                <a:latin typeface="Calibri"/>
              </a:rPr>
              <a:t>17/02/21</a:t>
            </a:fld>
            <a:endParaRPr b="0" lang="es-ES" sz="126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239360" y="6672600"/>
            <a:ext cx="4319280" cy="38304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9038880" y="6672600"/>
            <a:ext cx="2879280" cy="3830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BA58B0A-62E5-4BA2-9718-F930C7CA5602}" type="slidenum">
              <a:rPr b="0" lang="es-ES" sz="126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es-ES" sz="126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39720" y="286920"/>
            <a:ext cx="11517840" cy="12016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39720" y="1684440"/>
            <a:ext cx="11517840" cy="4174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940" spc="-1" strike="noStrike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  <a:endParaRPr b="0" lang="es-ES" sz="294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1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1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9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9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9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9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1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slideLayout" Target="../slideLayouts/slideLayout1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1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1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jpeg"/><Relationship Id="rId4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-100080" y="0"/>
            <a:ext cx="12898080" cy="7198920"/>
          </a:xfrm>
          <a:prstGeom prst="rect">
            <a:avLst/>
          </a:prstGeom>
          <a:gradFill rotWithShape="0">
            <a:gsLst>
              <a:gs pos="12000">
                <a:schemeClr val="accent1">
                  <a:lumMod val="50000"/>
                </a:schemeClr>
              </a:gs>
              <a:gs pos="53000">
                <a:srgbClr val="0066ff"/>
              </a:gs>
              <a:gs pos="97000">
                <a:schemeClr val="accent1">
                  <a:lumMod val="40000"/>
                  <a:lumOff val="60000"/>
                </a:schemeClr>
              </a:gs>
            </a:gsLst>
            <a:lin ang="0"/>
          </a:gra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4" name="Imagen 6" descr=""/>
          <p:cNvPicPr/>
          <p:nvPr/>
        </p:nvPicPr>
        <p:blipFill>
          <a:blip r:embed="rId1"/>
          <a:stretch/>
        </p:blipFill>
        <p:spPr>
          <a:xfrm>
            <a:off x="376920" y="1349280"/>
            <a:ext cx="2043360" cy="3370680"/>
          </a:xfrm>
          <a:prstGeom prst="rect">
            <a:avLst/>
          </a:prstGeom>
          <a:ln>
            <a:noFill/>
          </a:ln>
        </p:spPr>
      </p:pic>
      <p:sp>
        <p:nvSpPr>
          <p:cNvPr id="125" name="CustomShape 2"/>
          <p:cNvSpPr/>
          <p:nvPr/>
        </p:nvSpPr>
        <p:spPr>
          <a:xfrm>
            <a:off x="3022560" y="1950120"/>
            <a:ext cx="8949960" cy="21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500" spc="-1" strike="noStrike">
                <a:solidFill>
                  <a:srgbClr val="ffffff"/>
                </a:solidFill>
                <a:latin typeface="Calibri"/>
              </a:rPr>
              <a:t>ENCUENTRO EMPRESARIAL DE FONDOS DE NUEVA GENERACIÓN EUROPEA</a:t>
            </a:r>
            <a:endParaRPr b="0" lang="es-ES" sz="45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-295560" y="6493320"/>
            <a:ext cx="6896160" cy="3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es-ES" sz="1700" spc="-1" strike="noStrike">
                <a:solidFill>
                  <a:srgbClr val="ffffff"/>
                </a:solidFill>
                <a:latin typeface="Calibri"/>
              </a:rPr>
              <a:t>Castilla y León, miércoles 17 de febrero de 2021</a:t>
            </a:r>
            <a:endParaRPr b="0" lang="es-ES" sz="17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1355760" y="27360"/>
            <a:ext cx="10262880" cy="44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300" spc="-1" strike="noStrike">
                <a:solidFill>
                  <a:srgbClr val="2f5597"/>
                </a:solidFill>
                <a:latin typeface="Century Gothic"/>
              </a:rPr>
              <a:t>COMPONENTES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1465560" y="903600"/>
            <a:ext cx="10749600" cy="28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808080"/>
                </a:solidFill>
                <a:latin typeface="Arial"/>
                <a:ea typeface="Arial Unicode MS"/>
              </a:rPr>
              <a:t>COMPONENTE I: </a:t>
            </a:r>
            <a:r>
              <a:rPr b="0" lang="es-ES" sz="1300" spc="-1" strike="noStrike">
                <a:solidFill>
                  <a:srgbClr val="808080"/>
                </a:solidFill>
                <a:latin typeface="Arial"/>
                <a:ea typeface="Arial Unicode MS"/>
              </a:rPr>
              <a:t>INVERTIR EN EMPLEO Y TALENTO PARA UNA ECONOMÍA DIGITAL Y SOSTENIBLE 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46" name="CustomShape 3"/>
          <p:cNvSpPr/>
          <p:nvPr/>
        </p:nvSpPr>
        <p:spPr>
          <a:xfrm>
            <a:off x="1465560" y="1472400"/>
            <a:ext cx="10749600" cy="28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385623"/>
                </a:solidFill>
                <a:latin typeface="Arial"/>
                <a:ea typeface="Arial Unicode MS"/>
              </a:rPr>
              <a:t>COMPONENTE II:</a:t>
            </a:r>
            <a:r>
              <a:rPr b="0" lang="es-ES" sz="1300" spc="-1" strike="noStrike">
                <a:solidFill>
                  <a:srgbClr val="385623"/>
                </a:solidFill>
                <a:latin typeface="Arial"/>
                <a:ea typeface="Arial Unicode MS"/>
              </a:rPr>
              <a:t> TRANSFORMAR EL MEDIO RURAL DESDE LA TRANSICIÓN ECOLÓGICA, LA DIGITALIZACIÓN Y LA INNOVACIÓN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47" name="CustomShape 4"/>
          <p:cNvSpPr/>
          <p:nvPr/>
        </p:nvSpPr>
        <p:spPr>
          <a:xfrm>
            <a:off x="1465560" y="1980720"/>
            <a:ext cx="10749600" cy="28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3399ff"/>
                </a:solidFill>
                <a:latin typeface="Arial"/>
                <a:ea typeface="Arial Unicode MS"/>
              </a:rPr>
              <a:t>COMPONENTE III:</a:t>
            </a:r>
            <a:r>
              <a:rPr b="0" lang="es-ES" sz="1300" spc="-1" strike="noStrike">
                <a:solidFill>
                  <a:srgbClr val="3399ff"/>
                </a:solidFill>
                <a:latin typeface="Arial"/>
                <a:ea typeface="Arial Unicode MS"/>
              </a:rPr>
              <a:t> </a:t>
            </a:r>
            <a:r>
              <a:rPr b="1" lang="es-ES" sz="1300" spc="-1" strike="noStrike">
                <a:solidFill>
                  <a:srgbClr val="3399ff"/>
                </a:solidFill>
                <a:latin typeface="Arial"/>
                <a:ea typeface="Arial Unicode MS"/>
              </a:rPr>
              <a:t>FORTALECER Y MODERNIZAR EL SISTEMA SANITARIO PÚBLICO EN GARANTÍA DE LA SALUD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48" name="CustomShape 5"/>
          <p:cNvSpPr/>
          <p:nvPr/>
        </p:nvSpPr>
        <p:spPr>
          <a:xfrm>
            <a:off x="1465560" y="2610720"/>
            <a:ext cx="1074960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ff3399"/>
                </a:solidFill>
                <a:latin typeface="Arial"/>
                <a:ea typeface="Arial Unicode MS"/>
              </a:rPr>
              <a:t>COMPONENTE VI:</a:t>
            </a:r>
            <a:r>
              <a:rPr b="0" lang="es-ES" sz="1300" spc="-1" strike="noStrike">
                <a:solidFill>
                  <a:srgbClr val="ff3399"/>
                </a:solidFill>
                <a:latin typeface="Arial"/>
                <a:ea typeface="Arial Unicode MS"/>
              </a:rPr>
              <a:t> </a:t>
            </a:r>
            <a:r>
              <a:rPr b="1" lang="es-ES" sz="1300" spc="-1" strike="noStrike">
                <a:solidFill>
                  <a:srgbClr val="ff3399"/>
                </a:solidFill>
                <a:latin typeface="Arial"/>
                <a:ea typeface="Arial Unicode MS"/>
              </a:rPr>
              <a:t>MEJORAR EL BIENESTAR Y LA CALIDAD DE VIDA DE LOS CIUDADANOS DESDE EL COMPROMISO CON LAS ENTIDADES LOCALES 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49" name="CustomShape 6"/>
          <p:cNvSpPr/>
          <p:nvPr/>
        </p:nvSpPr>
        <p:spPr>
          <a:xfrm>
            <a:off x="1465560" y="3280680"/>
            <a:ext cx="1074960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9900cc"/>
                </a:solidFill>
                <a:latin typeface="Arial"/>
                <a:ea typeface="Arial Unicode MS"/>
              </a:rPr>
              <a:t>COMPONENTE V:</a:t>
            </a:r>
            <a:r>
              <a:rPr b="1" lang="es-ES" sz="1300" spc="-1" strike="noStrike">
                <a:solidFill>
                  <a:srgbClr val="808080"/>
                </a:solidFill>
                <a:latin typeface="Arial"/>
                <a:ea typeface="Arial Unicode MS"/>
              </a:rPr>
              <a:t> </a:t>
            </a:r>
            <a:r>
              <a:rPr b="1" lang="es-ES" sz="1300" spc="-1" strike="noStrike">
                <a:solidFill>
                  <a:srgbClr val="9900cc"/>
                </a:solidFill>
                <a:latin typeface="Arial"/>
                <a:ea typeface="Arial Unicode MS"/>
              </a:rPr>
              <a:t>APOYAR LA INVERSIÓN Y TRANSFORMAR LA ECONOMÍA DESDE LOS SECTORES Y TECNOLOGÍAS CLAVE: PRIORIZAR UN ECOSISTEMA DE INNOVACIÓN DIGITAL Y LA CIBERSEGURIDAD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50" name="CustomShape 7"/>
          <p:cNvSpPr/>
          <p:nvPr/>
        </p:nvSpPr>
        <p:spPr>
          <a:xfrm>
            <a:off x="1465560" y="3908160"/>
            <a:ext cx="1074960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009900"/>
                </a:solidFill>
                <a:latin typeface="Arial"/>
                <a:ea typeface="Arial Unicode MS"/>
              </a:rPr>
              <a:t>COMPONENTE VI:</a:t>
            </a:r>
            <a:r>
              <a:rPr b="0" lang="es-ES" sz="1300" spc="-1" strike="noStrike">
                <a:solidFill>
                  <a:srgbClr val="009900"/>
                </a:solidFill>
                <a:latin typeface="Arial"/>
                <a:ea typeface="Arial Unicode MS"/>
              </a:rPr>
              <a:t> </a:t>
            </a:r>
            <a:r>
              <a:rPr b="1" lang="es-ES" sz="1300" spc="-1" strike="noStrike">
                <a:solidFill>
                  <a:srgbClr val="009900"/>
                </a:solidFill>
                <a:latin typeface="Arial"/>
                <a:ea typeface="Arial Unicode MS"/>
              </a:rPr>
              <a:t>ACTIVAR LA TRANSICIÓN A UNA ECONOMÍA CIRCULAR DESDE LA SOSTENIBILIDAD, IMPULSANDO EL AHORRO Y LA EFICIENCIA ENERGÉTICA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51" name="CustomShape 8"/>
          <p:cNvSpPr/>
          <p:nvPr/>
        </p:nvSpPr>
        <p:spPr>
          <a:xfrm>
            <a:off x="1465560" y="4593240"/>
            <a:ext cx="10749600" cy="28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a50021"/>
                </a:solidFill>
                <a:latin typeface="Arial"/>
              </a:rPr>
              <a:t>COMPONENTE VII:</a:t>
            </a:r>
            <a:r>
              <a:rPr b="0" lang="es-ES" sz="1300" spc="-1" strike="noStrike">
                <a:solidFill>
                  <a:srgbClr val="a50021"/>
                </a:solidFill>
                <a:latin typeface="Arial"/>
              </a:rPr>
              <a:t> </a:t>
            </a:r>
            <a:r>
              <a:rPr b="1" lang="es-ES" sz="1300" spc="-1" strike="noStrike">
                <a:solidFill>
                  <a:srgbClr val="a50021"/>
                </a:solidFill>
                <a:latin typeface="Arial"/>
              </a:rPr>
              <a:t>SALVAGUARDAR LAS INFRAESTRUCTURAS CON UN DESARROLLO ARMONIOSO CON EL ENTORNO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52" name="CustomShape 9"/>
          <p:cNvSpPr/>
          <p:nvPr/>
        </p:nvSpPr>
        <p:spPr>
          <a:xfrm>
            <a:off x="1465560" y="5257440"/>
            <a:ext cx="10749600" cy="28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ff9900"/>
                </a:solidFill>
                <a:latin typeface="Arial"/>
              </a:rPr>
              <a:t>COMPONENTE VIII:</a:t>
            </a:r>
            <a:r>
              <a:rPr b="0" lang="es-ES" sz="1300" spc="-1" strike="noStrike">
                <a:solidFill>
                  <a:srgbClr val="ff9900"/>
                </a:solidFill>
                <a:latin typeface="Arial"/>
              </a:rPr>
              <a:t> </a:t>
            </a:r>
            <a:r>
              <a:rPr b="1" lang="es-ES" sz="1300" spc="-1" strike="noStrike">
                <a:solidFill>
                  <a:srgbClr val="ffc000"/>
                </a:solidFill>
                <a:latin typeface="Arial"/>
              </a:rPr>
              <a:t>DESARROLLAR EL CONOCIMIENTO A TRAVÉS DE UNA EDUCACIÓN DE CALIDAD 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53" name="CustomShape 10"/>
          <p:cNvSpPr/>
          <p:nvPr/>
        </p:nvSpPr>
        <p:spPr>
          <a:xfrm>
            <a:off x="1465560" y="5829480"/>
            <a:ext cx="1074960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996633"/>
                </a:solidFill>
                <a:latin typeface="Arial"/>
              </a:rPr>
              <a:t>COMPONENTE IX:</a:t>
            </a:r>
            <a:r>
              <a:rPr b="0" lang="es-ES" sz="1300" spc="-1" strike="noStrike">
                <a:solidFill>
                  <a:srgbClr val="996633"/>
                </a:solidFill>
                <a:latin typeface="Arial"/>
              </a:rPr>
              <a:t> </a:t>
            </a:r>
            <a:r>
              <a:rPr b="1" lang="es-ES" sz="1300" spc="-1" strike="noStrike">
                <a:solidFill>
                  <a:srgbClr val="996633"/>
                </a:solidFill>
                <a:latin typeface="Arial"/>
              </a:rPr>
              <a:t>ACTUAR PARA UN MEJOR APROVECHAMIENTO SOCIAL Y ECONÓMICO DE LOS RECURSOS CULTURALES Y NATURALES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54" name="CustomShape 11"/>
          <p:cNvSpPr/>
          <p:nvPr/>
        </p:nvSpPr>
        <p:spPr>
          <a:xfrm>
            <a:off x="1465560" y="6540120"/>
            <a:ext cx="10749600" cy="48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300" spc="-1" strike="noStrike">
                <a:solidFill>
                  <a:srgbClr val="00ffff"/>
                </a:solidFill>
                <a:latin typeface="Arial"/>
              </a:rPr>
              <a:t>COMPONENTE X:</a:t>
            </a:r>
            <a:r>
              <a:rPr b="0" lang="es-ES" sz="1300" spc="-1" strike="noStrike">
                <a:solidFill>
                  <a:srgbClr val="808080"/>
                </a:solidFill>
                <a:latin typeface="Arial"/>
              </a:rPr>
              <a:t> </a:t>
            </a:r>
            <a:r>
              <a:rPr b="1" lang="es-ES" sz="1300" spc="-1" strike="noStrike">
                <a:solidFill>
                  <a:srgbClr val="00ffff"/>
                </a:solidFill>
                <a:latin typeface="Arial"/>
              </a:rPr>
              <a:t>FORTALECER LA IGUALDAD, LA INCLUSIÓN Y LA PROTECCIÓN SOCIAL; APOYAR EL BIENESTAR Y EL DESARROLLO PERSONAL DE LOS MÁS VULNERABLES 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255" name="Line 12"/>
          <p:cNvSpPr/>
          <p:nvPr/>
        </p:nvSpPr>
        <p:spPr>
          <a:xfrm flipV="1">
            <a:off x="4922640" y="459000"/>
            <a:ext cx="3240000" cy="12240"/>
          </a:xfrm>
          <a:prstGeom prst="line">
            <a:avLst/>
          </a:prstGeom>
          <a:ln w="2844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6" name="Imagen 1" descr=""/>
          <p:cNvPicPr/>
          <p:nvPr/>
        </p:nvPicPr>
        <p:blipFill>
          <a:blip r:embed="rId1"/>
          <a:stretch/>
        </p:blipFill>
        <p:spPr>
          <a:xfrm>
            <a:off x="281520" y="711720"/>
            <a:ext cx="1074240" cy="6392880"/>
          </a:xfrm>
          <a:prstGeom prst="rect">
            <a:avLst/>
          </a:prstGeom>
          <a:ln>
            <a:noFill/>
          </a:ln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208080" y="-360"/>
            <a:ext cx="1026288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2f5597"/>
                </a:solidFill>
                <a:latin typeface="Century Gothic"/>
              </a:rPr>
              <a:t>3</a:t>
            </a:r>
            <a:r>
              <a:rPr b="1" lang="es-ES" sz="2300" spc="-1" strike="noStrike">
                <a:solidFill>
                  <a:srgbClr val="2f5597"/>
                </a:solidFill>
                <a:latin typeface="Century Gothic"/>
              </a:rPr>
              <a:t>.2. PROPUESTA DE BIBLIOTECA DE PROYECTOS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58" name="Line 2"/>
          <p:cNvSpPr/>
          <p:nvPr/>
        </p:nvSpPr>
        <p:spPr>
          <a:xfrm flipV="1">
            <a:off x="171720" y="517320"/>
            <a:ext cx="7527960" cy="18360"/>
          </a:xfrm>
          <a:prstGeom prst="line">
            <a:avLst/>
          </a:prstGeom>
          <a:ln w="2844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CustomShape 3"/>
          <p:cNvSpPr/>
          <p:nvPr/>
        </p:nvSpPr>
        <p:spPr>
          <a:xfrm>
            <a:off x="622080" y="2436480"/>
            <a:ext cx="2392920" cy="156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2200" spc="-1" strike="noStrike">
                <a:solidFill>
                  <a:srgbClr val="ffffff"/>
                </a:solidFill>
                <a:latin typeface="Arial"/>
              </a:rPr>
              <a:t>BIBLIOTECA                             DE PROYECTOS</a:t>
            </a:r>
            <a:endParaRPr b="0" lang="es-ES" sz="2200" spc="-1" strike="noStrike">
              <a:latin typeface="Arial"/>
            </a:endParaRPr>
          </a:p>
        </p:txBody>
      </p:sp>
      <p:sp>
        <p:nvSpPr>
          <p:cNvPr id="260" name="CustomShape 4"/>
          <p:cNvSpPr/>
          <p:nvPr/>
        </p:nvSpPr>
        <p:spPr>
          <a:xfrm>
            <a:off x="4197960" y="1321560"/>
            <a:ext cx="7903080" cy="146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Elaborada propuesta de biblioteca de proyectos que recopila una relación de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posibles proyectos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s-ES" sz="1500" spc="-1" strike="noStrike">
              <a:latin typeface="Arial"/>
            </a:endParaRPr>
          </a:p>
          <a:p>
            <a:pPr lvl="1" marL="789840" indent="-28548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Documento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informado en Consejo de Gobierno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500" spc="-1" strike="noStrike">
              <a:latin typeface="Arial"/>
            </a:endParaRPr>
          </a:p>
          <a:p>
            <a:pPr lvl="1" marL="789840" indent="-28548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Trasladado íntegramente al Gobierno de España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. </a:t>
            </a:r>
            <a:endParaRPr b="0" lang="es-ES" sz="15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endParaRPr b="0" lang="es-ES" sz="1500" spc="-1" strike="noStrike">
              <a:latin typeface="Arial"/>
            </a:endParaRPr>
          </a:p>
        </p:txBody>
      </p:sp>
      <p:pic>
        <p:nvPicPr>
          <p:cNvPr id="261" name="Picture 4" descr=""/>
          <p:cNvPicPr/>
          <p:nvPr/>
        </p:nvPicPr>
        <p:blipFill>
          <a:blip r:embed="rId1"/>
          <a:stretch/>
        </p:blipFill>
        <p:spPr>
          <a:xfrm>
            <a:off x="6944400" y="3039840"/>
            <a:ext cx="503280" cy="503280"/>
          </a:xfrm>
          <a:prstGeom prst="rect">
            <a:avLst/>
          </a:prstGeom>
          <a:ln>
            <a:noFill/>
          </a:ln>
        </p:spPr>
      </p:pic>
      <p:pic>
        <p:nvPicPr>
          <p:cNvPr id="262" name="Picture 6" descr=""/>
          <p:cNvPicPr/>
          <p:nvPr/>
        </p:nvPicPr>
        <p:blipFill>
          <a:blip r:embed="rId2"/>
          <a:stretch/>
        </p:blipFill>
        <p:spPr>
          <a:xfrm>
            <a:off x="4197960" y="2971800"/>
            <a:ext cx="720000" cy="720000"/>
          </a:xfrm>
          <a:prstGeom prst="rect">
            <a:avLst/>
          </a:prstGeom>
          <a:ln>
            <a:noFill/>
          </a:ln>
        </p:spPr>
      </p:pic>
      <p:sp>
        <p:nvSpPr>
          <p:cNvPr id="263" name="CustomShape 5"/>
          <p:cNvSpPr/>
          <p:nvPr/>
        </p:nvSpPr>
        <p:spPr>
          <a:xfrm>
            <a:off x="3870360" y="3743280"/>
            <a:ext cx="1892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Hasta la fecha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64" name="CustomShape 6"/>
          <p:cNvSpPr/>
          <p:nvPr/>
        </p:nvSpPr>
        <p:spPr>
          <a:xfrm>
            <a:off x="5244840" y="3216960"/>
            <a:ext cx="1013760" cy="28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5" name="CustomShape 7"/>
          <p:cNvSpPr/>
          <p:nvPr/>
        </p:nvSpPr>
        <p:spPr>
          <a:xfrm>
            <a:off x="6280920" y="3730680"/>
            <a:ext cx="207324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200" spc="-1" strike="noStrike">
                <a:solidFill>
                  <a:srgbClr val="000000"/>
                </a:solidFill>
                <a:latin typeface="Arial"/>
              </a:rPr>
              <a:t>446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 proyectos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66" name="CustomShape 8"/>
          <p:cNvSpPr/>
          <p:nvPr/>
        </p:nvSpPr>
        <p:spPr>
          <a:xfrm>
            <a:off x="8080200" y="3210120"/>
            <a:ext cx="1013760" cy="28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67" name="Picture 8" descr=""/>
          <p:cNvPicPr/>
          <p:nvPr/>
        </p:nvPicPr>
        <p:blipFill>
          <a:blip r:embed="rId3"/>
          <a:stretch/>
        </p:blipFill>
        <p:spPr>
          <a:xfrm>
            <a:off x="9555120" y="3039840"/>
            <a:ext cx="470880" cy="470880"/>
          </a:xfrm>
          <a:prstGeom prst="rect">
            <a:avLst/>
          </a:prstGeom>
          <a:ln>
            <a:noFill/>
          </a:ln>
        </p:spPr>
      </p:pic>
      <p:sp>
        <p:nvSpPr>
          <p:cNvPr id="268" name="CustomShape 9"/>
          <p:cNvSpPr/>
          <p:nvPr/>
        </p:nvSpPr>
        <p:spPr>
          <a:xfrm>
            <a:off x="10026000" y="2989800"/>
            <a:ext cx="129960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Gasto previsible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69" name="CustomShape 10"/>
          <p:cNvSpPr/>
          <p:nvPr/>
        </p:nvSpPr>
        <p:spPr>
          <a:xfrm>
            <a:off x="9378720" y="3730680"/>
            <a:ext cx="207324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200" spc="-1" strike="noStrike">
                <a:solidFill>
                  <a:srgbClr val="000000"/>
                </a:solidFill>
                <a:latin typeface="Arial"/>
              </a:rPr>
              <a:t>6.500 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millones</a:t>
            </a:r>
            <a:endParaRPr b="0" lang="es-ES" sz="1600" spc="-1" strike="noStrike">
              <a:latin typeface="Arial"/>
            </a:endParaRPr>
          </a:p>
        </p:txBody>
      </p:sp>
      <p:grpSp>
        <p:nvGrpSpPr>
          <p:cNvPr id="270" name="Group 11"/>
          <p:cNvGrpSpPr/>
          <p:nvPr/>
        </p:nvGrpSpPr>
        <p:grpSpPr>
          <a:xfrm>
            <a:off x="4181760" y="4896720"/>
            <a:ext cx="7919640" cy="880920"/>
            <a:chOff x="4181760" y="4896720"/>
            <a:chExt cx="7919640" cy="880920"/>
          </a:xfrm>
        </p:grpSpPr>
        <p:sp>
          <p:nvSpPr>
            <p:cNvPr id="271" name="CustomShape 12"/>
            <p:cNvSpPr/>
            <p:nvPr/>
          </p:nvSpPr>
          <p:spPr>
            <a:xfrm>
              <a:off x="4333680" y="5013360"/>
              <a:ext cx="7593840" cy="638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marL="285840" indent="-285480" algn="just">
                <a:lnSpc>
                  <a:spcPct val="100000"/>
                </a:lnSpc>
                <a:spcBef>
                  <a:spcPts val="601"/>
                </a:spcBef>
                <a:buClr>
                  <a:srgbClr val="000000"/>
                </a:buClr>
                <a:buFont typeface="Arial"/>
                <a:buChar char="•"/>
              </a:pP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296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 tienen un componente </a:t>
              </a: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digital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 y </a:t>
              </a: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208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 se relacionan con la transición </a:t>
              </a: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verde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.</a:t>
              </a:r>
              <a:endParaRPr b="0" lang="es-ES" sz="1300" spc="-1" strike="noStrike">
                <a:latin typeface="Arial"/>
              </a:endParaRPr>
            </a:p>
            <a:p>
              <a:pPr marL="285840" indent="-285480">
                <a:lnSpc>
                  <a:spcPct val="100000"/>
                </a:lnSpc>
                <a:spcBef>
                  <a:spcPts val="1199"/>
                </a:spcBef>
                <a:buClr>
                  <a:srgbClr val="000000"/>
                </a:buClr>
                <a:buFont typeface="Arial"/>
                <a:buChar char="•"/>
              </a:pP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182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 tienen carácter </a:t>
              </a: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público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, </a:t>
              </a: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137 privado 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y </a:t>
              </a: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127</a:t>
              </a:r>
              <a:r>
                <a:rPr b="0" lang="es-ES" sz="1300" spc="-1" strike="noStrike">
                  <a:solidFill>
                    <a:srgbClr val="000000"/>
                  </a:solidFill>
                  <a:latin typeface="Arial"/>
                </a:rPr>
                <a:t> serían </a:t>
              </a:r>
              <a:r>
                <a:rPr b="1" lang="es-ES" sz="1300" spc="-1" strike="noStrike">
                  <a:solidFill>
                    <a:srgbClr val="000000"/>
                  </a:solidFill>
                  <a:latin typeface="Arial"/>
                </a:rPr>
                <a:t>público-privados.</a:t>
              </a:r>
              <a:endParaRPr b="0" lang="es-ES" sz="1300" spc="-1" strike="noStrike">
                <a:latin typeface="Arial"/>
              </a:endParaRPr>
            </a:p>
          </p:txBody>
        </p:sp>
        <p:sp>
          <p:nvSpPr>
            <p:cNvPr id="272" name="CustomShape 13"/>
            <p:cNvSpPr/>
            <p:nvPr/>
          </p:nvSpPr>
          <p:spPr>
            <a:xfrm>
              <a:off x="4181760" y="4896720"/>
              <a:ext cx="7919640" cy="88092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73" name="CustomShape 14"/>
          <p:cNvSpPr/>
          <p:nvPr/>
        </p:nvSpPr>
        <p:spPr>
          <a:xfrm flipH="1">
            <a:off x="7161840" y="4167360"/>
            <a:ext cx="10800" cy="601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chemeClr val="bg1">
                <a:lumMod val="6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15"/>
          <p:cNvSpPr/>
          <p:nvPr/>
        </p:nvSpPr>
        <p:spPr>
          <a:xfrm>
            <a:off x="6255720" y="3700800"/>
            <a:ext cx="1820880" cy="464760"/>
          </a:xfrm>
          <a:prstGeom prst="rect">
            <a:avLst/>
          </a:prstGeom>
          <a:solidFill>
            <a:schemeClr val="bg1">
              <a:lumMod val="7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16"/>
          <p:cNvSpPr/>
          <p:nvPr/>
        </p:nvSpPr>
        <p:spPr>
          <a:xfrm>
            <a:off x="3647520" y="1170000"/>
            <a:ext cx="189000" cy="5419800"/>
          </a:xfrm>
          <a:prstGeom prst="leftBracket">
            <a:avLst>
              <a:gd name="adj" fmla="val 8333"/>
            </a:avLst>
          </a:prstGeom>
          <a:noFill/>
          <a:ln w="2844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172080" y="-33120"/>
            <a:ext cx="10262880" cy="8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2f5597"/>
                </a:solidFill>
                <a:latin typeface="Century Gothic"/>
              </a:rPr>
              <a:t>3</a:t>
            </a:r>
            <a:r>
              <a:rPr b="1" lang="es-ES" sz="2300" spc="-1" strike="noStrike">
                <a:solidFill>
                  <a:srgbClr val="2f5597"/>
                </a:solidFill>
                <a:latin typeface="Century Gothic"/>
              </a:rPr>
              <a:t>.3. ARTICULACIÓN DE LOS PROYECTOS EN EL NEXT GENERATION EU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77" name="Line 2"/>
          <p:cNvSpPr/>
          <p:nvPr/>
        </p:nvSpPr>
        <p:spPr>
          <a:xfrm flipV="1">
            <a:off x="135720" y="470160"/>
            <a:ext cx="10080000" cy="18360"/>
          </a:xfrm>
          <a:prstGeom prst="line">
            <a:avLst/>
          </a:prstGeom>
          <a:ln w="2844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8" name="CustomShape 3"/>
          <p:cNvSpPr/>
          <p:nvPr/>
        </p:nvSpPr>
        <p:spPr>
          <a:xfrm>
            <a:off x="4903560" y="846000"/>
            <a:ext cx="2338560" cy="4827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2200" spc="-1" strike="noStrike">
                <a:solidFill>
                  <a:srgbClr val="ffffff"/>
                </a:solidFill>
                <a:latin typeface="Arial"/>
              </a:rPr>
              <a:t>PROYECTOS</a:t>
            </a:r>
            <a:endParaRPr b="0" lang="es-ES" sz="2200" spc="-1" strike="noStrike">
              <a:latin typeface="Arial"/>
            </a:endParaRPr>
          </a:p>
        </p:txBody>
      </p:sp>
      <p:sp>
        <p:nvSpPr>
          <p:cNvPr id="279" name="Line 4"/>
          <p:cNvSpPr/>
          <p:nvPr/>
        </p:nvSpPr>
        <p:spPr>
          <a:xfrm>
            <a:off x="6072840" y="1329120"/>
            <a:ext cx="360" cy="411480"/>
          </a:xfrm>
          <a:prstGeom prst="line">
            <a:avLst/>
          </a:prstGeom>
          <a:ln w="2844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5"/>
          <p:cNvSpPr/>
          <p:nvPr/>
        </p:nvSpPr>
        <p:spPr>
          <a:xfrm>
            <a:off x="3395520" y="1773000"/>
            <a:ext cx="5354640" cy="8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500" spc="-1" strike="noStrike">
                <a:solidFill>
                  <a:srgbClr val="000000"/>
                </a:solidFill>
                <a:latin typeface="Arial"/>
              </a:rPr>
              <a:t>Fondos NEXT GENERATION </a:t>
            </a:r>
            <a:endParaRPr b="0" lang="es-ES" sz="25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es-ES" sz="2000" spc="-1" strike="noStrike">
                <a:solidFill>
                  <a:srgbClr val="000000"/>
                </a:solidFill>
                <a:latin typeface="Arial"/>
              </a:rPr>
              <a:t>(750.000 M€)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1" name="CustomShape 6"/>
          <p:cNvSpPr/>
          <p:nvPr/>
        </p:nvSpPr>
        <p:spPr>
          <a:xfrm>
            <a:off x="571680" y="3689280"/>
            <a:ext cx="484200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2f5597"/>
                </a:solidFill>
                <a:latin typeface="Arial"/>
              </a:rPr>
              <a:t>Mecanismo Europeo de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2f5597"/>
                </a:solidFill>
                <a:latin typeface="Arial"/>
              </a:rPr>
              <a:t>Recuperación y Resiliencia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2" name="CustomShape 7"/>
          <p:cNvSpPr/>
          <p:nvPr/>
        </p:nvSpPr>
        <p:spPr>
          <a:xfrm>
            <a:off x="515160" y="4509360"/>
            <a:ext cx="5113440" cy="111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Elemento central de NextGenerationEU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, con 672.500 millones de euros en préstamos y subvenciones.</a:t>
            </a:r>
            <a:endParaRPr b="0" lang="es-ES" sz="15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OBJETIVO: Mitigar el impacto económico y social de la pandemia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83" name="CustomShape 8"/>
          <p:cNvSpPr/>
          <p:nvPr/>
        </p:nvSpPr>
        <p:spPr>
          <a:xfrm>
            <a:off x="6516720" y="3677760"/>
            <a:ext cx="521604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2f5597"/>
                </a:solidFill>
                <a:latin typeface="Arial"/>
              </a:rPr>
              <a:t>Manifestaciones de interés (MDI).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2f5597"/>
                </a:solidFill>
                <a:latin typeface="Arial"/>
              </a:rPr>
              <a:t>Fase de consulta a empresas 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84" name="CustomShape 9"/>
          <p:cNvSpPr/>
          <p:nvPr/>
        </p:nvSpPr>
        <p:spPr>
          <a:xfrm>
            <a:off x="6516720" y="4472280"/>
            <a:ext cx="5727240" cy="214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OBJETIVO: Identificar el estado del mercado en torno a proyectos e iniciativas vinculadas a líneas de actuación concretas y estratégicas.</a:t>
            </a:r>
            <a:endParaRPr b="0" lang="es-ES" sz="15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La no presentación de una expresión de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interés no limitará la posibilidad de presentar propuestas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en una eventual futura convocatoria. </a:t>
            </a:r>
            <a:endParaRPr b="0" lang="es-ES" sz="15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901"/>
              </a:spcBef>
            </a:pP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La participación no genera ningún derecho al acceso a la potencial financiación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que pueda convocarse.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85" name="CustomShape 10"/>
          <p:cNvSpPr/>
          <p:nvPr/>
        </p:nvSpPr>
        <p:spPr>
          <a:xfrm rot="2778600">
            <a:off x="3602520" y="2544480"/>
            <a:ext cx="417240" cy="1067760"/>
          </a:xfrm>
          <a:prstGeom prst="downArrow">
            <a:avLst>
              <a:gd name="adj1" fmla="val 54529"/>
              <a:gd name="adj2" fmla="val 77328"/>
            </a:avLst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dir="t" rig="threeP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CustomShape 11"/>
          <p:cNvSpPr/>
          <p:nvPr/>
        </p:nvSpPr>
        <p:spPr>
          <a:xfrm rot="18979200">
            <a:off x="8323560" y="2555280"/>
            <a:ext cx="417240" cy="1067760"/>
          </a:xfrm>
          <a:prstGeom prst="downArrow">
            <a:avLst>
              <a:gd name="adj1" fmla="val 54529"/>
              <a:gd name="adj2" fmla="val 77328"/>
            </a:avLst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/>
            <a:lightRig dir="t" rig="threeP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Line 12"/>
          <p:cNvSpPr/>
          <p:nvPr/>
        </p:nvSpPr>
        <p:spPr>
          <a:xfrm flipH="1">
            <a:off x="6049800" y="3421440"/>
            <a:ext cx="46080" cy="3052800"/>
          </a:xfrm>
          <a:prstGeom prst="line">
            <a:avLst/>
          </a:prstGeom>
          <a:ln w="2844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241200" y="0"/>
            <a:ext cx="1026288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cc0066"/>
                </a:solidFill>
                <a:latin typeface="Century Gothic"/>
              </a:rPr>
              <a:t>4</a:t>
            </a:r>
            <a:r>
              <a:rPr b="1" lang="es-ES" sz="2300" spc="-1" strike="noStrike">
                <a:solidFill>
                  <a:srgbClr val="cc0066"/>
                </a:solidFill>
                <a:latin typeface="Century Gothic"/>
              </a:rPr>
              <a:t>. MANIFESTACIONES DE INTERÉS (MDI)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89" name="Line 2"/>
          <p:cNvSpPr/>
          <p:nvPr/>
        </p:nvSpPr>
        <p:spPr>
          <a:xfrm flipV="1">
            <a:off x="162000" y="531720"/>
            <a:ext cx="6536160" cy="18360"/>
          </a:xfrm>
          <a:prstGeom prst="line">
            <a:avLst/>
          </a:prstGeom>
          <a:ln w="2844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90" name="Table 3"/>
          <p:cNvGraphicFramePr/>
          <p:nvPr/>
        </p:nvGraphicFramePr>
        <p:xfrm>
          <a:off x="1517400" y="823320"/>
          <a:ext cx="9160560" cy="3640320"/>
        </p:xfrm>
        <a:graphic>
          <a:graphicData uri="http://schemas.openxmlformats.org/drawingml/2006/table">
            <a:tbl>
              <a:tblPr/>
              <a:tblGrid>
                <a:gridCol w="7943040"/>
                <a:gridCol w="1217520"/>
              </a:tblGrid>
              <a:tr h="379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 sz="189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MDI (Temática)</a:t>
                      </a:r>
                      <a:endParaRPr b="0" lang="es-ES" sz="189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s-ES" sz="189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Plazo</a:t>
                      </a:r>
                      <a:endParaRPr b="0" lang="es-ES" sz="189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58644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Flexibilidad del sistema energético, infraestructura eléctrica y redes inteligentes y despliegue del almacenamiento energético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26/02/2021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605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Energías Renovables</a:t>
                      </a:r>
                      <a:r>
                        <a:rPr b="0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: </a:t>
                      </a: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Definición de las líneas de actuación en el ámbito de las comunidades energéticas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26/02/2021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42840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Economía circular en el ámbito de la empresa.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26/02/2021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2840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Energía Sostenible en Islas.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26/02/2021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84636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“</a:t>
                      </a: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Plan de rehabilitación de vivienda y regeneración urbana”, que comprende un plan de transición energética para la España vaciada, que pretende impulsar, entre otras, las Comunidades Energéticas Locales.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26/02/2021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41040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1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Programa de Apoyo al Transporte Sostenible y Digital 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5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28/02/2021</a:t>
                      </a:r>
                      <a:endParaRPr b="0" lang="es-ES" sz="15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1" name="Table 4"/>
          <p:cNvGraphicFramePr/>
          <p:nvPr/>
        </p:nvGraphicFramePr>
        <p:xfrm>
          <a:off x="1531080" y="4880520"/>
          <a:ext cx="9132480" cy="2043720"/>
        </p:xfrm>
        <a:graphic>
          <a:graphicData uri="http://schemas.openxmlformats.org/drawingml/2006/table">
            <a:tbl>
              <a:tblPr/>
              <a:tblGrid>
                <a:gridCol w="7943040"/>
                <a:gridCol w="1189800"/>
              </a:tblGrid>
              <a:tr h="39204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Hidrógeno renovable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f2f2f2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19/12/2020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f2f2f2"/>
                    </a:solidFill>
                  </a:tcPr>
                </a:tc>
              </a:tr>
              <a:tr h="39096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Reto demográfico 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d9d9d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22/12/2020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d9d9d9"/>
                    </a:solidFill>
                  </a:tcPr>
                </a:tc>
              </a:tr>
              <a:tr h="4129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Movilidad eléctrica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29/01/2021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42372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Impulso de proyectos tractores de Competitividad y Sostenibilidad Industrial      </a:t>
                      </a:r>
                      <a:r>
                        <a:rPr b="1" lang="es-ES" sz="2000" spc="-1" strike="noStrike">
                          <a:solidFill>
                            <a:srgbClr val="cc0066"/>
                          </a:solidFill>
                          <a:latin typeface="Arial"/>
                        </a:rPr>
                        <a:t>(PERTE)</a:t>
                      </a:r>
                      <a:endParaRPr b="0" lang="es-ES" sz="20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ffa7d3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20/01/2021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ffa7d3"/>
                    </a:solidFill>
                  </a:tcPr>
                </a:tc>
              </a:tr>
              <a:tr h="424080">
                <a:tc>
                  <a:txBody>
                    <a:bodyPr anchor="ctr"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Conectividad digital, impulso de la ciberseguridad y despliegue 5G.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ES" sz="13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15/02/2021</a:t>
                      </a:r>
                      <a:endParaRPr b="0" lang="es-ES" sz="13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292" name="CustomShape 5"/>
          <p:cNvSpPr/>
          <p:nvPr/>
        </p:nvSpPr>
        <p:spPr>
          <a:xfrm>
            <a:off x="10878480" y="1219680"/>
            <a:ext cx="738360" cy="32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vert="vert" rot="5400000"/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Arial"/>
              </a:rPr>
              <a:t>CONVOCATORIAS ABIERTAS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93" name="CustomShape 6"/>
          <p:cNvSpPr/>
          <p:nvPr/>
        </p:nvSpPr>
        <p:spPr>
          <a:xfrm>
            <a:off x="10831680" y="4924800"/>
            <a:ext cx="645840" cy="195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vert="vert" rot="5400000"/>
          <a:p>
            <a:pPr algn="ctr">
              <a:lnSpc>
                <a:spcPct val="100000"/>
              </a:lnSpc>
            </a:pPr>
            <a:r>
              <a:rPr b="1" lang="es-ES" sz="1500" spc="-1" strike="noStrike">
                <a:solidFill>
                  <a:srgbClr val="808080"/>
                </a:solidFill>
                <a:latin typeface="Arial"/>
              </a:rPr>
              <a:t>CONVOCATORIAS </a:t>
            </a:r>
            <a:endParaRPr b="0" lang="es-ES" sz="1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1500" spc="-1" strike="noStrike">
                <a:solidFill>
                  <a:srgbClr val="808080"/>
                </a:solidFill>
                <a:latin typeface="Arial"/>
              </a:rPr>
              <a:t>CERRADAS</a:t>
            </a:r>
            <a:endParaRPr b="0" lang="es-ES" sz="1500" spc="-1" strike="noStrike"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184320" y="-54000"/>
            <a:ext cx="34668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cc0066"/>
                </a:solidFill>
                <a:latin typeface="Century Gothic"/>
              </a:rPr>
              <a:t>4</a:t>
            </a:r>
            <a:r>
              <a:rPr b="1" lang="es-ES" sz="2300" spc="-1" strike="noStrike">
                <a:solidFill>
                  <a:srgbClr val="cc0066"/>
                </a:solidFill>
                <a:latin typeface="Century Gothic"/>
              </a:rPr>
              <a:t>.1 PERTE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95" name="Line 2"/>
          <p:cNvSpPr/>
          <p:nvPr/>
        </p:nvSpPr>
        <p:spPr>
          <a:xfrm flipV="1">
            <a:off x="147960" y="449280"/>
            <a:ext cx="3660480" cy="18360"/>
          </a:xfrm>
          <a:prstGeom prst="line">
            <a:avLst/>
          </a:prstGeom>
          <a:ln w="2844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6" name="CustomShape 3"/>
          <p:cNvSpPr/>
          <p:nvPr/>
        </p:nvSpPr>
        <p:spPr>
          <a:xfrm>
            <a:off x="676440" y="971280"/>
            <a:ext cx="2492640" cy="1778040"/>
          </a:xfrm>
          <a:prstGeom prst="rect">
            <a:avLst/>
          </a:prstGeom>
          <a:gradFill rotWithShape="0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Proyecto Estratégico para la Recuperación y Transformación Económica (PERTE)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97" name="Line 4"/>
          <p:cNvSpPr/>
          <p:nvPr/>
        </p:nvSpPr>
        <p:spPr>
          <a:xfrm>
            <a:off x="3169080" y="1860120"/>
            <a:ext cx="782280" cy="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5"/>
          <p:cNvSpPr/>
          <p:nvPr/>
        </p:nvSpPr>
        <p:spPr>
          <a:xfrm>
            <a:off x="4028760" y="1198440"/>
            <a:ext cx="7858080" cy="130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Aquellos proyectos de carácter estratégico:</a:t>
            </a:r>
            <a:endParaRPr b="0" lang="es-ES" sz="15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Con gran capacidad de arrastre para el crecimiento económico, el empleo y la competitividad de la economía española</a:t>
            </a:r>
            <a:endParaRPr b="0" lang="es-ES" sz="15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Que exigen la colaboración público-privada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99" name="Line 6"/>
          <p:cNvSpPr/>
          <p:nvPr/>
        </p:nvSpPr>
        <p:spPr>
          <a:xfrm>
            <a:off x="1142280" y="2749320"/>
            <a:ext cx="360" cy="35892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0" name="Line 7"/>
          <p:cNvSpPr/>
          <p:nvPr/>
        </p:nvSpPr>
        <p:spPr>
          <a:xfrm>
            <a:off x="1134360" y="3106440"/>
            <a:ext cx="385560" cy="180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1" name="CustomShape 8"/>
          <p:cNvSpPr/>
          <p:nvPr/>
        </p:nvSpPr>
        <p:spPr>
          <a:xfrm>
            <a:off x="1775160" y="3339720"/>
            <a:ext cx="10111680" cy="332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71440" indent="-271080" algn="just">
              <a:lnSpc>
                <a:spcPct val="100000"/>
              </a:lnSpc>
              <a:spcBef>
                <a:spcPts val="1500"/>
              </a:spcBef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a) Que contribuya al crecimiento económico, a la creación de empleo y a la competitividad de la industria y la economía española.</a:t>
            </a:r>
            <a:endParaRPr b="0" lang="es-ES" sz="1500" spc="-1" strike="noStrike">
              <a:latin typeface="Arial"/>
            </a:endParaRPr>
          </a:p>
          <a:p>
            <a:pPr marL="271440" indent="-271080" algn="just">
              <a:lnSpc>
                <a:spcPct val="100000"/>
              </a:lnSpc>
              <a:spcBef>
                <a:spcPts val="1500"/>
              </a:spcBef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b) Que permita aunar conocimientos, experiencia, recursos financieros y actores económicos, para abordar deficiencias del mercado.</a:t>
            </a:r>
            <a:endParaRPr b="0" lang="es-ES" sz="1500" spc="-1" strike="noStrike">
              <a:latin typeface="Arial"/>
            </a:endParaRPr>
          </a:p>
          <a:p>
            <a:pPr marL="271440" indent="-271080" algn="just">
              <a:lnSpc>
                <a:spcPct val="100000"/>
              </a:lnSpc>
              <a:spcBef>
                <a:spcPts val="1500"/>
              </a:spcBef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c) Que tenga un importante carácter innovador o aporte valor añadido en términos de I+D+i, posibilitando el desarrollo de nuevos productos, servicios o procesos de producción.</a:t>
            </a:r>
            <a:endParaRPr b="0" lang="es-ES" sz="1500" spc="-1" strike="noStrike">
              <a:latin typeface="Arial"/>
            </a:endParaRPr>
          </a:p>
          <a:p>
            <a:pPr marL="271440" indent="-271080" algn="just">
              <a:lnSpc>
                <a:spcPct val="100000"/>
              </a:lnSpc>
              <a:spcBef>
                <a:spcPts val="1500"/>
              </a:spcBef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d) Que sea importante cuantitativa o cualitativamente, o que suponga un nivel de riesgo tecnológico o financiero muy elevado.</a:t>
            </a:r>
            <a:endParaRPr b="0" lang="es-ES" sz="1500" spc="-1" strike="noStrike">
              <a:latin typeface="Arial"/>
            </a:endParaRPr>
          </a:p>
          <a:p>
            <a:pPr marL="271440" indent="-271080" algn="just">
              <a:lnSpc>
                <a:spcPct val="100000"/>
              </a:lnSpc>
              <a:spcBef>
                <a:spcPts val="1500"/>
              </a:spcBef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e) Que favorezca la integración y el crecimiento de las pymes, así como el impulso de entornos colaborativos.</a:t>
            </a:r>
            <a:endParaRPr b="0" lang="es-ES" sz="1500" spc="-1" strike="noStrike">
              <a:latin typeface="Arial"/>
            </a:endParaRPr>
          </a:p>
          <a:p>
            <a:pPr marL="271440" indent="-271080" algn="just">
              <a:lnSpc>
                <a:spcPct val="100000"/>
              </a:lnSpc>
              <a:spcBef>
                <a:spcPts val="1500"/>
              </a:spcBef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f) Que contribuya a objetivos del Plan de Recuperación, Transformación y Resiliencia de la Economía Española.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302" name="CustomShape 9"/>
          <p:cNvSpPr/>
          <p:nvPr/>
        </p:nvSpPr>
        <p:spPr>
          <a:xfrm>
            <a:off x="1553040" y="2931840"/>
            <a:ext cx="58244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Criterios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para declarar un proyecto como PERTE:</a:t>
            </a:r>
            <a:endParaRPr b="0" lang="es-ES" sz="1500" spc="-1" strike="noStrike"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Picture 2" descr=""/>
          <p:cNvPicPr/>
          <p:nvPr/>
        </p:nvPicPr>
        <p:blipFill>
          <a:blip r:embed="rId1"/>
          <a:stretch/>
        </p:blipFill>
        <p:spPr>
          <a:xfrm>
            <a:off x="1654560" y="1477800"/>
            <a:ext cx="521640" cy="521640"/>
          </a:xfrm>
          <a:prstGeom prst="rect">
            <a:avLst/>
          </a:prstGeom>
          <a:ln>
            <a:noFill/>
          </a:ln>
        </p:spPr>
      </p:pic>
      <p:sp>
        <p:nvSpPr>
          <p:cNvPr id="304" name="CustomShape 1"/>
          <p:cNvSpPr/>
          <p:nvPr/>
        </p:nvSpPr>
        <p:spPr>
          <a:xfrm>
            <a:off x="2281680" y="1554120"/>
            <a:ext cx="2158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PARTICIPACIÓN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05" name="CustomShape 2"/>
          <p:cNvSpPr/>
          <p:nvPr/>
        </p:nvSpPr>
        <p:spPr>
          <a:xfrm>
            <a:off x="1576080" y="2192040"/>
            <a:ext cx="286416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Todo tipo de entidades público o privadas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306" name="Picture 8" descr=""/>
          <p:cNvPicPr/>
          <p:nvPr/>
        </p:nvPicPr>
        <p:blipFill>
          <a:blip r:embed="rId2"/>
          <a:stretch/>
        </p:blipFill>
        <p:spPr>
          <a:xfrm>
            <a:off x="6733440" y="1642680"/>
            <a:ext cx="670320" cy="670320"/>
          </a:xfrm>
          <a:prstGeom prst="rect">
            <a:avLst/>
          </a:prstGeom>
          <a:ln>
            <a:noFill/>
          </a:ln>
        </p:spPr>
      </p:pic>
      <p:sp>
        <p:nvSpPr>
          <p:cNvPr id="307" name="CustomShape 3"/>
          <p:cNvSpPr/>
          <p:nvPr/>
        </p:nvSpPr>
        <p:spPr>
          <a:xfrm>
            <a:off x="7601040" y="1767960"/>
            <a:ext cx="2158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EJECUCIÓN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>
            <a:off x="7248240" y="2467800"/>
            <a:ext cx="4121640" cy="217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Mecanismos previstos en el ordenamiento jurídico, respetando los principios de:</a:t>
            </a:r>
            <a:endParaRPr b="0" lang="es-ES" sz="1600" spc="-1" strike="noStrike">
              <a:latin typeface="Arial"/>
            </a:endParaRPr>
          </a:p>
          <a:p>
            <a:pPr lvl="1" marL="716040" indent="-2124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Igualdad y no discriminación</a:t>
            </a:r>
            <a:endParaRPr b="0" lang="es-ES" sz="1600" spc="-1" strike="noStrike">
              <a:latin typeface="Arial"/>
            </a:endParaRPr>
          </a:p>
          <a:p>
            <a:pPr lvl="1" marL="716040" indent="-2124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Concurrencia</a:t>
            </a:r>
            <a:endParaRPr b="0" lang="es-ES" sz="1600" spc="-1" strike="noStrike">
              <a:latin typeface="Arial"/>
            </a:endParaRPr>
          </a:p>
          <a:p>
            <a:pPr lvl="1" marL="716040" indent="-2124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Publicidad</a:t>
            </a:r>
            <a:endParaRPr b="0" lang="es-ES" sz="1600" spc="-1" strike="noStrike">
              <a:latin typeface="Arial"/>
            </a:endParaRPr>
          </a:p>
          <a:p>
            <a:pPr lvl="1" marL="716040" indent="-2124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Transparencia</a:t>
            </a:r>
            <a:endParaRPr b="0" lang="es-ES" sz="1600" spc="-1" strike="noStrike">
              <a:latin typeface="Arial"/>
            </a:endParaRPr>
          </a:p>
          <a:p>
            <a:pPr lvl="1" marL="716040" indent="-21240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Proporcionalidad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309" name="Picture 10" descr=""/>
          <p:cNvPicPr/>
          <p:nvPr/>
        </p:nvPicPr>
        <p:blipFill>
          <a:blip r:embed="rId3"/>
          <a:stretch/>
        </p:blipFill>
        <p:spPr>
          <a:xfrm>
            <a:off x="1532520" y="4113360"/>
            <a:ext cx="565920" cy="565920"/>
          </a:xfrm>
          <a:prstGeom prst="rect">
            <a:avLst/>
          </a:prstGeom>
          <a:ln>
            <a:noFill/>
          </a:ln>
        </p:spPr>
      </p:pic>
      <p:sp>
        <p:nvSpPr>
          <p:cNvPr id="310" name="CustomShape 5"/>
          <p:cNvSpPr/>
          <p:nvPr/>
        </p:nvSpPr>
        <p:spPr>
          <a:xfrm>
            <a:off x="2121120" y="4113360"/>
            <a:ext cx="21582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REQUISITOS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11" name="Line 6"/>
          <p:cNvSpPr/>
          <p:nvPr/>
        </p:nvSpPr>
        <p:spPr>
          <a:xfrm>
            <a:off x="5068440" y="1365840"/>
            <a:ext cx="4553640" cy="583344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Line 7"/>
          <p:cNvSpPr/>
          <p:nvPr/>
        </p:nvSpPr>
        <p:spPr>
          <a:xfrm flipH="1">
            <a:off x="1137600" y="2776680"/>
            <a:ext cx="5043240" cy="1173240"/>
          </a:xfrm>
          <a:prstGeom prst="line">
            <a:avLst/>
          </a:prstGeom>
          <a:ln w="2844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8"/>
          <p:cNvSpPr/>
          <p:nvPr/>
        </p:nvSpPr>
        <p:spPr>
          <a:xfrm>
            <a:off x="2121120" y="4664160"/>
            <a:ext cx="5479560" cy="152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76040" indent="-1756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Importe mínimo: 40 millones de euros/proyecto.</a:t>
            </a:r>
            <a:endParaRPr b="0" lang="es-ES" sz="1600" spc="-1" strike="noStrike">
              <a:latin typeface="Arial"/>
            </a:endParaRPr>
          </a:p>
          <a:p>
            <a:pPr marL="176040" indent="-1756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Mínimo de 5 entidades participantes.</a:t>
            </a:r>
            <a:endParaRPr b="0" lang="es-ES" sz="1600" spc="-1" strike="noStrike">
              <a:latin typeface="Arial"/>
            </a:endParaRPr>
          </a:p>
          <a:p>
            <a:pPr marL="176040" indent="-1756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Mínimo de 40 % entidades consideradas como pymes.</a:t>
            </a:r>
            <a:endParaRPr b="0" lang="es-ES" sz="1600" spc="-1" strike="noStrike">
              <a:latin typeface="Arial"/>
            </a:endParaRPr>
          </a:p>
          <a:p>
            <a:pPr marL="176040" indent="-1756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Impacto en más de una CCAA.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314" name="CustomShape 9"/>
          <p:cNvSpPr/>
          <p:nvPr/>
        </p:nvSpPr>
        <p:spPr>
          <a:xfrm>
            <a:off x="184320" y="-11160"/>
            <a:ext cx="34668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cc0066"/>
                </a:solidFill>
                <a:latin typeface="Century Gothic"/>
              </a:rPr>
              <a:t>4</a:t>
            </a:r>
            <a:r>
              <a:rPr b="1" lang="es-ES" sz="2300" spc="-1" strike="noStrike">
                <a:solidFill>
                  <a:srgbClr val="cc0066"/>
                </a:solidFill>
                <a:latin typeface="Century Gothic"/>
              </a:rPr>
              <a:t>.1 PERTE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315" name="Line 10"/>
          <p:cNvSpPr/>
          <p:nvPr/>
        </p:nvSpPr>
        <p:spPr>
          <a:xfrm flipV="1">
            <a:off x="147960" y="492120"/>
            <a:ext cx="3660480" cy="18360"/>
          </a:xfrm>
          <a:prstGeom prst="line">
            <a:avLst/>
          </a:prstGeom>
          <a:ln w="2844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Imagen 1" descr=""/>
          <p:cNvPicPr/>
          <p:nvPr/>
        </p:nvPicPr>
        <p:blipFill>
          <a:blip r:embed="rId1"/>
          <a:stretch/>
        </p:blipFill>
        <p:spPr>
          <a:xfrm>
            <a:off x="0" y="974880"/>
            <a:ext cx="4937400" cy="5539320"/>
          </a:xfrm>
          <a:prstGeom prst="rect">
            <a:avLst/>
          </a:prstGeom>
          <a:ln>
            <a:noFill/>
          </a:ln>
        </p:spPr>
      </p:pic>
      <p:sp>
        <p:nvSpPr>
          <p:cNvPr id="317" name="CustomShape 1"/>
          <p:cNvSpPr/>
          <p:nvPr/>
        </p:nvSpPr>
        <p:spPr>
          <a:xfrm>
            <a:off x="241200" y="0"/>
            <a:ext cx="43668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99cc00"/>
                </a:solidFill>
                <a:latin typeface="Century Gothic"/>
              </a:rPr>
              <a:t>5</a:t>
            </a:r>
            <a:r>
              <a:rPr b="1" lang="es-ES" sz="2300" spc="-1" strike="noStrike">
                <a:solidFill>
                  <a:srgbClr val="99cc00"/>
                </a:solidFill>
                <a:latin typeface="Century Gothic"/>
              </a:rPr>
              <a:t>. ¿QUÉ VIENE AHORA?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318" name="Line 2"/>
          <p:cNvSpPr/>
          <p:nvPr/>
        </p:nvSpPr>
        <p:spPr>
          <a:xfrm flipV="1">
            <a:off x="204840" y="546120"/>
            <a:ext cx="4320000" cy="18360"/>
          </a:xfrm>
          <a:prstGeom prst="line">
            <a:avLst/>
          </a:prstGeom>
          <a:ln w="28440">
            <a:solidFill>
              <a:srgbClr val="99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9" name="CustomShape 3"/>
          <p:cNvSpPr/>
          <p:nvPr/>
        </p:nvSpPr>
        <p:spPr>
          <a:xfrm>
            <a:off x="4737240" y="3873600"/>
            <a:ext cx="72784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spcBef>
                <a:spcPts val="1199"/>
              </a:spcBef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Aprobación de </a:t>
            </a: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convocatorias de ayudas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 para la presentación de proyectos, con publicidad y transparencia, en los diferentes formatos dependiendo de las componentes, ejes estratégicos y sectores.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20" name="CustomShape 4"/>
          <p:cNvSpPr/>
          <p:nvPr/>
        </p:nvSpPr>
        <p:spPr>
          <a:xfrm>
            <a:off x="3165480" y="2220840"/>
            <a:ext cx="86439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spcBef>
                <a:spcPts val="1199"/>
              </a:spcBef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Análisis y clasificación de los MDI y articulación de los PERTE a nivel nacional.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21" name="CustomShape 5"/>
          <p:cNvSpPr/>
          <p:nvPr/>
        </p:nvSpPr>
        <p:spPr>
          <a:xfrm>
            <a:off x="4433040" y="3125880"/>
            <a:ext cx="7988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spcBef>
                <a:spcPts val="1199"/>
              </a:spcBef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Definición de las convocatorias de ayudas que den respuesta a ese trabajo.</a:t>
            </a:r>
            <a:endParaRPr b="0" lang="es-ES" sz="1800" spc="-1" strike="noStrike"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" name="Imagen 2" descr=""/>
          <p:cNvPicPr/>
          <p:nvPr/>
        </p:nvPicPr>
        <p:blipFill>
          <a:blip r:embed="rId1"/>
          <a:srcRect l="0" t="0" r="0" b="37833"/>
          <a:stretch/>
        </p:blipFill>
        <p:spPr>
          <a:xfrm>
            <a:off x="0" y="1100160"/>
            <a:ext cx="3684960" cy="4116600"/>
          </a:xfrm>
          <a:prstGeom prst="rect">
            <a:avLst/>
          </a:prstGeom>
          <a:ln>
            <a:noFill/>
          </a:ln>
        </p:spPr>
      </p:pic>
      <p:sp>
        <p:nvSpPr>
          <p:cNvPr id="323" name="CustomShape 1"/>
          <p:cNvSpPr/>
          <p:nvPr/>
        </p:nvSpPr>
        <p:spPr>
          <a:xfrm>
            <a:off x="189360" y="0"/>
            <a:ext cx="5824080" cy="8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ff6600"/>
                </a:solidFill>
                <a:latin typeface="Century Gothic"/>
              </a:rPr>
              <a:t>6</a:t>
            </a:r>
            <a:r>
              <a:rPr b="1" lang="es-ES" sz="2300" spc="-1" strike="noStrike">
                <a:solidFill>
                  <a:srgbClr val="ff6600"/>
                </a:solidFill>
                <a:latin typeface="Century Gothic"/>
              </a:rPr>
              <a:t>. ASPECTOS RELEVANTES ADICIONALES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324" name="Line 2"/>
          <p:cNvSpPr/>
          <p:nvPr/>
        </p:nvSpPr>
        <p:spPr>
          <a:xfrm flipV="1">
            <a:off x="153000" y="546120"/>
            <a:ext cx="6480000" cy="18360"/>
          </a:xfrm>
          <a:prstGeom prst="line">
            <a:avLst/>
          </a:prstGeom>
          <a:ln w="2844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5" name="CustomShape 3"/>
          <p:cNvSpPr/>
          <p:nvPr/>
        </p:nvSpPr>
        <p:spPr>
          <a:xfrm>
            <a:off x="1842480" y="2638080"/>
            <a:ext cx="10413360" cy="341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 algn="just">
              <a:lnSpc>
                <a:spcPts val="2599"/>
              </a:lnSpc>
              <a:spcBef>
                <a:spcPts val="1800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Exigirá </a:t>
            </a: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cofinanciación por parte de las empresas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800" spc="-1" strike="noStrike">
              <a:latin typeface="Arial"/>
            </a:endParaRPr>
          </a:p>
          <a:p>
            <a:pPr marL="285840" indent="-285480" algn="just">
              <a:lnSpc>
                <a:spcPts val="2599"/>
              </a:lnSpc>
              <a:spcBef>
                <a:spcPts val="1800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Todas las inversiones y gastos provenientes del MRR están </a:t>
            </a: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sujetos a las normativas de competencia y de ayudas de Estado 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que constituye la base para garantizar unas reglas de juego equitativas para las empresas que participan del mercado interior.</a:t>
            </a:r>
            <a:endParaRPr b="0" lang="es-ES" sz="1800" spc="-1" strike="noStrike">
              <a:latin typeface="Arial"/>
            </a:endParaRPr>
          </a:p>
          <a:p>
            <a:pPr marL="285840" indent="-285480" algn="just">
              <a:lnSpc>
                <a:spcPts val="2599"/>
              </a:lnSpc>
              <a:spcBef>
                <a:spcPts val="1800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 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Como regla general, </a:t>
            </a: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el MRR solo financiará gastos no recurrentes que supongan un cambio estructural y tengan un impacto duradero sobre la resiliencia económica y social, la sostenibilidad, la competitividad a largo plazo y el empleo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800" spc="-1" strike="noStrike">
              <a:latin typeface="Arial"/>
            </a:endParaRPr>
          </a:p>
          <a:p>
            <a:pPr marL="285840" indent="-285480" algn="just">
              <a:lnSpc>
                <a:spcPts val="2599"/>
              </a:lnSpc>
              <a:spcBef>
                <a:spcPts val="1800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 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Los proyectos han de estar centrados en </a:t>
            </a: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la digitalización y la economía sostenible.</a:t>
            </a:r>
            <a:endParaRPr b="0" lang="es-ES" sz="1800" spc="-1" strike="noStrike"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270000" y="0"/>
            <a:ext cx="582408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5f5f5f"/>
                </a:solidFill>
                <a:latin typeface="Century Gothic"/>
              </a:rPr>
              <a:t>7</a:t>
            </a:r>
            <a:r>
              <a:rPr b="1" lang="es-ES" sz="2300" spc="-1" strike="noStrike">
                <a:solidFill>
                  <a:srgbClr val="5f5f5f"/>
                </a:solidFill>
                <a:latin typeface="Century Gothic"/>
              </a:rPr>
              <a:t>. CALENDARIO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327" name="Line 2"/>
          <p:cNvSpPr/>
          <p:nvPr/>
        </p:nvSpPr>
        <p:spPr>
          <a:xfrm flipV="1">
            <a:off x="233640" y="546120"/>
            <a:ext cx="6480000" cy="18360"/>
          </a:xfrm>
          <a:prstGeom prst="line">
            <a:avLst/>
          </a:prstGeom>
          <a:ln w="28440">
            <a:solidFill>
              <a:srgbClr val="5f5f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8" name="CustomShape 3"/>
          <p:cNvSpPr/>
          <p:nvPr/>
        </p:nvSpPr>
        <p:spPr>
          <a:xfrm>
            <a:off x="848880" y="1245960"/>
            <a:ext cx="9424080" cy="62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Aprobación del Reglamento del Mecanismo de Recuperación y Resiliencia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.  </a:t>
            </a:r>
            <a:r>
              <a:rPr b="0" i="1" lang="es-ES" sz="1600" spc="-1" strike="noStrike">
                <a:solidFill>
                  <a:srgbClr val="000000"/>
                </a:solidFill>
                <a:latin typeface="Arial"/>
              </a:rPr>
              <a:t>(Consejo de la UE)</a:t>
            </a:r>
            <a:endParaRPr b="0" lang="es-ES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Se prevé entrada en vigor el 19 de febrero (tras publicación en DOUE el 18 de febrero)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329" name="CustomShape 4"/>
          <p:cNvSpPr/>
          <p:nvPr/>
        </p:nvSpPr>
        <p:spPr>
          <a:xfrm>
            <a:off x="848880" y="902880"/>
            <a:ext cx="36144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808080"/>
                </a:solidFill>
                <a:latin typeface="Arial"/>
              </a:rPr>
              <a:t>11 de febrero de 2021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0" name="CustomShape 5"/>
          <p:cNvSpPr/>
          <p:nvPr/>
        </p:nvSpPr>
        <p:spPr>
          <a:xfrm>
            <a:off x="357480" y="783720"/>
            <a:ext cx="491040" cy="6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500" spc="-1" strike="noStrike">
                <a:solidFill>
                  <a:srgbClr val="808080"/>
                </a:solidFill>
                <a:latin typeface="Wingdings"/>
              </a:rPr>
              <a:t></a:t>
            </a:r>
            <a:endParaRPr b="0" lang="es-ES" sz="3500" spc="-1" strike="noStrike">
              <a:latin typeface="Arial"/>
            </a:endParaRPr>
          </a:p>
        </p:txBody>
      </p:sp>
      <p:sp>
        <p:nvSpPr>
          <p:cNvPr id="331" name="CustomShape 6"/>
          <p:cNvSpPr/>
          <p:nvPr/>
        </p:nvSpPr>
        <p:spPr>
          <a:xfrm>
            <a:off x="848880" y="2168640"/>
            <a:ext cx="4223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808080"/>
                </a:solidFill>
                <a:latin typeface="Arial"/>
              </a:rPr>
              <a:t>Antes del 30 de abril de 2021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2" name="CustomShape 7"/>
          <p:cNvSpPr/>
          <p:nvPr/>
        </p:nvSpPr>
        <p:spPr>
          <a:xfrm>
            <a:off x="357480" y="2049480"/>
            <a:ext cx="491040" cy="6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500" spc="-1" strike="noStrike">
                <a:solidFill>
                  <a:srgbClr val="808080"/>
                </a:solidFill>
                <a:latin typeface="Wingdings"/>
              </a:rPr>
              <a:t></a:t>
            </a:r>
            <a:endParaRPr b="0" lang="es-ES" sz="3500" spc="-1" strike="noStrike">
              <a:latin typeface="Arial"/>
            </a:endParaRPr>
          </a:p>
        </p:txBody>
      </p:sp>
      <p:sp>
        <p:nvSpPr>
          <p:cNvPr id="333" name="CustomShape 8"/>
          <p:cNvSpPr/>
          <p:nvPr/>
        </p:nvSpPr>
        <p:spPr>
          <a:xfrm>
            <a:off x="848880" y="2536560"/>
            <a:ext cx="1142388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Envío a la Comisión Europea del Plan Nacional de Recuperación y Resiliencia de España </a:t>
            </a:r>
            <a:r>
              <a:rPr b="0" lang="es-ES" sz="1400" spc="-1" strike="noStrike">
                <a:solidFill>
                  <a:srgbClr val="000000"/>
                </a:solidFill>
                <a:latin typeface="Arial"/>
              </a:rPr>
              <a:t>con las reformas e inversiones que se pretenden financiar con estas ayudas.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334" name="CustomShape 9"/>
          <p:cNvSpPr/>
          <p:nvPr/>
        </p:nvSpPr>
        <p:spPr>
          <a:xfrm>
            <a:off x="848880" y="3314160"/>
            <a:ext cx="4223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808080"/>
                </a:solidFill>
                <a:latin typeface="Arial"/>
              </a:rPr>
              <a:t>Dos meses desde la recepción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5" name="CustomShape 10"/>
          <p:cNvSpPr/>
          <p:nvPr/>
        </p:nvSpPr>
        <p:spPr>
          <a:xfrm>
            <a:off x="357480" y="3194640"/>
            <a:ext cx="491040" cy="6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500" spc="-1" strike="noStrike">
                <a:solidFill>
                  <a:srgbClr val="808080"/>
                </a:solidFill>
                <a:latin typeface="Wingdings"/>
              </a:rPr>
              <a:t></a:t>
            </a:r>
            <a:endParaRPr b="0" lang="es-ES" sz="3500" spc="-1" strike="noStrike">
              <a:latin typeface="Arial"/>
            </a:endParaRPr>
          </a:p>
        </p:txBody>
      </p:sp>
      <p:sp>
        <p:nvSpPr>
          <p:cNvPr id="336" name="CustomShape 11"/>
          <p:cNvSpPr/>
          <p:nvPr/>
        </p:nvSpPr>
        <p:spPr>
          <a:xfrm>
            <a:off x="848880" y="3682080"/>
            <a:ext cx="9703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Evaluación del Plan por parte de la Comisión Europea y aprobación posterior por el Consejo.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337" name="CustomShape 12"/>
          <p:cNvSpPr/>
          <p:nvPr/>
        </p:nvSpPr>
        <p:spPr>
          <a:xfrm>
            <a:off x="848880" y="4372920"/>
            <a:ext cx="4223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808080"/>
                </a:solidFill>
                <a:latin typeface="Arial"/>
              </a:rPr>
              <a:t>Dos meses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38" name="CustomShape 13"/>
          <p:cNvSpPr/>
          <p:nvPr/>
        </p:nvSpPr>
        <p:spPr>
          <a:xfrm>
            <a:off x="357480" y="4253760"/>
            <a:ext cx="491040" cy="6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500" spc="-1" strike="noStrike">
                <a:solidFill>
                  <a:srgbClr val="808080"/>
                </a:solidFill>
                <a:latin typeface="Wingdings"/>
              </a:rPr>
              <a:t></a:t>
            </a:r>
            <a:endParaRPr b="0" lang="es-ES" sz="3500" spc="-1" strike="noStrike">
              <a:latin typeface="Arial"/>
            </a:endParaRPr>
          </a:p>
        </p:txBody>
      </p:sp>
      <p:sp>
        <p:nvSpPr>
          <p:cNvPr id="339" name="CustomShape 14"/>
          <p:cNvSpPr/>
          <p:nvPr/>
        </p:nvSpPr>
        <p:spPr>
          <a:xfrm>
            <a:off x="848880" y="4741200"/>
            <a:ext cx="9703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Compromiso de la Comisión y realización del pago correspondiente de prefinanciación. 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340" name="CustomShape 15"/>
          <p:cNvSpPr/>
          <p:nvPr/>
        </p:nvSpPr>
        <p:spPr>
          <a:xfrm>
            <a:off x="848880" y="5382360"/>
            <a:ext cx="4223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808080"/>
                </a:solidFill>
                <a:latin typeface="Arial"/>
              </a:rPr>
              <a:t>Diciembre año 2023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41" name="CustomShape 16"/>
          <p:cNvSpPr/>
          <p:nvPr/>
        </p:nvSpPr>
        <p:spPr>
          <a:xfrm>
            <a:off x="357480" y="5262840"/>
            <a:ext cx="491040" cy="6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500" spc="-1" strike="noStrike">
                <a:solidFill>
                  <a:srgbClr val="808080"/>
                </a:solidFill>
                <a:latin typeface="Wingdings"/>
              </a:rPr>
              <a:t></a:t>
            </a:r>
            <a:endParaRPr b="0" lang="es-ES" sz="3500" spc="-1" strike="noStrike">
              <a:latin typeface="Arial"/>
            </a:endParaRPr>
          </a:p>
        </p:txBody>
      </p:sp>
      <p:sp>
        <p:nvSpPr>
          <p:cNvPr id="342" name="CustomShape 17"/>
          <p:cNvSpPr/>
          <p:nvPr/>
        </p:nvSpPr>
        <p:spPr>
          <a:xfrm>
            <a:off x="848880" y="5750280"/>
            <a:ext cx="9703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Asignación a proyectos concretos. Gasto comprometido el 100% 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343" name="CustomShape 18"/>
          <p:cNvSpPr/>
          <p:nvPr/>
        </p:nvSpPr>
        <p:spPr>
          <a:xfrm>
            <a:off x="848880" y="6382080"/>
            <a:ext cx="4223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808080"/>
                </a:solidFill>
                <a:latin typeface="Arial"/>
              </a:rPr>
              <a:t>Año 2026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44" name="CustomShape 19"/>
          <p:cNvSpPr/>
          <p:nvPr/>
        </p:nvSpPr>
        <p:spPr>
          <a:xfrm>
            <a:off x="357480" y="6262560"/>
            <a:ext cx="491040" cy="623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500" spc="-1" strike="noStrike">
                <a:solidFill>
                  <a:srgbClr val="808080"/>
                </a:solidFill>
                <a:latin typeface="Wingdings"/>
              </a:rPr>
              <a:t></a:t>
            </a:r>
            <a:endParaRPr b="0" lang="es-ES" sz="3500" spc="-1" strike="noStrike">
              <a:latin typeface="Arial"/>
            </a:endParaRPr>
          </a:p>
        </p:txBody>
      </p:sp>
      <p:sp>
        <p:nvSpPr>
          <p:cNvPr id="345" name="CustomShape 20"/>
          <p:cNvSpPr/>
          <p:nvPr/>
        </p:nvSpPr>
        <p:spPr>
          <a:xfrm>
            <a:off x="848880" y="6750000"/>
            <a:ext cx="9703800" cy="33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Ejecución de proyectos.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346" name="Imagen 1" descr=""/>
          <p:cNvPicPr/>
          <p:nvPr/>
        </p:nvPicPr>
        <p:blipFill>
          <a:blip r:embed="rId1"/>
          <a:stretch/>
        </p:blipFill>
        <p:spPr>
          <a:xfrm>
            <a:off x="10253520" y="5366520"/>
            <a:ext cx="1515960" cy="1515960"/>
          </a:xfrm>
          <a:prstGeom prst="rect">
            <a:avLst/>
          </a:prstGeom>
          <a:ln>
            <a:noFill/>
          </a:ln>
        </p:spPr>
      </p:pic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Imagen 2" descr=""/>
          <p:cNvPicPr/>
          <p:nvPr/>
        </p:nvPicPr>
        <p:blipFill>
          <a:blip r:embed="rId1"/>
          <a:stretch/>
        </p:blipFill>
        <p:spPr>
          <a:xfrm>
            <a:off x="4752360" y="2380680"/>
            <a:ext cx="2803680" cy="3047760"/>
          </a:xfrm>
          <a:prstGeom prst="rect">
            <a:avLst/>
          </a:prstGeom>
          <a:ln>
            <a:noFill/>
          </a:ln>
        </p:spPr>
      </p:pic>
      <p:sp>
        <p:nvSpPr>
          <p:cNvPr id="348" name="CustomShape 1"/>
          <p:cNvSpPr/>
          <p:nvPr/>
        </p:nvSpPr>
        <p:spPr>
          <a:xfrm>
            <a:off x="179280" y="29160"/>
            <a:ext cx="582408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990000"/>
                </a:solidFill>
                <a:latin typeface="Century Gothic"/>
              </a:rPr>
              <a:t>8</a:t>
            </a:r>
            <a:r>
              <a:rPr b="1" lang="es-ES" sz="2300" spc="-1" strike="noStrike">
                <a:solidFill>
                  <a:srgbClr val="990000"/>
                </a:solidFill>
                <a:latin typeface="Century Gothic"/>
              </a:rPr>
              <a:t>. CONSEJOS PARA LAS EMPRESAS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349" name="Line 2"/>
          <p:cNvSpPr/>
          <p:nvPr/>
        </p:nvSpPr>
        <p:spPr>
          <a:xfrm flipV="1">
            <a:off x="142920" y="605520"/>
            <a:ext cx="6480000" cy="18360"/>
          </a:xfrm>
          <a:prstGeom prst="line">
            <a:avLst/>
          </a:prstGeom>
          <a:ln w="2844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0" name="CustomShape 3"/>
          <p:cNvSpPr/>
          <p:nvPr/>
        </p:nvSpPr>
        <p:spPr>
          <a:xfrm rot="18757800">
            <a:off x="4677120" y="2297520"/>
            <a:ext cx="469800" cy="647280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1" name="CustomShape 4"/>
          <p:cNvSpPr/>
          <p:nvPr/>
        </p:nvSpPr>
        <p:spPr>
          <a:xfrm>
            <a:off x="1550520" y="1688760"/>
            <a:ext cx="4169880" cy="72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500"/>
              </a:lnSpc>
            </a:pPr>
            <a:r>
              <a:rPr b="1" lang="es-ES" sz="1800" spc="-1" strike="noStrike">
                <a:solidFill>
                  <a:srgbClr val="990000"/>
                </a:solidFill>
                <a:latin typeface="Arial"/>
              </a:rPr>
              <a:t>Estar preparados. 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Seguir trabajando en la definición de los proyectos estratégicos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352" name="CustomShape 5"/>
          <p:cNvSpPr/>
          <p:nvPr/>
        </p:nvSpPr>
        <p:spPr>
          <a:xfrm rot="1910400">
            <a:off x="6672960" y="1827000"/>
            <a:ext cx="469800" cy="647280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CustomShape 6"/>
          <p:cNvSpPr/>
          <p:nvPr/>
        </p:nvSpPr>
        <p:spPr>
          <a:xfrm>
            <a:off x="7180200" y="1417680"/>
            <a:ext cx="4438440" cy="72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500"/>
              </a:lnSpc>
            </a:pPr>
            <a:r>
              <a:rPr b="1" lang="es-ES" sz="1800" spc="-1" strike="noStrike">
                <a:solidFill>
                  <a:srgbClr val="990000"/>
                </a:solidFill>
                <a:latin typeface="Arial"/>
              </a:rPr>
              <a:t>Proyectos maduros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,  a comprometer antes del 31 de diciembre de 2023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354" name="CustomShape 7"/>
          <p:cNvSpPr/>
          <p:nvPr/>
        </p:nvSpPr>
        <p:spPr>
          <a:xfrm rot="14587200">
            <a:off x="4279680" y="3814920"/>
            <a:ext cx="469800" cy="647280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5" name="CustomShape 8"/>
          <p:cNvSpPr/>
          <p:nvPr/>
        </p:nvSpPr>
        <p:spPr>
          <a:xfrm>
            <a:off x="999360" y="4339080"/>
            <a:ext cx="3944160" cy="72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500"/>
              </a:lnSpc>
            </a:pPr>
            <a:r>
              <a:rPr b="1" lang="es-ES" sz="1800" spc="-1" strike="noStrike">
                <a:solidFill>
                  <a:srgbClr val="990000"/>
                </a:solidFill>
                <a:latin typeface="Arial"/>
              </a:rPr>
              <a:t>Proyectos tractores</a:t>
            </a: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con potencial de arrastre de la economía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356" name="CustomShape 9"/>
          <p:cNvSpPr/>
          <p:nvPr/>
        </p:nvSpPr>
        <p:spPr>
          <a:xfrm rot="4999200">
            <a:off x="7735320" y="3528360"/>
            <a:ext cx="469800" cy="647280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7" name="CustomShape 10"/>
          <p:cNvSpPr/>
          <p:nvPr/>
        </p:nvSpPr>
        <p:spPr>
          <a:xfrm>
            <a:off x="8374680" y="3449880"/>
            <a:ext cx="3243960" cy="72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500"/>
              </a:lnSpc>
            </a:pPr>
            <a:r>
              <a:rPr b="1" lang="es-ES" sz="1800" spc="-1" strike="noStrike">
                <a:solidFill>
                  <a:srgbClr val="990000"/>
                </a:solidFill>
                <a:latin typeface="Arial"/>
              </a:rPr>
              <a:t>Proyectos transformadores e innovadores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358" name="CustomShape 11"/>
          <p:cNvSpPr/>
          <p:nvPr/>
        </p:nvSpPr>
        <p:spPr>
          <a:xfrm rot="10800000">
            <a:off x="6003720" y="5105160"/>
            <a:ext cx="469800" cy="647280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9" name="CustomShape 12"/>
          <p:cNvSpPr/>
          <p:nvPr/>
        </p:nvSpPr>
        <p:spPr>
          <a:xfrm>
            <a:off x="4137120" y="5865480"/>
            <a:ext cx="4237200" cy="72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ts val="2500"/>
              </a:lnSpc>
            </a:pPr>
            <a:r>
              <a:rPr b="1" lang="es-ES" sz="1800" spc="-1" strike="noStrike">
                <a:solidFill>
                  <a:srgbClr val="990000"/>
                </a:solidFill>
                <a:latin typeface="Arial"/>
              </a:rPr>
              <a:t>Proyectos en línea con los objetivos 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marcados por la UE</a:t>
            </a:r>
            <a:endParaRPr b="0" lang="es-ES" sz="16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506640" y="4067640"/>
            <a:ext cx="649800" cy="677880"/>
          </a:xfrm>
          <a:prstGeom prst="roundRect">
            <a:avLst>
              <a:gd name="adj" fmla="val 16667"/>
            </a:avLst>
          </a:prstGeom>
          <a:solidFill>
            <a:srgbClr val="550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2325240" y="947160"/>
            <a:ext cx="649800" cy="677880"/>
          </a:xfrm>
          <a:prstGeom prst="roundRect">
            <a:avLst>
              <a:gd name="adj" fmla="val 16667"/>
            </a:avLst>
          </a:prstGeom>
          <a:solidFill>
            <a:srgbClr val="550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3"/>
          <p:cNvSpPr/>
          <p:nvPr/>
        </p:nvSpPr>
        <p:spPr>
          <a:xfrm>
            <a:off x="184320" y="43200"/>
            <a:ext cx="752688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5500d2"/>
                </a:solidFill>
                <a:latin typeface="Century Gothic"/>
              </a:rPr>
              <a:t>1</a:t>
            </a:r>
            <a:r>
              <a:rPr b="1" lang="es-ES" sz="2400" spc="-1" strike="noStrike">
                <a:solidFill>
                  <a:srgbClr val="5500d2"/>
                </a:solidFill>
                <a:latin typeface="Century Gothic"/>
              </a:rPr>
              <a:t>.</a:t>
            </a:r>
            <a:r>
              <a:rPr b="1" lang="es-ES" sz="2300" spc="-1" strike="noStrike">
                <a:solidFill>
                  <a:srgbClr val="5500d2"/>
                </a:solidFill>
                <a:latin typeface="Century Gothic"/>
              </a:rPr>
              <a:t> NEXT GENERATION EU 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1319400" y="1677240"/>
            <a:ext cx="5452920" cy="1975680"/>
          </a:xfrm>
          <a:prstGeom prst="upArrowCallout">
            <a:avLst>
              <a:gd name="adj1" fmla="val 11722"/>
              <a:gd name="adj2" fmla="val 9146"/>
              <a:gd name="adj3" fmla="val 8493"/>
              <a:gd name="adj4" fmla="val 8412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5"/>
          <p:cNvSpPr/>
          <p:nvPr/>
        </p:nvSpPr>
        <p:spPr>
          <a:xfrm>
            <a:off x="2426760" y="917640"/>
            <a:ext cx="32385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ffffff"/>
                </a:solidFill>
                <a:latin typeface="Arial"/>
              </a:rPr>
              <a:t>3</a:t>
            </a:r>
            <a:r>
              <a:rPr b="0" lang="es-ES" sz="2500" spc="-1" strike="noStrike">
                <a:solidFill>
                  <a:srgbClr val="000000"/>
                </a:solidFill>
                <a:latin typeface="Calibri"/>
              </a:rPr>
              <a:t>    fines a alcanzar:</a:t>
            </a:r>
            <a:endParaRPr b="0" lang="es-ES" sz="2500" spc="-1" strike="noStrike">
              <a:latin typeface="Arial"/>
            </a:endParaRPr>
          </a:p>
        </p:txBody>
      </p:sp>
      <p:sp>
        <p:nvSpPr>
          <p:cNvPr id="132" name="CustomShape 6"/>
          <p:cNvSpPr/>
          <p:nvPr/>
        </p:nvSpPr>
        <p:spPr>
          <a:xfrm>
            <a:off x="1509840" y="2323440"/>
            <a:ext cx="5298840" cy="112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Ayudar a la </a:t>
            </a: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recuperación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Relanzar la economía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 y apoyar la inversión privada.</a:t>
            </a:r>
            <a:endParaRPr b="0" lang="es-ES" sz="1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Aprender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 de la experiencia de la crisis.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33" name="CustomShape 7"/>
          <p:cNvSpPr/>
          <p:nvPr/>
        </p:nvSpPr>
        <p:spPr>
          <a:xfrm>
            <a:off x="6596640" y="4057560"/>
            <a:ext cx="35636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4000" spc="-1" strike="noStrike">
                <a:solidFill>
                  <a:srgbClr val="ffffff"/>
                </a:solidFill>
                <a:latin typeface="Arial"/>
              </a:rPr>
              <a:t>4</a:t>
            </a:r>
            <a:r>
              <a:rPr b="0" lang="es-ES" sz="2500" spc="-1" strike="noStrike">
                <a:solidFill>
                  <a:srgbClr val="000000"/>
                </a:solidFill>
                <a:latin typeface="Calibri"/>
              </a:rPr>
              <a:t>    objetivos principales:</a:t>
            </a:r>
            <a:endParaRPr b="0" lang="es-ES" sz="2500" spc="-1" strike="noStrike">
              <a:latin typeface="Arial"/>
            </a:endParaRPr>
          </a:p>
        </p:txBody>
      </p:sp>
      <p:sp>
        <p:nvSpPr>
          <p:cNvPr id="134" name="CustomShape 8"/>
          <p:cNvSpPr/>
          <p:nvPr/>
        </p:nvSpPr>
        <p:spPr>
          <a:xfrm>
            <a:off x="5673600" y="4715280"/>
            <a:ext cx="5762160" cy="2360520"/>
          </a:xfrm>
          <a:prstGeom prst="upArrowCallout">
            <a:avLst>
              <a:gd name="adj1" fmla="val 11722"/>
              <a:gd name="adj2" fmla="val 9146"/>
              <a:gd name="adj3" fmla="val 8493"/>
              <a:gd name="adj4" fmla="val 84120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9"/>
          <p:cNvSpPr/>
          <p:nvPr/>
        </p:nvSpPr>
        <p:spPr>
          <a:xfrm>
            <a:off x="5839560" y="5154840"/>
            <a:ext cx="5596200" cy="176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Promover la </a:t>
            </a: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cohesión económica, social y territorial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. </a:t>
            </a:r>
            <a:endParaRPr b="0" lang="es-ES" sz="1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Fortalecer la </a:t>
            </a: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resiliencia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 y la capacidad de ajuste.</a:t>
            </a:r>
            <a:endParaRPr b="0" lang="es-ES" sz="1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Mitigar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 las repercusiones sociales y económicas de </a:t>
            </a: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la crisis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 de la COVID-19.</a:t>
            </a:r>
            <a:endParaRPr b="0" lang="es-ES" sz="16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Apoyar las </a:t>
            </a: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transiciones ecológica y digital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36" name="Line 10"/>
          <p:cNvSpPr/>
          <p:nvPr/>
        </p:nvSpPr>
        <p:spPr>
          <a:xfrm>
            <a:off x="133560" y="563040"/>
            <a:ext cx="6370920" cy="360"/>
          </a:xfrm>
          <a:prstGeom prst="line">
            <a:avLst/>
          </a:prstGeom>
          <a:ln w="28440">
            <a:solidFill>
              <a:srgbClr val="550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7" name="Imagen 2" descr=""/>
          <p:cNvPicPr/>
          <p:nvPr/>
        </p:nvPicPr>
        <p:blipFill>
          <a:blip r:embed="rId1"/>
          <a:stretch/>
        </p:blipFill>
        <p:spPr>
          <a:xfrm>
            <a:off x="8280720" y="320400"/>
            <a:ext cx="4358160" cy="1881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3191040" y="5464440"/>
            <a:ext cx="835128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https://hacienda.jcyl.es/web/es/oficina-coordinacion-fondos-union.html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 rot="20408400">
            <a:off x="723240" y="2931480"/>
            <a:ext cx="4329720" cy="176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1" lang="es-ES" sz="5500" spc="-1" strike="noStrike">
                <a:solidFill>
                  <a:srgbClr val="deebf7"/>
                </a:solidFill>
                <a:latin typeface="Calibri"/>
              </a:rPr>
              <a:t>¡¡INFÓRMATE </a:t>
            </a:r>
            <a:endParaRPr b="0" lang="es-ES" sz="5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5500" spc="-1" strike="noStrike">
                <a:solidFill>
                  <a:srgbClr val="deebf7"/>
                </a:solidFill>
                <a:latin typeface="Calibri"/>
              </a:rPr>
              <a:t>Y PARTICIPA!!</a:t>
            </a:r>
            <a:endParaRPr b="0" lang="es-ES" sz="5500" spc="-1" strike="noStrike">
              <a:latin typeface="Arial"/>
            </a:endParaRPr>
          </a:p>
        </p:txBody>
      </p:sp>
      <p:sp>
        <p:nvSpPr>
          <p:cNvPr id="362" name="CustomShape 3"/>
          <p:cNvSpPr/>
          <p:nvPr/>
        </p:nvSpPr>
        <p:spPr>
          <a:xfrm>
            <a:off x="5457600" y="811800"/>
            <a:ext cx="6552720" cy="85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500" spc="-1" strike="noStrike" cap="all">
                <a:solidFill>
                  <a:srgbClr val="ba0c2f"/>
                </a:solidFill>
                <a:latin typeface="lato"/>
              </a:rPr>
              <a:t>OFICINA DE COORDINACIÓN DE FONDOS DE LA UNIÓN EUROPEA</a:t>
            </a:r>
            <a:endParaRPr b="0" lang="es-ES" sz="2500" spc="-1" strike="noStrike">
              <a:latin typeface="Arial"/>
            </a:endParaRPr>
          </a:p>
        </p:txBody>
      </p:sp>
      <p:pic>
        <p:nvPicPr>
          <p:cNvPr id="363" name="Imagen 9" descr=""/>
          <p:cNvPicPr/>
          <p:nvPr/>
        </p:nvPicPr>
        <p:blipFill>
          <a:blip r:embed="rId1"/>
          <a:stretch/>
        </p:blipFill>
        <p:spPr>
          <a:xfrm>
            <a:off x="2549160" y="5332680"/>
            <a:ext cx="641880" cy="666360"/>
          </a:xfrm>
          <a:prstGeom prst="rect">
            <a:avLst/>
          </a:prstGeom>
          <a:ln>
            <a:noFill/>
          </a:ln>
        </p:spPr>
      </p:pic>
      <p:pic>
        <p:nvPicPr>
          <p:cNvPr id="364" name="Picture 4" descr=""/>
          <p:cNvPicPr/>
          <p:nvPr/>
        </p:nvPicPr>
        <p:blipFill>
          <a:blip r:embed="rId2"/>
          <a:stretch/>
        </p:blipFill>
        <p:spPr>
          <a:xfrm>
            <a:off x="2549160" y="6331320"/>
            <a:ext cx="684360" cy="684360"/>
          </a:xfrm>
          <a:prstGeom prst="rect">
            <a:avLst/>
          </a:prstGeom>
          <a:ln>
            <a:noFill/>
          </a:ln>
        </p:spPr>
      </p:pic>
      <p:sp>
        <p:nvSpPr>
          <p:cNvPr id="365" name="CustomShape 4"/>
          <p:cNvSpPr/>
          <p:nvPr/>
        </p:nvSpPr>
        <p:spPr>
          <a:xfrm>
            <a:off x="3246120" y="6435000"/>
            <a:ext cx="378396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oficina.fondoseuropeos@jcyl.es</a:t>
            </a:r>
            <a:endParaRPr b="0" lang="es-ES" sz="2000" spc="-1" strike="noStrike">
              <a:latin typeface="Arial"/>
            </a:endParaRPr>
          </a:p>
        </p:txBody>
      </p:sp>
      <p:pic>
        <p:nvPicPr>
          <p:cNvPr id="366" name="Imagen 12" descr=""/>
          <p:cNvPicPr/>
          <p:nvPr/>
        </p:nvPicPr>
        <p:blipFill>
          <a:blip r:embed="rId3"/>
          <a:stretch/>
        </p:blipFill>
        <p:spPr>
          <a:xfrm>
            <a:off x="7194960" y="1673640"/>
            <a:ext cx="3078000" cy="1897200"/>
          </a:xfrm>
          <a:prstGeom prst="rect">
            <a:avLst/>
          </a:prstGeom>
          <a:ln>
            <a:noFill/>
          </a:ln>
        </p:spPr>
      </p:pic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0" y="0"/>
            <a:ext cx="12798000" cy="7198920"/>
          </a:xfrm>
          <a:prstGeom prst="rect">
            <a:avLst/>
          </a:prstGeom>
          <a:gradFill rotWithShape="0">
            <a:gsLst>
              <a:gs pos="12000">
                <a:schemeClr val="accent1">
                  <a:lumMod val="50000"/>
                </a:schemeClr>
              </a:gs>
              <a:gs pos="53000">
                <a:srgbClr val="0066ff"/>
              </a:gs>
              <a:gs pos="97000">
                <a:schemeClr val="accent1">
                  <a:lumMod val="40000"/>
                  <a:lumOff val="60000"/>
                </a:schemeClr>
              </a:gs>
            </a:gsLst>
            <a:lin ang="0"/>
          </a:gra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2"/>
          <p:cNvSpPr/>
          <p:nvPr/>
        </p:nvSpPr>
        <p:spPr>
          <a:xfrm>
            <a:off x="3416040" y="2093040"/>
            <a:ext cx="62240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7200" spc="-1" strike="noStrike">
                <a:solidFill>
                  <a:srgbClr val="ffffff"/>
                </a:solidFill>
                <a:latin typeface="Arial"/>
              </a:rPr>
              <a:t>Muchas gracias</a:t>
            </a:r>
            <a:endParaRPr b="0" lang="es-ES" sz="7200" spc="-1" strike="noStrike">
              <a:latin typeface="Arial"/>
            </a:endParaRPr>
          </a:p>
        </p:txBody>
      </p:sp>
      <p:pic>
        <p:nvPicPr>
          <p:cNvPr id="369" name="Picture 5" descr=""/>
          <p:cNvPicPr/>
          <p:nvPr/>
        </p:nvPicPr>
        <p:blipFill>
          <a:blip r:embed="rId1"/>
          <a:stretch/>
        </p:blipFill>
        <p:spPr>
          <a:xfrm>
            <a:off x="9078480" y="5497920"/>
            <a:ext cx="2203200" cy="138060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744720" y="3837960"/>
            <a:ext cx="649800" cy="677880"/>
          </a:xfrm>
          <a:prstGeom prst="roundRect">
            <a:avLst>
              <a:gd name="adj" fmla="val 16667"/>
            </a:avLst>
          </a:prstGeom>
          <a:solidFill>
            <a:srgbClr val="550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2"/>
          <p:cNvSpPr/>
          <p:nvPr/>
        </p:nvSpPr>
        <p:spPr>
          <a:xfrm>
            <a:off x="8134920" y="717480"/>
            <a:ext cx="649800" cy="677880"/>
          </a:xfrm>
          <a:prstGeom prst="roundRect">
            <a:avLst>
              <a:gd name="adj" fmla="val 16667"/>
            </a:avLst>
          </a:prstGeom>
          <a:solidFill>
            <a:srgbClr val="550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3"/>
          <p:cNvSpPr/>
          <p:nvPr/>
        </p:nvSpPr>
        <p:spPr>
          <a:xfrm>
            <a:off x="528480" y="912240"/>
            <a:ext cx="649800" cy="677880"/>
          </a:xfrm>
          <a:prstGeom prst="roundRect">
            <a:avLst>
              <a:gd name="adj" fmla="val 16667"/>
            </a:avLst>
          </a:prstGeom>
          <a:solidFill>
            <a:srgbClr val="550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4"/>
          <p:cNvSpPr/>
          <p:nvPr/>
        </p:nvSpPr>
        <p:spPr>
          <a:xfrm>
            <a:off x="552600" y="912240"/>
            <a:ext cx="3677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ffffff"/>
                </a:solidFill>
                <a:latin typeface="Arial"/>
              </a:rPr>
              <a:t>4</a:t>
            </a:r>
            <a:r>
              <a:rPr b="0" lang="es-ES" sz="2500" spc="-1" strike="noStrike">
                <a:solidFill>
                  <a:srgbClr val="000000"/>
                </a:solidFill>
                <a:latin typeface="Calibri"/>
              </a:rPr>
              <a:t>    criterios estratégicos:</a:t>
            </a:r>
            <a:endParaRPr b="0" lang="es-ES" sz="2500" spc="-1" strike="noStrike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3076560" y="3823920"/>
            <a:ext cx="5486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ffffff"/>
                </a:solidFill>
                <a:latin typeface="Arial"/>
              </a:rPr>
              <a:t>7</a:t>
            </a:r>
            <a:r>
              <a:rPr b="0" lang="es-ES" sz="2500" spc="-1" strike="noStrike">
                <a:solidFill>
                  <a:srgbClr val="000000"/>
                </a:solidFill>
                <a:latin typeface="Calibri"/>
              </a:rPr>
              <a:t>    prioridades de inversión:</a:t>
            </a:r>
            <a:endParaRPr b="0" lang="es-ES" sz="2500" spc="-1" strike="noStrike">
              <a:latin typeface="Arial"/>
            </a:endParaRPr>
          </a:p>
        </p:txBody>
      </p:sp>
      <p:sp>
        <p:nvSpPr>
          <p:cNvPr id="143" name="CustomShape 6"/>
          <p:cNvSpPr/>
          <p:nvPr/>
        </p:nvSpPr>
        <p:spPr>
          <a:xfrm>
            <a:off x="552600" y="1670400"/>
            <a:ext cx="3677040" cy="1640160"/>
          </a:xfrm>
          <a:prstGeom prst="flowChartAlternateProcess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7"/>
          <p:cNvSpPr/>
          <p:nvPr/>
        </p:nvSpPr>
        <p:spPr>
          <a:xfrm>
            <a:off x="3169080" y="4762080"/>
            <a:ext cx="5596200" cy="226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Tecnologías limpias y energía renovable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Rehabilitación energética de edificios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Transporte sostenible, accesible e inteligente 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Conectividad por banda ancha (incluida fibra y 5G)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Digitalización de la Administración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Computación en la nube y big data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Formación en habilidades digitales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45" name="CustomShape 8"/>
          <p:cNvSpPr/>
          <p:nvPr/>
        </p:nvSpPr>
        <p:spPr>
          <a:xfrm>
            <a:off x="645120" y="1866960"/>
            <a:ext cx="3529440" cy="128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Sostenibilidad medioambiental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Productividad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Equidad</a:t>
            </a:r>
            <a:endParaRPr b="0" lang="es-ES" sz="14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Estabilidad macroeconómica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46" name="CustomShape 9"/>
          <p:cNvSpPr/>
          <p:nvPr/>
        </p:nvSpPr>
        <p:spPr>
          <a:xfrm>
            <a:off x="6933960" y="717480"/>
            <a:ext cx="5486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4000" spc="-1" strike="noStrike">
                <a:solidFill>
                  <a:srgbClr val="ffffff"/>
                </a:solidFill>
                <a:latin typeface="Arial"/>
              </a:rPr>
              <a:t>5  </a:t>
            </a:r>
            <a:r>
              <a:rPr b="0" lang="es-ES" sz="2500" spc="-1" strike="noStrike">
                <a:solidFill>
                  <a:srgbClr val="000000"/>
                </a:solidFill>
                <a:latin typeface="Calibri"/>
              </a:rPr>
              <a:t> áreas concretas:</a:t>
            </a:r>
            <a:endParaRPr b="0" lang="es-ES" sz="2500" spc="-1" strike="noStrike">
              <a:latin typeface="Arial"/>
            </a:endParaRPr>
          </a:p>
        </p:txBody>
      </p:sp>
      <p:sp>
        <p:nvSpPr>
          <p:cNvPr id="147" name="CustomShape 10"/>
          <p:cNvSpPr/>
          <p:nvPr/>
        </p:nvSpPr>
        <p:spPr>
          <a:xfrm>
            <a:off x="6933960" y="1491480"/>
            <a:ext cx="5486040" cy="20898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11"/>
          <p:cNvSpPr/>
          <p:nvPr/>
        </p:nvSpPr>
        <p:spPr>
          <a:xfrm>
            <a:off x="7011000" y="1620360"/>
            <a:ext cx="5309640" cy="182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 algn="just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Creación de empleo de calidad para la era digital</a:t>
            </a:r>
            <a:endParaRPr b="0" lang="es-ES" sz="14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Transformar la sociedad en una referencia en educación</a:t>
            </a:r>
            <a:endParaRPr b="0" lang="es-ES" sz="14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Aprovechar la transición ecológica para liderar la economía verde</a:t>
            </a:r>
            <a:endParaRPr b="0" lang="es-ES" sz="14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Devolver a la sanidad su posición de liderazgo</a:t>
            </a:r>
            <a:endParaRPr b="0" lang="es-ES" sz="14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</a:pPr>
            <a:r>
              <a:rPr b="1" lang="es-ES" sz="1400" spc="-1" strike="noStrike">
                <a:solidFill>
                  <a:srgbClr val="000000"/>
                </a:solidFill>
                <a:latin typeface="Arial"/>
              </a:rPr>
              <a:t>Tener una administración digital, eficaz y transparente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149" name="CustomShape 12"/>
          <p:cNvSpPr/>
          <p:nvPr/>
        </p:nvSpPr>
        <p:spPr>
          <a:xfrm>
            <a:off x="3076560" y="4625280"/>
            <a:ext cx="5486040" cy="245160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13"/>
          <p:cNvSpPr/>
          <p:nvPr/>
        </p:nvSpPr>
        <p:spPr>
          <a:xfrm>
            <a:off x="121680" y="25560"/>
            <a:ext cx="752688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5500d2"/>
                </a:solidFill>
                <a:latin typeface="Century Gothic"/>
              </a:rPr>
              <a:t>1</a:t>
            </a:r>
            <a:r>
              <a:rPr b="1" lang="es-ES" sz="2400" spc="-1" strike="noStrike">
                <a:solidFill>
                  <a:srgbClr val="5500d2"/>
                </a:solidFill>
                <a:latin typeface="Century Gothic"/>
              </a:rPr>
              <a:t>.</a:t>
            </a:r>
            <a:r>
              <a:rPr b="1" lang="es-ES" sz="2300" spc="-1" strike="noStrike">
                <a:solidFill>
                  <a:srgbClr val="5500d2"/>
                </a:solidFill>
                <a:latin typeface="Century Gothic"/>
              </a:rPr>
              <a:t> NEXT GENERATION EU 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151" name="Line 14"/>
          <p:cNvSpPr/>
          <p:nvPr/>
        </p:nvSpPr>
        <p:spPr>
          <a:xfrm>
            <a:off x="156600" y="545400"/>
            <a:ext cx="6371280" cy="360"/>
          </a:xfrm>
          <a:prstGeom prst="line">
            <a:avLst/>
          </a:prstGeom>
          <a:ln w="28440">
            <a:solidFill>
              <a:srgbClr val="550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52" name="Imagen 1" descr=""/>
          <p:cNvPicPr/>
          <p:nvPr/>
        </p:nvPicPr>
        <p:blipFill>
          <a:blip r:embed="rId1"/>
          <a:stretch/>
        </p:blipFill>
        <p:spPr>
          <a:xfrm>
            <a:off x="11058120" y="101520"/>
            <a:ext cx="1561680" cy="746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n 2" descr=""/>
          <p:cNvPicPr/>
          <p:nvPr/>
        </p:nvPicPr>
        <p:blipFill>
          <a:blip r:embed="rId1"/>
          <a:stretch/>
        </p:blipFill>
        <p:spPr>
          <a:xfrm>
            <a:off x="8862120" y="2338560"/>
            <a:ext cx="3405960" cy="2613240"/>
          </a:xfrm>
          <a:prstGeom prst="rect">
            <a:avLst/>
          </a:prstGeom>
          <a:ln>
            <a:noFill/>
          </a:ln>
        </p:spPr>
      </p:pic>
      <p:sp>
        <p:nvSpPr>
          <p:cNvPr id="154" name="CustomShape 1"/>
          <p:cNvSpPr/>
          <p:nvPr/>
        </p:nvSpPr>
        <p:spPr>
          <a:xfrm rot="378000">
            <a:off x="4694400" y="3230640"/>
            <a:ext cx="1496880" cy="848160"/>
          </a:xfrm>
          <a:prstGeom prst="ellipse">
            <a:avLst/>
          </a:prstGeom>
          <a:noFill/>
          <a:ln>
            <a:solidFill>
              <a:srgbClr val="5500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2"/>
          <p:cNvSpPr/>
          <p:nvPr/>
        </p:nvSpPr>
        <p:spPr>
          <a:xfrm rot="378000">
            <a:off x="565560" y="3179880"/>
            <a:ext cx="1983600" cy="739440"/>
          </a:xfrm>
          <a:prstGeom prst="ellipse">
            <a:avLst/>
          </a:prstGeom>
          <a:noFill/>
          <a:ln>
            <a:solidFill>
              <a:srgbClr val="5500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3"/>
          <p:cNvSpPr/>
          <p:nvPr/>
        </p:nvSpPr>
        <p:spPr>
          <a:xfrm>
            <a:off x="2226960" y="1979640"/>
            <a:ext cx="2668680" cy="2445480"/>
          </a:xfrm>
          <a:prstGeom prst="ellipse">
            <a:avLst/>
          </a:prstGeom>
          <a:solidFill>
            <a:srgbClr val="550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4"/>
          <p:cNvSpPr/>
          <p:nvPr/>
        </p:nvSpPr>
        <p:spPr>
          <a:xfrm>
            <a:off x="2409480" y="2629440"/>
            <a:ext cx="2336760" cy="10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3200" spc="-1" strike="noStrike">
                <a:solidFill>
                  <a:srgbClr val="ffffff"/>
                </a:solidFill>
                <a:latin typeface="Arial"/>
              </a:rPr>
              <a:t>TOTAL: 750.000 M€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158" name="CustomShape 5"/>
          <p:cNvSpPr/>
          <p:nvPr/>
        </p:nvSpPr>
        <p:spPr>
          <a:xfrm rot="179400">
            <a:off x="163080" y="1073160"/>
            <a:ext cx="3073320" cy="1901520"/>
          </a:xfrm>
          <a:prstGeom prst="ellipse">
            <a:avLst/>
          </a:prstGeom>
          <a:noFill/>
          <a:ln>
            <a:solidFill>
              <a:srgbClr val="5500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6"/>
          <p:cNvSpPr/>
          <p:nvPr/>
        </p:nvSpPr>
        <p:spPr>
          <a:xfrm rot="237000">
            <a:off x="197280" y="1129320"/>
            <a:ext cx="3142080" cy="1113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Mecanismo de             Recuperación y  Resiliencia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1" lang="es-ES" sz="1800" spc="-1" strike="noStrike">
                <a:solidFill>
                  <a:srgbClr val="5500d2"/>
                </a:solidFill>
                <a:latin typeface="Arial"/>
              </a:rPr>
              <a:t>672.500 M€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60" name="CustomShape 7"/>
          <p:cNvSpPr/>
          <p:nvPr/>
        </p:nvSpPr>
        <p:spPr>
          <a:xfrm rot="226200">
            <a:off x="430920" y="2201400"/>
            <a:ext cx="2172960" cy="53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85760" indent="-18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300" spc="-1" strike="noStrike">
                <a:solidFill>
                  <a:srgbClr val="000000"/>
                </a:solidFill>
                <a:latin typeface="Arial"/>
              </a:rPr>
              <a:t>Préstamos: </a:t>
            </a:r>
            <a:r>
              <a:rPr b="0" i="1" lang="es-ES" sz="1300" spc="-1" strike="noStrike">
                <a:solidFill>
                  <a:srgbClr val="000000"/>
                </a:solidFill>
                <a:latin typeface="Arial"/>
              </a:rPr>
              <a:t>360.000 M€</a:t>
            </a:r>
            <a:endParaRPr b="0" lang="es-ES" sz="1300" spc="-1" strike="noStrike">
              <a:latin typeface="Arial"/>
            </a:endParaRPr>
          </a:p>
          <a:p>
            <a:pPr marL="185760" indent="-185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i="1" lang="es-ES" sz="1300" spc="-1" strike="noStrike">
                <a:solidFill>
                  <a:srgbClr val="000000"/>
                </a:solidFill>
                <a:latin typeface="Arial"/>
              </a:rPr>
              <a:t>Ayudas: </a:t>
            </a:r>
            <a:r>
              <a:rPr b="0" i="1" lang="es-ES" sz="1300" spc="-1" strike="noStrike">
                <a:solidFill>
                  <a:srgbClr val="000000"/>
                </a:solidFill>
                <a:latin typeface="Calibri"/>
              </a:rPr>
              <a:t>312.500 M€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61" name="CustomShape 8"/>
          <p:cNvSpPr/>
          <p:nvPr/>
        </p:nvSpPr>
        <p:spPr>
          <a:xfrm rot="19937400">
            <a:off x="3717360" y="1177560"/>
            <a:ext cx="1990080" cy="882720"/>
          </a:xfrm>
          <a:prstGeom prst="ellipse">
            <a:avLst/>
          </a:prstGeom>
          <a:noFill/>
          <a:ln>
            <a:solidFill>
              <a:srgbClr val="5500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9"/>
          <p:cNvSpPr/>
          <p:nvPr/>
        </p:nvSpPr>
        <p:spPr>
          <a:xfrm rot="19653600">
            <a:off x="4019040" y="1355040"/>
            <a:ext cx="1313280" cy="600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REACT-UE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es-ES" sz="1800" spc="-1" strike="noStrike">
                <a:solidFill>
                  <a:srgbClr val="5500d2"/>
                </a:solidFill>
                <a:latin typeface="Arial"/>
              </a:rPr>
              <a:t>47.500 M€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63" name="CustomShape 10"/>
          <p:cNvSpPr/>
          <p:nvPr/>
        </p:nvSpPr>
        <p:spPr>
          <a:xfrm>
            <a:off x="222120" y="9720"/>
            <a:ext cx="752688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5500d2"/>
                </a:solidFill>
                <a:latin typeface="Century Gothic"/>
              </a:rPr>
              <a:t>1</a:t>
            </a:r>
            <a:r>
              <a:rPr b="1" lang="es-ES" sz="2400" spc="-1" strike="noStrike">
                <a:solidFill>
                  <a:srgbClr val="5500d2"/>
                </a:solidFill>
                <a:latin typeface="Century Gothic"/>
              </a:rPr>
              <a:t>.1</a:t>
            </a:r>
            <a:r>
              <a:rPr b="1" lang="es-ES" sz="2300" spc="-1" strike="noStrike">
                <a:solidFill>
                  <a:srgbClr val="5500d2"/>
                </a:solidFill>
                <a:latin typeface="Century Gothic"/>
              </a:rPr>
              <a:t> NEXT GENERATION EU . Distribución de fondos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164" name="CustomShape 11"/>
          <p:cNvSpPr/>
          <p:nvPr/>
        </p:nvSpPr>
        <p:spPr>
          <a:xfrm rot="21010800">
            <a:off x="4588560" y="2031840"/>
            <a:ext cx="2215800" cy="893520"/>
          </a:xfrm>
          <a:prstGeom prst="ellipse">
            <a:avLst/>
          </a:prstGeom>
          <a:noFill/>
          <a:ln>
            <a:solidFill>
              <a:srgbClr val="5500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12"/>
          <p:cNvSpPr/>
          <p:nvPr/>
        </p:nvSpPr>
        <p:spPr>
          <a:xfrm rot="20850000">
            <a:off x="4649400" y="1937520"/>
            <a:ext cx="2001240" cy="1113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Horizonte Europa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es-ES" sz="1800" spc="-1" strike="noStrike">
                <a:solidFill>
                  <a:srgbClr val="5500d2"/>
                </a:solidFill>
                <a:latin typeface="Arial"/>
              </a:rPr>
              <a:t>5.000 M€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66" name="CustomShape 13"/>
          <p:cNvSpPr/>
          <p:nvPr/>
        </p:nvSpPr>
        <p:spPr>
          <a:xfrm rot="94200">
            <a:off x="4766760" y="3329640"/>
            <a:ext cx="1328400" cy="624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InvestEU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es-ES" sz="1800" spc="-1" strike="noStrike">
                <a:solidFill>
                  <a:srgbClr val="5500d2"/>
                </a:solidFill>
                <a:latin typeface="Arial"/>
              </a:rPr>
              <a:t>5.600 M€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67" name="CustomShape 14"/>
          <p:cNvSpPr/>
          <p:nvPr/>
        </p:nvSpPr>
        <p:spPr>
          <a:xfrm rot="796800">
            <a:off x="3510720" y="4213080"/>
            <a:ext cx="2030760" cy="1113120"/>
          </a:xfrm>
          <a:prstGeom prst="ellipse">
            <a:avLst/>
          </a:prstGeom>
          <a:noFill/>
          <a:ln>
            <a:solidFill>
              <a:srgbClr val="5500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15"/>
          <p:cNvSpPr/>
          <p:nvPr/>
        </p:nvSpPr>
        <p:spPr>
          <a:xfrm rot="684600">
            <a:off x="3853440" y="4456080"/>
            <a:ext cx="1428480" cy="7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Desarrollo Rural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es-ES" sz="1800" spc="-1" strike="noStrike">
                <a:solidFill>
                  <a:srgbClr val="5500d2"/>
                </a:solidFill>
                <a:latin typeface="Arial"/>
              </a:rPr>
              <a:t>7.500 M€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69" name="CustomShape 16"/>
          <p:cNvSpPr/>
          <p:nvPr/>
        </p:nvSpPr>
        <p:spPr>
          <a:xfrm rot="21008400">
            <a:off x="1004040" y="4050720"/>
            <a:ext cx="2319480" cy="1211760"/>
          </a:xfrm>
          <a:prstGeom prst="ellipse">
            <a:avLst/>
          </a:prstGeom>
          <a:noFill/>
          <a:ln>
            <a:solidFill>
              <a:srgbClr val="5500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17"/>
          <p:cNvSpPr/>
          <p:nvPr/>
        </p:nvSpPr>
        <p:spPr>
          <a:xfrm rot="20896200">
            <a:off x="902160" y="4288320"/>
            <a:ext cx="2198160" cy="7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Fondos de Transición Justa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01"/>
              </a:spcBef>
            </a:pPr>
            <a:r>
              <a:rPr b="1" lang="es-ES" sz="1800" spc="-1" strike="noStrike">
                <a:solidFill>
                  <a:srgbClr val="5500d2"/>
                </a:solidFill>
                <a:latin typeface="Arial"/>
              </a:rPr>
              <a:t>10.000 M€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71" name="CustomShape 18"/>
          <p:cNvSpPr/>
          <p:nvPr/>
        </p:nvSpPr>
        <p:spPr>
          <a:xfrm rot="94200">
            <a:off x="687600" y="3179160"/>
            <a:ext cx="1489320" cy="688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RescEU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1" lang="es-ES" sz="1800" spc="-1" strike="noStrike">
                <a:solidFill>
                  <a:srgbClr val="5500d2"/>
                </a:solidFill>
                <a:latin typeface="Arial"/>
              </a:rPr>
              <a:t>1.900 M€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72" name="Line 19"/>
          <p:cNvSpPr/>
          <p:nvPr/>
        </p:nvSpPr>
        <p:spPr>
          <a:xfrm>
            <a:off x="214200" y="529560"/>
            <a:ext cx="7560000" cy="360"/>
          </a:xfrm>
          <a:prstGeom prst="line">
            <a:avLst/>
          </a:prstGeom>
          <a:ln w="28440">
            <a:solidFill>
              <a:srgbClr val="550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20"/>
          <p:cNvSpPr/>
          <p:nvPr/>
        </p:nvSpPr>
        <p:spPr>
          <a:xfrm>
            <a:off x="9388800" y="3292560"/>
            <a:ext cx="2444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800" spc="-1" strike="noStrike">
                <a:solidFill>
                  <a:srgbClr val="ff0000"/>
                </a:solidFill>
                <a:latin typeface="Arial"/>
              </a:rPr>
              <a:t>140.000 M€</a:t>
            </a:r>
            <a:endParaRPr b="0" lang="es-ES" sz="2800" spc="-1" strike="noStrike">
              <a:latin typeface="Arial"/>
            </a:endParaRPr>
          </a:p>
        </p:txBody>
      </p:sp>
      <p:sp>
        <p:nvSpPr>
          <p:cNvPr id="174" name="CustomShape 21"/>
          <p:cNvSpPr/>
          <p:nvPr/>
        </p:nvSpPr>
        <p:spPr>
          <a:xfrm>
            <a:off x="9732960" y="4515840"/>
            <a:ext cx="269280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ts val="2401"/>
              </a:lnSpc>
            </a:pP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Alrededor de </a:t>
            </a:r>
            <a:r>
              <a:rPr b="1" lang="es-ES" sz="1500" spc="-1" strike="noStrike">
                <a:solidFill>
                  <a:srgbClr val="ff0000"/>
                </a:solidFill>
                <a:latin typeface="Arial"/>
              </a:rPr>
              <a:t>70.000 M€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  en forma de </a:t>
            </a:r>
            <a:r>
              <a:rPr b="1" lang="es-ES" sz="1500" spc="-1" strike="noStrike">
                <a:solidFill>
                  <a:srgbClr val="ff0000"/>
                </a:solidFill>
                <a:latin typeface="Arial"/>
              </a:rPr>
              <a:t>subvenciones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 y el resto en préstamos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175" name="CustomShape 22"/>
          <p:cNvSpPr/>
          <p:nvPr/>
        </p:nvSpPr>
        <p:spPr>
          <a:xfrm>
            <a:off x="9367560" y="2255040"/>
            <a:ext cx="2796840" cy="70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ff0000"/>
                </a:solidFill>
                <a:latin typeface="Arial"/>
              </a:rPr>
              <a:t>Segundo país más beneficiado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176" name="CustomShape 23"/>
          <p:cNvSpPr/>
          <p:nvPr/>
        </p:nvSpPr>
        <p:spPr>
          <a:xfrm>
            <a:off x="5488920" y="6145920"/>
            <a:ext cx="55825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5500d2"/>
                </a:solidFill>
                <a:latin typeface="Calibri"/>
              </a:rPr>
              <a:t>37%</a:t>
            </a:r>
            <a:r>
              <a:rPr b="0" lang="es-ES" sz="1800" spc="-1" strike="noStrike">
                <a:solidFill>
                  <a:srgbClr val="5500d2"/>
                </a:solidFill>
                <a:latin typeface="Calibri"/>
              </a:rPr>
              <a:t> 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proyectos o acciones de transición </a:t>
            </a:r>
            <a:r>
              <a:rPr b="1" lang="es-ES" sz="1800" spc="-1" strike="noStrike">
                <a:solidFill>
                  <a:srgbClr val="5500d2"/>
                </a:solidFill>
                <a:latin typeface="Calibri"/>
              </a:rPr>
              <a:t>ecológica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77" name="CustomShape 24"/>
          <p:cNvSpPr/>
          <p:nvPr/>
        </p:nvSpPr>
        <p:spPr>
          <a:xfrm>
            <a:off x="5540760" y="6701040"/>
            <a:ext cx="55825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5500d2"/>
                </a:solidFill>
                <a:latin typeface="Calibri"/>
              </a:rPr>
              <a:t>20%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 proyectos o acciones de transición </a:t>
            </a:r>
            <a:r>
              <a:rPr b="1" lang="es-ES" sz="1800" spc="-1" strike="noStrike">
                <a:solidFill>
                  <a:srgbClr val="5500d2"/>
                </a:solidFill>
                <a:latin typeface="Calibri"/>
              </a:rPr>
              <a:t>digital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78" name="CustomShape 25"/>
          <p:cNvSpPr/>
          <p:nvPr/>
        </p:nvSpPr>
        <p:spPr>
          <a:xfrm>
            <a:off x="2648520" y="6316920"/>
            <a:ext cx="15894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5f5f5f"/>
                </a:solidFill>
                <a:latin typeface="Arial"/>
              </a:rPr>
              <a:t>Destino de los Fondos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79" name="Line 26"/>
          <p:cNvSpPr/>
          <p:nvPr/>
        </p:nvSpPr>
        <p:spPr>
          <a:xfrm flipV="1">
            <a:off x="0" y="5490000"/>
            <a:ext cx="7251480" cy="88740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  <a:custDash>
              <a:ds d="3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Line 27"/>
          <p:cNvSpPr/>
          <p:nvPr/>
        </p:nvSpPr>
        <p:spPr>
          <a:xfrm flipV="1">
            <a:off x="7251480" y="1202760"/>
            <a:ext cx="1028880" cy="424476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  <a:custDash>
              <a:ds d="3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Line 28"/>
          <p:cNvSpPr/>
          <p:nvPr/>
        </p:nvSpPr>
        <p:spPr>
          <a:xfrm>
            <a:off x="7251480" y="5486760"/>
            <a:ext cx="5546880" cy="76500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  <a:custDash>
              <a:ds d="3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2" name="Imagen 1" descr=""/>
          <p:cNvPicPr/>
          <p:nvPr/>
        </p:nvPicPr>
        <p:blipFill>
          <a:blip r:embed="rId2"/>
          <a:stretch/>
        </p:blipFill>
        <p:spPr>
          <a:xfrm>
            <a:off x="11124000" y="129600"/>
            <a:ext cx="1561680" cy="746280"/>
          </a:xfrm>
          <a:prstGeom prst="rect">
            <a:avLst/>
          </a:prstGeom>
          <a:ln>
            <a:noFill/>
          </a:ln>
        </p:spPr>
      </p:pic>
      <p:pic>
        <p:nvPicPr>
          <p:cNvPr id="183" name="Imagen 4" descr=""/>
          <p:cNvPicPr/>
          <p:nvPr/>
        </p:nvPicPr>
        <p:blipFill>
          <a:blip r:embed="rId3"/>
          <a:stretch/>
        </p:blipFill>
        <p:spPr>
          <a:xfrm>
            <a:off x="4173840" y="6099120"/>
            <a:ext cx="1363680" cy="1005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160560" y="0"/>
            <a:ext cx="63342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009900"/>
                </a:solidFill>
                <a:latin typeface="Century Gothic"/>
              </a:rPr>
              <a:t>2</a:t>
            </a:r>
            <a:r>
              <a:rPr b="1" lang="es-ES" sz="2300" spc="-1" strike="noStrike">
                <a:solidFill>
                  <a:srgbClr val="009900"/>
                </a:solidFill>
                <a:latin typeface="Century Gothic"/>
              </a:rPr>
              <a:t>. DISEÑO COORDINADO Y PARTICIPATIVO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185" name="Line 2"/>
          <p:cNvSpPr/>
          <p:nvPr/>
        </p:nvSpPr>
        <p:spPr>
          <a:xfrm>
            <a:off x="124200" y="507240"/>
            <a:ext cx="6370920" cy="360"/>
          </a:xfrm>
          <a:prstGeom prst="line">
            <a:avLst/>
          </a:prstGeom>
          <a:ln w="2844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3"/>
          <p:cNvSpPr/>
          <p:nvPr/>
        </p:nvSpPr>
        <p:spPr>
          <a:xfrm>
            <a:off x="3327840" y="1198080"/>
            <a:ext cx="9173520" cy="96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ts val="2299"/>
              </a:lnSpc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Se ha iniciado un proceso de transformación hacia un modelo de desarrollo más sostenible, a la vez que se acometen las reformas que permitan la recuperación y reactivación económica que nos lleve a superar los efectos de la crisis.</a:t>
            </a:r>
            <a:endParaRPr b="0" lang="es-ES" sz="1600" spc="-1" strike="noStrike">
              <a:latin typeface="Arial"/>
            </a:endParaRPr>
          </a:p>
        </p:txBody>
      </p:sp>
      <p:pic>
        <p:nvPicPr>
          <p:cNvPr id="187" name="Picture 6" descr=""/>
          <p:cNvPicPr/>
          <p:nvPr/>
        </p:nvPicPr>
        <p:blipFill>
          <a:blip r:embed="rId1"/>
          <a:stretch/>
        </p:blipFill>
        <p:spPr>
          <a:xfrm>
            <a:off x="1243080" y="973080"/>
            <a:ext cx="792720" cy="1173960"/>
          </a:xfrm>
          <a:prstGeom prst="rect">
            <a:avLst/>
          </a:prstGeom>
          <a:ln>
            <a:noFill/>
          </a:ln>
        </p:spPr>
      </p:pic>
      <p:sp>
        <p:nvSpPr>
          <p:cNvPr id="188" name="CustomShape 4"/>
          <p:cNvSpPr/>
          <p:nvPr/>
        </p:nvSpPr>
        <p:spPr>
          <a:xfrm>
            <a:off x="2174040" y="1442160"/>
            <a:ext cx="957960" cy="37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 w="28440">
            <a:solidFill>
              <a:schemeClr val="bg2">
                <a:lumMod val="50000"/>
              </a:schemeClr>
            </a:solidFill>
          </a:ln>
          <a:scene3d>
            <a:camera prst="orthographicFront"/>
            <a:lightRig dir="t" rig="threeP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5"/>
          <p:cNvSpPr/>
          <p:nvPr/>
        </p:nvSpPr>
        <p:spPr>
          <a:xfrm>
            <a:off x="1639440" y="3182040"/>
            <a:ext cx="6841080" cy="1116720"/>
          </a:xfrm>
          <a:prstGeom prst="rightArrow">
            <a:avLst>
              <a:gd name="adj1" fmla="val 74771"/>
              <a:gd name="adj2" fmla="val 53117"/>
            </a:avLst>
          </a:prstGeom>
          <a:noFill/>
          <a:ln w="28440">
            <a:solidFill>
              <a:srgbClr val="009900"/>
            </a:solidFill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190" name="CustomShape 6"/>
          <p:cNvSpPr/>
          <p:nvPr/>
        </p:nvSpPr>
        <p:spPr>
          <a:xfrm>
            <a:off x="1900800" y="3022200"/>
            <a:ext cx="5629320" cy="880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JUNIO 2020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ts val="2299"/>
              </a:lnSpc>
              <a:spcBef>
                <a:spcPts val="601"/>
              </a:spcBef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Se firmó el </a:t>
            </a: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Pacto para la Recuperación Económica, el Empleo y la Cohesión Social </a:t>
            </a:r>
            <a:endParaRPr b="0" lang="es-ES" sz="1600" spc="-1" strike="noStrike">
              <a:latin typeface="Arial"/>
            </a:endParaRPr>
          </a:p>
        </p:txBody>
      </p:sp>
      <p:sp>
        <p:nvSpPr>
          <p:cNvPr id="191" name="CustomShape 7"/>
          <p:cNvSpPr/>
          <p:nvPr/>
        </p:nvSpPr>
        <p:spPr>
          <a:xfrm>
            <a:off x="1639440" y="5161320"/>
            <a:ext cx="8427600" cy="1501920"/>
          </a:xfrm>
          <a:prstGeom prst="rightArrow">
            <a:avLst>
              <a:gd name="adj1" fmla="val 74771"/>
              <a:gd name="adj2" fmla="val 40555"/>
            </a:avLst>
          </a:prstGeom>
          <a:noFill/>
          <a:ln w="28440">
            <a:solidFill>
              <a:srgbClr val="009900"/>
            </a:solidFill>
          </a:ln>
          <a:effectLst>
            <a:outerShdw algn="ctr" blurRad="63500" rotWithShape="0" sx="102000" sy="10200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</p:txBody>
      </p:sp>
      <p:sp>
        <p:nvSpPr>
          <p:cNvPr id="192" name="CustomShape 8"/>
          <p:cNvSpPr/>
          <p:nvPr/>
        </p:nvSpPr>
        <p:spPr>
          <a:xfrm>
            <a:off x="2035800" y="4830840"/>
            <a:ext cx="7121880" cy="1333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SEPTIEMBRE 2020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Se creó la </a:t>
            </a: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Oficina de Coordinación de Fondos de la Unión Europea</a:t>
            </a:r>
            <a:r>
              <a:rPr b="0" lang="es-ES" sz="16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1" lang="es-ES" sz="1600" spc="-1" strike="noStrike">
                <a:solidFill>
                  <a:srgbClr val="000000"/>
                </a:solidFill>
                <a:latin typeface="Arial"/>
              </a:rPr>
              <a:t>Se inicia el mecanismo de participación </a:t>
            </a:r>
            <a:endParaRPr b="0" lang="es-ES" sz="16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18240" y="83880"/>
            <a:ext cx="63342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009900"/>
                </a:solidFill>
                <a:latin typeface="Century Gothic"/>
              </a:rPr>
              <a:t>2</a:t>
            </a:r>
            <a:r>
              <a:rPr b="1" lang="es-ES" sz="2300" spc="-1" strike="noStrike">
                <a:solidFill>
                  <a:srgbClr val="009900"/>
                </a:solidFill>
                <a:latin typeface="Century Gothic"/>
              </a:rPr>
              <a:t>.1 INSTRUMENTOS DE COORDINACIÓN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194" name="Line 2"/>
          <p:cNvSpPr/>
          <p:nvPr/>
        </p:nvSpPr>
        <p:spPr>
          <a:xfrm>
            <a:off x="281520" y="605520"/>
            <a:ext cx="6371280" cy="360"/>
          </a:xfrm>
          <a:prstGeom prst="line">
            <a:avLst/>
          </a:prstGeom>
          <a:ln w="2844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3"/>
          <p:cNvSpPr/>
          <p:nvPr/>
        </p:nvSpPr>
        <p:spPr>
          <a:xfrm>
            <a:off x="338040" y="1042200"/>
            <a:ext cx="12006000" cy="582840"/>
          </a:xfrm>
          <a:prstGeom prst="rect">
            <a:avLst/>
          </a:prstGeom>
          <a:gradFill rotWithShape="0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Oficina de Coordinación de Fondos de la Unión Europea</a:t>
            </a: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b="0" i="1" lang="es-ES" sz="1300" spc="-1" strike="noStrike">
                <a:solidFill>
                  <a:srgbClr val="000000"/>
                </a:solidFill>
                <a:latin typeface="Arial"/>
              </a:rPr>
              <a:t>(Acuerdo 53/2020, de 10 de septiembre, de la Junta de Castilla y León (BOCYL de 11 de septiembre de 2020))</a:t>
            </a:r>
            <a:endParaRPr b="0" lang="es-ES" sz="1300" spc="-1" strike="noStrike"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>
            <a:off x="338040" y="3199680"/>
            <a:ext cx="4333680" cy="161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El titular de la Consejería competente en materia de Hacienda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presidirá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 las reuniones.</a:t>
            </a:r>
            <a:endParaRPr b="0" lang="es-ES" sz="1500" spc="-1" strike="noStrike">
              <a:latin typeface="Arial"/>
            </a:endParaRPr>
          </a:p>
          <a:p>
            <a:pPr marL="285840" indent="-285480" algn="just">
              <a:lnSpc>
                <a:spcPct val="100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Representantes de Centros Directivos de cada una de las Consejería de la Administración de Castilla y León.</a:t>
            </a:r>
            <a:endParaRPr b="0" lang="es-ES" sz="1500" spc="-1" strike="noStrike">
              <a:latin typeface="Arial"/>
            </a:endParaRPr>
          </a:p>
        </p:txBody>
      </p:sp>
      <p:pic>
        <p:nvPicPr>
          <p:cNvPr id="197" name="Picture 6" descr=""/>
          <p:cNvPicPr/>
          <p:nvPr/>
        </p:nvPicPr>
        <p:blipFill>
          <a:blip r:embed="rId1"/>
          <a:srcRect l="19984" t="11377" r="20222" b="27705"/>
          <a:stretch/>
        </p:blipFill>
        <p:spPr>
          <a:xfrm>
            <a:off x="5801040" y="2267640"/>
            <a:ext cx="539640" cy="550080"/>
          </a:xfrm>
          <a:prstGeom prst="rect">
            <a:avLst/>
          </a:prstGeom>
          <a:ln>
            <a:noFill/>
          </a:ln>
        </p:spPr>
      </p:pic>
      <p:sp>
        <p:nvSpPr>
          <p:cNvPr id="198" name="CustomShape 5"/>
          <p:cNvSpPr/>
          <p:nvPr/>
        </p:nvSpPr>
        <p:spPr>
          <a:xfrm>
            <a:off x="6652800" y="2362680"/>
            <a:ext cx="3783960" cy="3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700" spc="-1" strike="noStrike">
                <a:solidFill>
                  <a:srgbClr val="000000"/>
                </a:solidFill>
                <a:latin typeface="Arial"/>
              </a:rPr>
              <a:t>FUNCIONES PRINCIPALES</a:t>
            </a:r>
            <a:endParaRPr b="0" lang="es-ES" sz="1700" spc="-1" strike="noStrike">
              <a:latin typeface="Arial"/>
            </a:endParaRPr>
          </a:p>
        </p:txBody>
      </p:sp>
      <p:sp>
        <p:nvSpPr>
          <p:cNvPr id="199" name="CustomShape 6"/>
          <p:cNvSpPr/>
          <p:nvPr/>
        </p:nvSpPr>
        <p:spPr>
          <a:xfrm>
            <a:off x="5718600" y="2214720"/>
            <a:ext cx="6625440" cy="665280"/>
          </a:xfrm>
          <a:prstGeom prst="rect">
            <a:avLst/>
          </a:prstGeom>
          <a:noFill/>
          <a:ln w="1908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00" name="Picture 4" descr=""/>
          <p:cNvPicPr/>
          <p:nvPr/>
        </p:nvPicPr>
        <p:blipFill>
          <a:blip r:embed="rId2"/>
          <a:stretch/>
        </p:blipFill>
        <p:spPr>
          <a:xfrm>
            <a:off x="711720" y="2297880"/>
            <a:ext cx="597600" cy="483120"/>
          </a:xfrm>
          <a:prstGeom prst="rect">
            <a:avLst/>
          </a:prstGeom>
          <a:ln>
            <a:noFill/>
          </a:ln>
        </p:spPr>
      </p:pic>
      <p:sp>
        <p:nvSpPr>
          <p:cNvPr id="201" name="CustomShape 7"/>
          <p:cNvSpPr/>
          <p:nvPr/>
        </p:nvSpPr>
        <p:spPr>
          <a:xfrm>
            <a:off x="1549800" y="2407680"/>
            <a:ext cx="2357640" cy="3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es-ES" sz="1700" spc="-1" strike="noStrike">
                <a:solidFill>
                  <a:srgbClr val="000000"/>
                </a:solidFill>
                <a:latin typeface="Arial"/>
              </a:rPr>
              <a:t>COMPOSICIÓN</a:t>
            </a:r>
            <a:endParaRPr b="0" lang="es-ES" sz="1700" spc="-1" strike="noStrike">
              <a:latin typeface="Arial"/>
            </a:endParaRPr>
          </a:p>
        </p:txBody>
      </p:sp>
      <p:sp>
        <p:nvSpPr>
          <p:cNvPr id="202" name="CustomShape 8"/>
          <p:cNvSpPr/>
          <p:nvPr/>
        </p:nvSpPr>
        <p:spPr>
          <a:xfrm>
            <a:off x="301680" y="2214720"/>
            <a:ext cx="4542120" cy="665280"/>
          </a:xfrm>
          <a:prstGeom prst="rect">
            <a:avLst/>
          </a:prstGeom>
          <a:noFill/>
          <a:ln w="1908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9"/>
          <p:cNvSpPr/>
          <p:nvPr/>
        </p:nvSpPr>
        <p:spPr>
          <a:xfrm>
            <a:off x="5718600" y="3199680"/>
            <a:ext cx="6625440" cy="38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 algn="just">
              <a:lnSpc>
                <a:spcPct val="107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Coordinación de las políticas de desarrollo económico, social y territorial, que rijan la intervención de los fondos europeos y el resto de instrumentos financieros europeos de aplicación en Castilla León, con las políticas sectoriales.</a:t>
            </a:r>
            <a:endParaRPr b="0" lang="es-ES" sz="1500" spc="-1" strike="noStrike">
              <a:latin typeface="Arial"/>
            </a:endParaRPr>
          </a:p>
          <a:p>
            <a:pPr marL="285840" indent="-285480" algn="just">
              <a:lnSpc>
                <a:spcPct val="107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Asesoramiento a la Administración autonómica.</a:t>
            </a:r>
            <a:endParaRPr b="0" lang="es-ES" sz="1500" spc="-1" strike="noStrike">
              <a:latin typeface="Arial"/>
            </a:endParaRPr>
          </a:p>
          <a:p>
            <a:pPr marL="285840" indent="-285480" algn="just">
              <a:lnSpc>
                <a:spcPct val="107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Coordinación y seguimiento de la ejecución y modificación de los programas a través de los cuales se instrumenten cualquiera de los fondos.</a:t>
            </a:r>
            <a:endParaRPr b="0" lang="es-ES" sz="1500" spc="-1" strike="noStrike">
              <a:latin typeface="Arial"/>
            </a:endParaRPr>
          </a:p>
          <a:p>
            <a:pPr marL="285840" indent="-285480" algn="just">
              <a:lnSpc>
                <a:spcPct val="107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Potenciar el diálogo social y los mecanismos de participación del sector empresarial.</a:t>
            </a:r>
            <a:endParaRPr b="0" lang="es-ES" sz="1500" spc="-1" strike="noStrike">
              <a:latin typeface="Arial"/>
            </a:endParaRPr>
          </a:p>
          <a:p>
            <a:pPr marL="285840" indent="-285480" algn="just">
              <a:lnSpc>
                <a:spcPct val="107000"/>
              </a:lnSpc>
              <a:spcBef>
                <a:spcPts val="1199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Analizar iniciativas procedentes públicas y privadas susceptibles de ser financiadas o cofinanciadas con fondos europeos gestionados por la Comunidad.</a:t>
            </a:r>
            <a:endParaRPr b="0" lang="es-ES" sz="15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182520" y="0"/>
            <a:ext cx="633420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009900"/>
                </a:solidFill>
                <a:latin typeface="Century Gothic"/>
              </a:rPr>
              <a:t>2</a:t>
            </a:r>
            <a:r>
              <a:rPr b="1" lang="es-ES" sz="2300" spc="-1" strike="noStrike">
                <a:solidFill>
                  <a:srgbClr val="009900"/>
                </a:solidFill>
                <a:latin typeface="Century Gothic"/>
              </a:rPr>
              <a:t>.2 MECANISMOS DE PARTICIPACIÓN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05" name="Line 2"/>
          <p:cNvSpPr/>
          <p:nvPr/>
        </p:nvSpPr>
        <p:spPr>
          <a:xfrm>
            <a:off x="146160" y="507240"/>
            <a:ext cx="6370920" cy="360"/>
          </a:xfrm>
          <a:prstGeom prst="line">
            <a:avLst/>
          </a:prstGeom>
          <a:ln w="2844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3"/>
          <p:cNvSpPr/>
          <p:nvPr/>
        </p:nvSpPr>
        <p:spPr>
          <a:xfrm>
            <a:off x="1715040" y="952920"/>
            <a:ext cx="8978400" cy="67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ts val="2299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De cara a la máxima participación en relación con los fondos Next Generation EU, se articulan                                  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dos mecanismos de participación: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07" name="CustomShape 4"/>
          <p:cNvSpPr/>
          <p:nvPr/>
        </p:nvSpPr>
        <p:spPr>
          <a:xfrm>
            <a:off x="671400" y="927720"/>
            <a:ext cx="11315520" cy="713520"/>
          </a:xfrm>
          <a:prstGeom prst="rect">
            <a:avLst/>
          </a:prstGeom>
          <a:noFill/>
          <a:ln w="2844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5"/>
          <p:cNvSpPr/>
          <p:nvPr/>
        </p:nvSpPr>
        <p:spPr>
          <a:xfrm>
            <a:off x="3349800" y="1630440"/>
            <a:ext cx="660600" cy="870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9900"/>
          </a:solidFill>
          <a:ln>
            <a:solidFill>
              <a:schemeClr val="bg1">
                <a:lumMod val="65000"/>
              </a:schemeClr>
            </a:solidFill>
          </a:ln>
          <a:effectLst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6"/>
          <p:cNvSpPr/>
          <p:nvPr/>
        </p:nvSpPr>
        <p:spPr>
          <a:xfrm>
            <a:off x="984960" y="4130640"/>
            <a:ext cx="4429440" cy="28414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7"/>
          <p:cNvSpPr/>
          <p:nvPr/>
        </p:nvSpPr>
        <p:spPr>
          <a:xfrm>
            <a:off x="1404000" y="4610160"/>
            <a:ext cx="4010400" cy="193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Consejo del Diálogo Social</a:t>
            </a:r>
            <a:endParaRPr b="0" lang="es-ES" sz="1500" spc="-1" strike="noStrike">
              <a:latin typeface="Arial"/>
            </a:endParaRPr>
          </a:p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Consejo de Políticas Demográficas</a:t>
            </a:r>
            <a:endParaRPr b="0" lang="es-ES" sz="1500" spc="-1" strike="noStrike">
              <a:latin typeface="Arial"/>
            </a:endParaRPr>
          </a:p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Consejo Agrario</a:t>
            </a:r>
            <a:endParaRPr b="0" lang="es-ES" sz="1500" spc="-1" strike="noStrike">
              <a:latin typeface="Arial"/>
            </a:endParaRPr>
          </a:p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Comité del Cooperativismo agrario</a:t>
            </a:r>
            <a:endParaRPr b="0" lang="es-ES" sz="1500" spc="-1" strike="noStrike">
              <a:latin typeface="Arial"/>
            </a:endParaRPr>
          </a:p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Consejo Castellano y Leonés de Salud</a:t>
            </a:r>
            <a:endParaRPr b="0" lang="es-ES" sz="1500" spc="-1" strike="noStrike">
              <a:latin typeface="Arial"/>
            </a:endParaRPr>
          </a:p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Plataforma del Tercer sector social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11" name="CustomShape 8"/>
          <p:cNvSpPr/>
          <p:nvPr/>
        </p:nvSpPr>
        <p:spPr>
          <a:xfrm>
            <a:off x="671400" y="2753640"/>
            <a:ext cx="5228280" cy="125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ts val="2299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Se aprovecharán los instrumentos existentes y estas funciones serán asumidas por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órganos ya creados en aquellos sectores donde exista previamente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un órgano de participación de referencia: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12" name="CustomShape 9"/>
          <p:cNvSpPr/>
          <p:nvPr/>
        </p:nvSpPr>
        <p:spPr>
          <a:xfrm>
            <a:off x="8858160" y="1630440"/>
            <a:ext cx="660600" cy="87012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9900"/>
          </a:solidFill>
          <a:ln>
            <a:solidFill>
              <a:schemeClr val="bg1">
                <a:lumMod val="65000"/>
              </a:schemeClr>
            </a:solidFill>
          </a:ln>
          <a:effectLst>
            <a:innerShdw blurRad="63500" dir="8100000" dist="50800">
              <a:srgbClr val="000000">
                <a:alpha val="5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10"/>
          <p:cNvSpPr/>
          <p:nvPr/>
        </p:nvSpPr>
        <p:spPr>
          <a:xfrm>
            <a:off x="6905520" y="2753640"/>
            <a:ext cx="5081400" cy="125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ts val="2299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Se establecerá un foro estable de información y participación respecto a los principales hitos y objetivos estratégicos de los Fondos Next Generation EU,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la constitución de tres mesas específicas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14" name="CustomShape 11"/>
          <p:cNvSpPr/>
          <p:nvPr/>
        </p:nvSpPr>
        <p:spPr>
          <a:xfrm>
            <a:off x="7441920" y="4096080"/>
            <a:ext cx="4186080" cy="254448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12"/>
          <p:cNvSpPr/>
          <p:nvPr/>
        </p:nvSpPr>
        <p:spPr>
          <a:xfrm>
            <a:off x="7893000" y="4751280"/>
            <a:ext cx="3613680" cy="121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Mesa empresarial</a:t>
            </a:r>
            <a:endParaRPr b="0" lang="es-ES" sz="1500" spc="-1" strike="noStrike">
              <a:latin typeface="Arial"/>
            </a:endParaRPr>
          </a:p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Mesa científico-tecnológica</a:t>
            </a:r>
            <a:endParaRPr b="0" lang="es-ES" sz="1500" spc="-1" strike="noStrike">
              <a:latin typeface="Arial"/>
            </a:endParaRPr>
          </a:p>
          <a:p>
            <a:pPr marL="264960" indent="-264600" algn="just">
              <a:lnSpc>
                <a:spcPct val="107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  <a:ea typeface="Calibri"/>
              </a:rPr>
              <a:t>Mesa de coordinación con las corporaciones locales </a:t>
            </a:r>
            <a:endParaRPr b="0" lang="es-ES" sz="15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212760" y="42840"/>
            <a:ext cx="9055440" cy="8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2f5597"/>
                </a:solidFill>
                <a:latin typeface="Century Gothic"/>
              </a:rPr>
              <a:t>3</a:t>
            </a:r>
            <a:r>
              <a:rPr b="1" lang="es-ES" sz="2300" spc="-1" strike="noStrike">
                <a:solidFill>
                  <a:srgbClr val="2f5597"/>
                </a:solidFill>
                <a:latin typeface="Century Gothic"/>
              </a:rPr>
              <a:t>. FASES DE DESARROLLO DEL MODELO EN CASTILLA Y LEÓN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17" name="Line 2"/>
          <p:cNvSpPr/>
          <p:nvPr/>
        </p:nvSpPr>
        <p:spPr>
          <a:xfrm flipV="1">
            <a:off x="176400" y="546120"/>
            <a:ext cx="8651520" cy="18360"/>
          </a:xfrm>
          <a:prstGeom prst="line">
            <a:avLst/>
          </a:prstGeom>
          <a:ln w="2844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3"/>
          <p:cNvSpPr/>
          <p:nvPr/>
        </p:nvSpPr>
        <p:spPr>
          <a:xfrm>
            <a:off x="3056400" y="1284120"/>
            <a:ext cx="9187560" cy="96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ts val="2299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Elaboración el documento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“Iniciativas de recuperación y resiliencia en Castilla y León”,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con la participación de la sociedad de Castilla y León, en consonancia con los objetivos establecidos por la UE y con el Plan de Recuperación, Transformación y Resiliencia del Gobierno de España.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423360" y="1541160"/>
            <a:ext cx="2412360" cy="482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Arial"/>
              </a:rPr>
              <a:t>ESTRATEGIA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20" name="CustomShape 5"/>
          <p:cNvSpPr/>
          <p:nvPr/>
        </p:nvSpPr>
        <p:spPr>
          <a:xfrm>
            <a:off x="3880800" y="3178800"/>
            <a:ext cx="8363160" cy="67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ts val="2299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Con carácter participativo, se ha elaborado una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Propuesta de biblioteca de proyectos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destinados a transformar y modernizar nuestra Comunidad.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21" name="CustomShape 6"/>
          <p:cNvSpPr/>
          <p:nvPr/>
        </p:nvSpPr>
        <p:spPr>
          <a:xfrm>
            <a:off x="1440000" y="3111840"/>
            <a:ext cx="2335320" cy="730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Arial"/>
              </a:rPr>
              <a:t>BIBLIOTECA                             DE PROYECTOS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22" name="CustomShape 7"/>
          <p:cNvSpPr/>
          <p:nvPr/>
        </p:nvSpPr>
        <p:spPr>
          <a:xfrm>
            <a:off x="5529240" y="4653720"/>
            <a:ext cx="6714720" cy="125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ts val="2299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Comprende una serie de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proyectos concretos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que se complementan con todos aquellos otros, tanto públicos como privados, incluidos los que se formulen en el ámbito de las manifestaciones de interés y convocatorias subsiguientes que formule el Gobierno español.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23" name="CustomShape 8"/>
          <p:cNvSpPr/>
          <p:nvPr/>
        </p:nvSpPr>
        <p:spPr>
          <a:xfrm>
            <a:off x="2445840" y="4693320"/>
            <a:ext cx="2895840" cy="1193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Arial"/>
              </a:rPr>
              <a:t>PROYECTOS CON ORIENTACIÓN FINANCIERA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24" name="Line 9"/>
          <p:cNvSpPr/>
          <p:nvPr/>
        </p:nvSpPr>
        <p:spPr>
          <a:xfrm>
            <a:off x="646560" y="2023920"/>
            <a:ext cx="360" cy="143604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Line 10"/>
          <p:cNvSpPr/>
          <p:nvPr/>
        </p:nvSpPr>
        <p:spPr>
          <a:xfrm>
            <a:off x="646560" y="3459960"/>
            <a:ext cx="727200" cy="360"/>
          </a:xfrm>
          <a:prstGeom prst="line">
            <a:avLst/>
          </a:prstGeom>
          <a:ln w="19080">
            <a:solidFill>
              <a:schemeClr val="bg1">
                <a:lumMod val="65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Line 11"/>
          <p:cNvSpPr/>
          <p:nvPr/>
        </p:nvSpPr>
        <p:spPr>
          <a:xfrm>
            <a:off x="1660320" y="3829320"/>
            <a:ext cx="360" cy="1436040"/>
          </a:xfrm>
          <a:prstGeom prst="line">
            <a:avLst/>
          </a:prstGeom>
          <a:ln w="1908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Line 12"/>
          <p:cNvSpPr/>
          <p:nvPr/>
        </p:nvSpPr>
        <p:spPr>
          <a:xfrm>
            <a:off x="1660320" y="5265360"/>
            <a:ext cx="727200" cy="360"/>
          </a:xfrm>
          <a:prstGeom prst="line">
            <a:avLst/>
          </a:prstGeom>
          <a:ln w="19080">
            <a:solidFill>
              <a:schemeClr val="accent1">
                <a:lumMod val="40000"/>
                <a:lumOff val="60000"/>
              </a:schemeClr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9920" y="-13320"/>
            <a:ext cx="10262880" cy="8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3000" spc="-1" strike="noStrike">
                <a:solidFill>
                  <a:srgbClr val="2f5597"/>
                </a:solidFill>
                <a:latin typeface="Century Gothic"/>
              </a:rPr>
              <a:t>3</a:t>
            </a:r>
            <a:r>
              <a:rPr b="1" lang="es-ES" sz="2300" spc="-1" strike="noStrike">
                <a:solidFill>
                  <a:srgbClr val="2f5597"/>
                </a:solidFill>
                <a:latin typeface="Century Gothic"/>
              </a:rPr>
              <a:t>.1 INICIATIVAS DE RECUPERACIÓN Y RESILIENCIA EN CyL (ESTRATEGIA)</a:t>
            </a:r>
            <a:endParaRPr b="0" lang="es-ES" sz="2300" spc="-1" strike="noStrike">
              <a:latin typeface="Arial"/>
            </a:endParaRPr>
          </a:p>
        </p:txBody>
      </p:sp>
      <p:sp>
        <p:nvSpPr>
          <p:cNvPr id="229" name="Line 2"/>
          <p:cNvSpPr/>
          <p:nvPr/>
        </p:nvSpPr>
        <p:spPr>
          <a:xfrm flipV="1">
            <a:off x="133560" y="532800"/>
            <a:ext cx="9962280" cy="18360"/>
          </a:xfrm>
          <a:prstGeom prst="line">
            <a:avLst/>
          </a:prstGeom>
          <a:ln w="2844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3"/>
          <p:cNvSpPr/>
          <p:nvPr/>
        </p:nvSpPr>
        <p:spPr>
          <a:xfrm>
            <a:off x="704880" y="3017160"/>
            <a:ext cx="2396520" cy="146376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ffffff"/>
                </a:solidFill>
                <a:latin typeface="Arial"/>
              </a:rPr>
              <a:t>Iniciativas de Recuperación y Resiliencia en CyL (Estrategia)</a:t>
            </a:r>
            <a:endParaRPr b="0" lang="es-ES" sz="2000" spc="-1" strike="noStrike">
              <a:latin typeface="Arial"/>
            </a:endParaRPr>
          </a:p>
        </p:txBody>
      </p:sp>
      <p:pic>
        <p:nvPicPr>
          <p:cNvPr id="231" name="Imagen 3" descr=""/>
          <p:cNvPicPr/>
          <p:nvPr/>
        </p:nvPicPr>
        <p:blipFill>
          <a:blip r:embed="rId1"/>
          <a:stretch/>
        </p:blipFill>
        <p:spPr>
          <a:xfrm>
            <a:off x="4104720" y="1413720"/>
            <a:ext cx="424080" cy="424080"/>
          </a:xfrm>
          <a:prstGeom prst="rect">
            <a:avLst/>
          </a:prstGeom>
          <a:ln>
            <a:noFill/>
          </a:ln>
        </p:spPr>
      </p:pic>
      <p:sp>
        <p:nvSpPr>
          <p:cNvPr id="232" name="CustomShape 4"/>
          <p:cNvSpPr/>
          <p:nvPr/>
        </p:nvSpPr>
        <p:spPr>
          <a:xfrm>
            <a:off x="4586040" y="1838160"/>
            <a:ext cx="770076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Recoger todo aquello que para la sociedad de Castilla y León es importante para su desarrollo. Es un documento, abierto, participativo y vivo.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33" name="CustomShape 5"/>
          <p:cNvSpPr/>
          <p:nvPr/>
        </p:nvSpPr>
        <p:spPr>
          <a:xfrm>
            <a:off x="4529160" y="1479960"/>
            <a:ext cx="5219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OBJETIVO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>
            <a:off x="4586040" y="2814840"/>
            <a:ext cx="5219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PARTICIPACIÓN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>
            <a:off x="4586040" y="3195360"/>
            <a:ext cx="770076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Para su elaboración se abrió un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proceso de diálogo y aportaciones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con grupos parlamentarios.</a:t>
            </a:r>
            <a:endParaRPr b="0" lang="es-ES" sz="1500" spc="-1" strike="noStrike">
              <a:latin typeface="Arial"/>
            </a:endParaRPr>
          </a:p>
        </p:txBody>
      </p:sp>
      <p:pic>
        <p:nvPicPr>
          <p:cNvPr id="236" name="Picture 6" descr=""/>
          <p:cNvPicPr/>
          <p:nvPr/>
        </p:nvPicPr>
        <p:blipFill>
          <a:blip r:embed="rId2"/>
          <a:stretch/>
        </p:blipFill>
        <p:spPr>
          <a:xfrm>
            <a:off x="4176000" y="4115880"/>
            <a:ext cx="312480" cy="312480"/>
          </a:xfrm>
          <a:prstGeom prst="rect">
            <a:avLst/>
          </a:prstGeom>
          <a:ln>
            <a:noFill/>
          </a:ln>
        </p:spPr>
      </p:pic>
      <p:sp>
        <p:nvSpPr>
          <p:cNvPr id="237" name="CustomShape 8"/>
          <p:cNvSpPr/>
          <p:nvPr/>
        </p:nvSpPr>
        <p:spPr>
          <a:xfrm>
            <a:off x="4586040" y="4081320"/>
            <a:ext cx="52192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DOCUMENTO FINAL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4586040" y="4458240"/>
            <a:ext cx="7700760" cy="5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Una vez integradas todas las aportaciones surge un documento final, que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sirve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 para continuar con el </a:t>
            </a:r>
            <a:r>
              <a:rPr b="1" lang="es-ES" sz="1500" spc="-1" strike="noStrike">
                <a:solidFill>
                  <a:srgbClr val="000000"/>
                </a:solidFill>
                <a:latin typeface="Arial"/>
              </a:rPr>
              <a:t>proceso de diálogo con el Gobierno del Estado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.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39" name="CustomShape 10"/>
          <p:cNvSpPr/>
          <p:nvPr/>
        </p:nvSpPr>
        <p:spPr>
          <a:xfrm>
            <a:off x="7503120" y="5155920"/>
            <a:ext cx="429120" cy="6631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algn="br" blurRad="50800" dir="13500000" dist="381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11"/>
          <p:cNvSpPr/>
          <p:nvPr/>
        </p:nvSpPr>
        <p:spPr>
          <a:xfrm>
            <a:off x="6511680" y="5819400"/>
            <a:ext cx="3139560" cy="73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s-ES" sz="2200" spc="-1" strike="noStrike">
                <a:solidFill>
                  <a:srgbClr val="000000"/>
                </a:solidFill>
                <a:latin typeface="Arial"/>
              </a:rPr>
              <a:t>71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Iniciativas estratégicas</a:t>
            </a:r>
            <a:endParaRPr b="0" lang="es-ES" sz="15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      </a:t>
            </a:r>
            <a:r>
              <a:rPr b="1" lang="es-ES" sz="2000" spc="-1" strike="noStrike">
                <a:solidFill>
                  <a:srgbClr val="000000"/>
                </a:solidFill>
                <a:latin typeface="Arial"/>
              </a:rPr>
              <a:t>10</a:t>
            </a: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componentes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41" name="CustomShape 12"/>
          <p:cNvSpPr/>
          <p:nvPr/>
        </p:nvSpPr>
        <p:spPr>
          <a:xfrm>
            <a:off x="6038640" y="5208480"/>
            <a:ext cx="1596600" cy="31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es-ES" sz="1500" spc="-1" strike="noStrike">
                <a:solidFill>
                  <a:srgbClr val="000000"/>
                </a:solidFill>
                <a:latin typeface="Arial"/>
              </a:rPr>
              <a:t>Compuesto por</a:t>
            </a:r>
            <a:endParaRPr b="0" lang="es-ES" sz="1500" spc="-1" strike="noStrike">
              <a:latin typeface="Arial"/>
            </a:endParaRPr>
          </a:p>
        </p:txBody>
      </p:sp>
      <p:sp>
        <p:nvSpPr>
          <p:cNvPr id="242" name="CustomShape 13"/>
          <p:cNvSpPr/>
          <p:nvPr/>
        </p:nvSpPr>
        <p:spPr>
          <a:xfrm>
            <a:off x="3889800" y="1233720"/>
            <a:ext cx="189000" cy="5419800"/>
          </a:xfrm>
          <a:prstGeom prst="leftBracket">
            <a:avLst>
              <a:gd name="adj" fmla="val 8333"/>
            </a:avLst>
          </a:prstGeom>
          <a:noFill/>
          <a:ln w="2844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3" name="Picture 2" descr=""/>
          <p:cNvPicPr/>
          <p:nvPr/>
        </p:nvPicPr>
        <p:blipFill>
          <a:blip r:embed="rId3"/>
          <a:stretch/>
        </p:blipFill>
        <p:spPr>
          <a:xfrm>
            <a:off x="4119480" y="2814840"/>
            <a:ext cx="369360" cy="36936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Application>LibreOffice/6.0.5.2$Windows_X86_64 LibreOffice_project/54c8cbb85f300ac59db32fe8a675ff7683cd5a16</Application>
  <Words>2011</Words>
  <Paragraphs>237</Paragraphs>
  <Company>Junta de Castilla y León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2021-02-16T13:31:02Z</dcterms:created>
  <dc:creator>Ruth Jimenez Cid</dc:creator>
  <dc:description/>
  <dc:language>es-ES</dc:language>
  <cp:lastModifiedBy>Esther Marin Prieto</cp:lastModifiedBy>
  <dcterms:modified xsi:type="dcterms:W3CDTF">2021-02-16T18:24:31Z</dcterms:modified>
  <cp:revision>22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Junta de Castilla y León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Personalizado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21</vt:i4>
  </property>
</Properties>
</file>