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81" r:id="rId4"/>
    <p:sldId id="288" r:id="rId5"/>
    <p:sldId id="259" r:id="rId6"/>
    <p:sldId id="282" r:id="rId7"/>
    <p:sldId id="271" r:id="rId8"/>
    <p:sldId id="261" r:id="rId9"/>
    <p:sldId id="275" r:id="rId10"/>
    <p:sldId id="262" r:id="rId11"/>
    <p:sldId id="289" r:id="rId12"/>
    <p:sldId id="290" r:id="rId13"/>
    <p:sldId id="272" r:id="rId14"/>
    <p:sldId id="291" r:id="rId15"/>
    <p:sldId id="292" r:id="rId16"/>
    <p:sldId id="293" r:id="rId17"/>
    <p:sldId id="294" r:id="rId18"/>
    <p:sldId id="274" r:id="rId19"/>
    <p:sldId id="277" r:id="rId20"/>
    <p:sldId id="278" r:id="rId21"/>
    <p:sldId id="295" r:id="rId22"/>
  </p:sldIdLst>
  <p:sldSz cx="9144000" cy="6858000" type="screen4x3"/>
  <p:notesSz cx="6805613" cy="99393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418" autoAdjust="0"/>
  </p:normalViewPr>
  <p:slideViewPr>
    <p:cSldViewPr>
      <p:cViewPr varScale="1">
        <p:scale>
          <a:sx n="75" d="100"/>
          <a:sy n="7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C7735B-E341-4FB7-8A2D-5388BF748831}" type="doc">
      <dgm:prSet loTypeId="urn:microsoft.com/office/officeart/2005/8/layout/vList2" loCatId="list" qsTypeId="urn:microsoft.com/office/officeart/2005/8/quickstyle/3d2" qsCatId="3D" csTypeId="urn:microsoft.com/office/officeart/2005/8/colors/accent1_2#1" csCatId="accent1" phldr="1"/>
      <dgm:spPr/>
      <dgm:t>
        <a:bodyPr/>
        <a:lstStyle/>
        <a:p>
          <a:endParaRPr lang="es-ES"/>
        </a:p>
      </dgm:t>
    </dgm:pt>
    <dgm:pt modelId="{84055851-AFD7-4019-A522-FFC03091FF4F}">
      <dgm:prSet custT="1"/>
      <dgm:spPr>
        <a:gradFill rotWithShape="0">
          <a:gsLst>
            <a:gs pos="0">
              <a:schemeClr val="accent5">
                <a:lumMod val="60000"/>
                <a:lumOff val="40000"/>
              </a:schemeClr>
            </a:gs>
            <a:gs pos="13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9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pPr algn="ctr" rtl="0"/>
          <a:r>
            <a:rPr lang="es-ES" sz="2200" b="1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4.235 profesionales para defender el bosque</a:t>
          </a:r>
          <a:endParaRPr lang="es-ES" sz="2200" dirty="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8AD8F3-9656-44D4-8894-E3D145F3CCDA}" type="parTrans" cxnId="{739C7914-5A98-4E2B-AE80-12E94D8877E5}">
      <dgm:prSet/>
      <dgm:spPr/>
      <dgm:t>
        <a:bodyPr/>
        <a:lstStyle/>
        <a:p>
          <a:endParaRPr lang="es-ES">
            <a:effectLst/>
          </a:endParaRPr>
        </a:p>
      </dgm:t>
    </dgm:pt>
    <dgm:pt modelId="{BEB43F71-546B-482B-B618-A0376BB1344F}" type="sibTrans" cxnId="{739C7914-5A98-4E2B-AE80-12E94D8877E5}">
      <dgm:prSet/>
      <dgm:spPr/>
      <dgm:t>
        <a:bodyPr/>
        <a:lstStyle/>
        <a:p>
          <a:endParaRPr lang="es-ES">
            <a:effectLst/>
          </a:endParaRPr>
        </a:p>
      </dgm:t>
    </dgm:pt>
    <dgm:pt modelId="{5C77B568-2DF9-4C8C-A671-D8BAFF8C7407}" type="pres">
      <dgm:prSet presAssocID="{57C7735B-E341-4FB7-8A2D-5388BF74883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3897B0F-4A99-4C40-A421-FD2156B4BA78}" type="pres">
      <dgm:prSet presAssocID="{84055851-AFD7-4019-A522-FFC03091FF4F}" presName="parentText" presStyleLbl="node1" presStyleIdx="0" presStyleCnt="1" custLinFactY="100000" custLinFactNeighborX="-1081" custLinFactNeighborY="10004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39C7914-5A98-4E2B-AE80-12E94D8877E5}" srcId="{57C7735B-E341-4FB7-8A2D-5388BF748831}" destId="{84055851-AFD7-4019-A522-FFC03091FF4F}" srcOrd="0" destOrd="0" parTransId="{018AD8F3-9656-44D4-8894-E3D145F3CCDA}" sibTransId="{BEB43F71-546B-482B-B618-A0376BB1344F}"/>
    <dgm:cxn modelId="{142BBE4B-C936-42EE-B4A1-FE4B7679D918}" type="presOf" srcId="{57C7735B-E341-4FB7-8A2D-5388BF748831}" destId="{5C77B568-2DF9-4C8C-A671-D8BAFF8C7407}" srcOrd="0" destOrd="0" presId="urn:microsoft.com/office/officeart/2005/8/layout/vList2"/>
    <dgm:cxn modelId="{291DD2E4-1E2D-4CC6-8033-36907F480BE1}" type="presOf" srcId="{84055851-AFD7-4019-A522-FFC03091FF4F}" destId="{63897B0F-4A99-4C40-A421-FD2156B4BA78}" srcOrd="0" destOrd="0" presId="urn:microsoft.com/office/officeart/2005/8/layout/vList2"/>
    <dgm:cxn modelId="{4B9D15B8-9E1D-465A-AD2C-6090E33AC88C}" type="presParOf" srcId="{5C77B568-2DF9-4C8C-A671-D8BAFF8C7407}" destId="{63897B0F-4A99-4C40-A421-FD2156B4BA7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C7735B-E341-4FB7-8A2D-5388BF748831}" type="doc">
      <dgm:prSet loTypeId="urn:microsoft.com/office/officeart/2005/8/layout/vList2" loCatId="list" qsTypeId="urn:microsoft.com/office/officeart/2005/8/quickstyle/3d2" qsCatId="3D" csTypeId="urn:microsoft.com/office/officeart/2005/8/colors/accent1_2#2" csCatId="accent1" phldr="1"/>
      <dgm:spPr/>
      <dgm:t>
        <a:bodyPr/>
        <a:lstStyle/>
        <a:p>
          <a:endParaRPr lang="es-ES"/>
        </a:p>
      </dgm:t>
    </dgm:pt>
    <dgm:pt modelId="{84055851-AFD7-4019-A522-FFC03091FF4F}">
      <dgm:prSet custT="1"/>
      <dgm:spPr/>
      <dgm:t>
        <a:bodyPr/>
        <a:lstStyle/>
        <a:p>
          <a:pPr algn="ctr" rtl="0"/>
          <a:r>
            <a:rPr lang="es-ES" sz="2200" b="1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10 Centros de </a:t>
          </a:r>
          <a:r>
            <a:rPr lang="es-ES" sz="2200" b="1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Mando operativos todo </a:t>
          </a:r>
          <a:r>
            <a:rPr lang="es-ES" sz="2200" b="1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el año</a:t>
          </a:r>
          <a:endParaRPr lang="es-ES" sz="2200" dirty="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8AD8F3-9656-44D4-8894-E3D145F3CCDA}" type="parTrans" cxnId="{739C7914-5A98-4E2B-AE80-12E94D8877E5}">
      <dgm:prSet/>
      <dgm:spPr/>
      <dgm:t>
        <a:bodyPr/>
        <a:lstStyle/>
        <a:p>
          <a:endParaRPr lang="es-ES">
            <a:solidFill>
              <a:schemeClr val="tx1"/>
            </a:solidFill>
            <a:effectLst/>
          </a:endParaRPr>
        </a:p>
      </dgm:t>
    </dgm:pt>
    <dgm:pt modelId="{BEB43F71-546B-482B-B618-A0376BB1344F}" type="sibTrans" cxnId="{739C7914-5A98-4E2B-AE80-12E94D8877E5}">
      <dgm:prSet/>
      <dgm:spPr/>
      <dgm:t>
        <a:bodyPr/>
        <a:lstStyle/>
        <a:p>
          <a:endParaRPr lang="es-ES">
            <a:solidFill>
              <a:schemeClr val="tx1"/>
            </a:solidFill>
            <a:effectLst/>
          </a:endParaRPr>
        </a:p>
      </dgm:t>
    </dgm:pt>
    <dgm:pt modelId="{5C77B568-2DF9-4C8C-A671-D8BAFF8C7407}" type="pres">
      <dgm:prSet presAssocID="{57C7735B-E341-4FB7-8A2D-5388BF74883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3897B0F-4A99-4C40-A421-FD2156B4BA78}" type="pres">
      <dgm:prSet presAssocID="{84055851-AFD7-4019-A522-FFC03091FF4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39C7914-5A98-4E2B-AE80-12E94D8877E5}" srcId="{57C7735B-E341-4FB7-8A2D-5388BF748831}" destId="{84055851-AFD7-4019-A522-FFC03091FF4F}" srcOrd="0" destOrd="0" parTransId="{018AD8F3-9656-44D4-8894-E3D145F3CCDA}" sibTransId="{BEB43F71-546B-482B-B618-A0376BB1344F}"/>
    <dgm:cxn modelId="{78F51F8E-EEDB-48EB-A37C-22F846D40D95}" type="presOf" srcId="{57C7735B-E341-4FB7-8A2D-5388BF748831}" destId="{5C77B568-2DF9-4C8C-A671-D8BAFF8C7407}" srcOrd="0" destOrd="0" presId="urn:microsoft.com/office/officeart/2005/8/layout/vList2"/>
    <dgm:cxn modelId="{D1A4EF0F-923D-40BD-B12E-35EB8ADF22CC}" type="presOf" srcId="{84055851-AFD7-4019-A522-FFC03091FF4F}" destId="{63897B0F-4A99-4C40-A421-FD2156B4BA78}" srcOrd="0" destOrd="0" presId="urn:microsoft.com/office/officeart/2005/8/layout/vList2"/>
    <dgm:cxn modelId="{11FCB933-9A1D-4458-A09B-0A1FE027BC8E}" type="presParOf" srcId="{5C77B568-2DF9-4C8C-A671-D8BAFF8C7407}" destId="{63897B0F-4A99-4C40-A421-FD2156B4BA7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7BCC370-7927-4B74-8D96-A42C474817B1}" type="doc">
      <dgm:prSet loTypeId="urn:microsoft.com/office/officeart/2005/8/layout/hChevron3" loCatId="process" qsTypeId="urn:microsoft.com/office/officeart/2005/8/quickstyle/simple1#1" qsCatId="simple" csTypeId="urn:microsoft.com/office/officeart/2005/8/colors/accent1_2#3" csCatId="accent1" phldr="1"/>
      <dgm:spPr/>
      <dgm:t>
        <a:bodyPr/>
        <a:lstStyle/>
        <a:p>
          <a:endParaRPr lang="es-ES"/>
        </a:p>
      </dgm:t>
    </dgm:pt>
    <dgm:pt modelId="{EB91C66F-37CD-4799-8BF6-E7EA5B813638}">
      <dgm:prSet custT="1"/>
      <dgm:spPr/>
      <dgm:t>
        <a:bodyPr/>
        <a:lstStyle/>
        <a:p>
          <a:pPr rtl="0"/>
          <a:r>
            <a:rPr lang="es-ES" sz="2000" b="1" i="0" baseline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Medios MAGRAMA en CyL  → 5 helicópteros + 5 aviones</a:t>
          </a:r>
          <a:endParaRPr lang="es-ES" sz="2000" b="0" i="0" baseline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E63FD6-7BA0-416E-9CF7-A15A7B2270B6}" type="parTrans" cxnId="{197AEBD2-FC8F-455B-BF1B-A2EDDAA77FEE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2600B54F-1FFD-414B-B01E-EC2FEF692229}" type="sibTrans" cxnId="{197AEBD2-FC8F-455B-BF1B-A2EDDAA77FEE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EFD25CDE-C364-4106-8FDF-8CCBA78114B6}" type="pres">
      <dgm:prSet presAssocID="{17BCC370-7927-4B74-8D96-A42C474817B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AB86C17-1DD9-41CD-9B35-29704D469591}" type="pres">
      <dgm:prSet presAssocID="{EB91C66F-37CD-4799-8BF6-E7EA5B813638}" presName="parTxOnly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EBD537B-2EED-4858-AC3A-B74ED2E8E079}" type="presOf" srcId="{17BCC370-7927-4B74-8D96-A42C474817B1}" destId="{EFD25CDE-C364-4106-8FDF-8CCBA78114B6}" srcOrd="0" destOrd="0" presId="urn:microsoft.com/office/officeart/2005/8/layout/hChevron3"/>
    <dgm:cxn modelId="{34C4EB8A-7499-463E-9348-FFBF9CFEF264}" type="presOf" srcId="{EB91C66F-37CD-4799-8BF6-E7EA5B813638}" destId="{7AB86C17-1DD9-41CD-9B35-29704D469591}" srcOrd="0" destOrd="0" presId="urn:microsoft.com/office/officeart/2005/8/layout/hChevron3"/>
    <dgm:cxn modelId="{197AEBD2-FC8F-455B-BF1B-A2EDDAA77FEE}" srcId="{17BCC370-7927-4B74-8D96-A42C474817B1}" destId="{EB91C66F-37CD-4799-8BF6-E7EA5B813638}" srcOrd="0" destOrd="0" parTransId="{20E63FD6-7BA0-416E-9CF7-A15A7B2270B6}" sibTransId="{2600B54F-1FFD-414B-B01E-EC2FEF692229}"/>
    <dgm:cxn modelId="{2D83AF10-046E-417F-A359-B6488E4320B8}" type="presParOf" srcId="{EFD25CDE-C364-4106-8FDF-8CCBA78114B6}" destId="{7AB86C17-1DD9-41CD-9B35-29704D469591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7BCC370-7927-4B74-8D96-A42C474817B1}" type="doc">
      <dgm:prSet loTypeId="urn:microsoft.com/office/officeart/2005/8/layout/hChevron3" loCatId="process" qsTypeId="urn:microsoft.com/office/officeart/2005/8/quickstyle/simple1#2" qsCatId="simple" csTypeId="urn:microsoft.com/office/officeart/2005/8/colors/accent1_2#4" csCatId="accent1" phldr="1"/>
      <dgm:spPr/>
      <dgm:t>
        <a:bodyPr/>
        <a:lstStyle/>
        <a:p>
          <a:endParaRPr lang="es-ES"/>
        </a:p>
      </dgm:t>
    </dgm:pt>
    <dgm:pt modelId="{EB91C66F-37CD-4799-8BF6-E7EA5B813638}">
      <dgm:prSet custT="1"/>
      <dgm:spPr/>
      <dgm:t>
        <a:bodyPr/>
        <a:lstStyle/>
        <a:p>
          <a:pPr rtl="0"/>
          <a:r>
            <a:rPr lang="es-ES" sz="1800" b="1" i="0" baseline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Medios aéreos  </a:t>
          </a:r>
          <a:r>
            <a:rPr lang="es-ES" sz="1800" b="1" i="0" baseline="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JCyL</a:t>
          </a:r>
          <a:r>
            <a:rPr lang="es-ES" sz="1800" b="1" i="0" baseline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→ 21 helicópteros</a:t>
          </a:r>
          <a:endParaRPr lang="es-ES" sz="1800" b="0" i="0" baseline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0E63FD6-7BA0-416E-9CF7-A15A7B2270B6}" type="parTrans" cxnId="{197AEBD2-FC8F-455B-BF1B-A2EDDAA77FEE}">
      <dgm:prSet/>
      <dgm:spPr/>
      <dgm:t>
        <a:bodyPr/>
        <a:lstStyle/>
        <a:p>
          <a:endParaRPr lang="es-ES" sz="1800">
            <a:latin typeface="Arial" pitchFamily="34" charset="0"/>
            <a:cs typeface="Arial" pitchFamily="34" charset="0"/>
          </a:endParaRPr>
        </a:p>
      </dgm:t>
    </dgm:pt>
    <dgm:pt modelId="{2600B54F-1FFD-414B-B01E-EC2FEF692229}" type="sibTrans" cxnId="{197AEBD2-FC8F-455B-BF1B-A2EDDAA77FEE}">
      <dgm:prSet/>
      <dgm:spPr/>
      <dgm:t>
        <a:bodyPr/>
        <a:lstStyle/>
        <a:p>
          <a:endParaRPr lang="es-ES" sz="1800">
            <a:latin typeface="Arial" pitchFamily="34" charset="0"/>
            <a:cs typeface="Arial" pitchFamily="34" charset="0"/>
          </a:endParaRPr>
        </a:p>
      </dgm:t>
    </dgm:pt>
    <dgm:pt modelId="{EFD25CDE-C364-4106-8FDF-8CCBA78114B6}" type="pres">
      <dgm:prSet presAssocID="{17BCC370-7927-4B74-8D96-A42C474817B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AB86C17-1DD9-41CD-9B35-29704D469591}" type="pres">
      <dgm:prSet presAssocID="{EB91C66F-37CD-4799-8BF6-E7EA5B813638}" presName="parTxOnly" presStyleLbl="node1" presStyleIdx="0" presStyleCnt="1" custLinFactNeighborX="-306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ECA90A6-FB6F-4F62-9C77-BADADB2EB278}" type="presOf" srcId="{17BCC370-7927-4B74-8D96-A42C474817B1}" destId="{EFD25CDE-C364-4106-8FDF-8CCBA78114B6}" srcOrd="0" destOrd="0" presId="urn:microsoft.com/office/officeart/2005/8/layout/hChevron3"/>
    <dgm:cxn modelId="{197AEBD2-FC8F-455B-BF1B-A2EDDAA77FEE}" srcId="{17BCC370-7927-4B74-8D96-A42C474817B1}" destId="{EB91C66F-37CD-4799-8BF6-E7EA5B813638}" srcOrd="0" destOrd="0" parTransId="{20E63FD6-7BA0-416E-9CF7-A15A7B2270B6}" sibTransId="{2600B54F-1FFD-414B-B01E-EC2FEF692229}"/>
    <dgm:cxn modelId="{DEE5111B-4E55-4B87-BB7D-FB12375E53C7}" type="presOf" srcId="{EB91C66F-37CD-4799-8BF6-E7EA5B813638}" destId="{7AB86C17-1DD9-41CD-9B35-29704D469591}" srcOrd="0" destOrd="0" presId="urn:microsoft.com/office/officeart/2005/8/layout/hChevron3"/>
    <dgm:cxn modelId="{86C5C2BE-CF39-41AE-BC49-C98DF65D5DB0}" type="presParOf" srcId="{EFD25CDE-C364-4106-8FDF-8CCBA78114B6}" destId="{7AB86C17-1DD9-41CD-9B35-29704D469591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3897B0F-4A99-4C40-A421-FD2156B4BA78}">
      <dsp:nvSpPr>
        <dsp:cNvPr id="0" name=""/>
        <dsp:cNvSpPr/>
      </dsp:nvSpPr>
      <dsp:spPr>
        <a:xfrm>
          <a:off x="0" y="42"/>
          <a:ext cx="7920880" cy="359957"/>
        </a:xfrm>
        <a:prstGeom prst="roundRect">
          <a:avLst/>
        </a:prstGeom>
        <a:gradFill rotWithShape="0">
          <a:gsLst>
            <a:gs pos="0">
              <a:schemeClr val="accent5">
                <a:lumMod val="60000"/>
                <a:lumOff val="40000"/>
              </a:schemeClr>
            </a:gs>
            <a:gs pos="13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9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b="1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4.235 profesionales para defender el bosque</a:t>
          </a:r>
          <a:endParaRPr lang="es-ES" sz="2200" kern="1200" dirty="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42"/>
        <a:ext cx="7920880" cy="35995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3897B0F-4A99-4C40-A421-FD2156B4BA78}">
      <dsp:nvSpPr>
        <dsp:cNvPr id="0" name=""/>
        <dsp:cNvSpPr/>
      </dsp:nvSpPr>
      <dsp:spPr>
        <a:xfrm>
          <a:off x="0" y="21"/>
          <a:ext cx="6660220" cy="35995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b="1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10 Centros de </a:t>
          </a:r>
          <a:r>
            <a:rPr lang="es-ES" sz="2200" b="1" kern="120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Mando operativos todo </a:t>
          </a:r>
          <a:r>
            <a:rPr lang="es-ES" sz="2200" b="1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el año</a:t>
          </a:r>
          <a:endParaRPr lang="es-ES" sz="2200" kern="1200" dirty="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1"/>
        <a:ext cx="6660220" cy="35995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AB86C17-1DD9-41CD-9B35-29704D469591}">
      <dsp:nvSpPr>
        <dsp:cNvPr id="0" name=""/>
        <dsp:cNvSpPr/>
      </dsp:nvSpPr>
      <dsp:spPr>
        <a:xfrm>
          <a:off x="3845" y="0"/>
          <a:ext cx="7868876" cy="59522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i="0" kern="1200" baseline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Medios MAGRAMA en CyL  → 5 helicópteros + 5 aviones</a:t>
          </a:r>
          <a:endParaRPr lang="es-ES" sz="2000" b="0" i="0" kern="1200" baseline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45" y="0"/>
        <a:ext cx="7868876" cy="59522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AB86C17-1DD9-41CD-9B35-29704D469591}">
      <dsp:nvSpPr>
        <dsp:cNvPr id="0" name=""/>
        <dsp:cNvSpPr/>
      </dsp:nvSpPr>
      <dsp:spPr>
        <a:xfrm>
          <a:off x="0" y="0"/>
          <a:ext cx="5052239" cy="59522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48006" rIns="24003" bIns="4800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i="0" kern="1200" baseline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Medios aéreos  </a:t>
          </a:r>
          <a:r>
            <a:rPr lang="es-ES" sz="1800" b="1" i="0" kern="1200" baseline="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JCyL</a:t>
          </a:r>
          <a:r>
            <a:rPr lang="es-ES" sz="1800" b="1" i="0" kern="1200" baseline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→ 21 helicópteros</a:t>
          </a:r>
          <a:endParaRPr lang="es-ES" sz="1800" b="0" i="0" kern="1200" baseline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0" y="0"/>
        <a:ext cx="5052239" cy="5952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9B9E54-7727-46B2-8346-A187B1C22DF0}" type="datetimeFigureOut">
              <a:rPr lang="es-ES" smtClean="0"/>
              <a:pPr/>
              <a:t>20/06/2016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5445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F0FD33-4614-485C-9F51-950819B461C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620600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DF2A02-D602-4CD3-9F3C-58EB11D5BE72}" type="datetimeFigureOut">
              <a:rPr lang="es-ES" smtClean="0"/>
              <a:pPr/>
              <a:t>20/06/2016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1987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0562" y="4783307"/>
            <a:ext cx="544449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01FE7A-70EB-4756-9212-B1464FA26E0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500615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1FE7A-70EB-4756-9212-B1464FA26E00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046486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1FE7A-70EB-4756-9212-B1464FA26E00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736227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09715F-5923-413F-AE44-8B524144A25B}" type="datetimeFigureOut">
              <a:rPr lang="en-US" smtClean="0"/>
              <a:pPr>
                <a:defRPr/>
              </a:pPr>
              <a:t>6/20/2016</a:t>
            </a:fld>
            <a:endParaRPr lang="en-US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E9C949A0-CE5A-43F9-811E-673F6D8EFA14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D0D688-F6DF-48B3-88B5-E1BC7CEEAB15}" type="datetimeFigureOut">
              <a:rPr lang="en-US" smtClean="0"/>
              <a:pPr>
                <a:defRPr/>
              </a:pPr>
              <a:t>6/20/2016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4618E2-0F5C-49D6-8384-40CDF8EE3F49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622177-6013-4F1D-8BA8-D6D5A73A4F4B}" type="datetimeFigureOut">
              <a:rPr lang="en-US" smtClean="0"/>
              <a:pPr>
                <a:defRPr/>
              </a:pPr>
              <a:t>6/20/2016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D2D22C-18B4-48D7-8D7F-36506AB9F363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3369A9-B1CA-4002-8895-A38E3F63DFD1}" type="datetimeFigureOut">
              <a:rPr lang="en-US" smtClean="0"/>
              <a:pPr>
                <a:defRPr/>
              </a:pPr>
              <a:t>6/20/2016</a:t>
            </a:fld>
            <a:endParaRPr lang="en-U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8F91E369-73C3-416F-9518-DEBDDA692342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EA1D1A-A286-4AE8-A091-7382EF1BEF12}" type="datetimeFigureOut">
              <a:rPr lang="en-US" smtClean="0"/>
              <a:pPr>
                <a:defRPr/>
              </a:pPr>
              <a:t>6/20/2016</a:t>
            </a:fld>
            <a:endParaRPr lang="en-US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1ACC51-B6D7-4E7B-B76A-089A77920423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2956B4-A5CD-4D56-9E86-32E4B10709C7}" type="datetimeFigureOut">
              <a:rPr lang="en-US" smtClean="0"/>
              <a:pPr>
                <a:defRPr/>
              </a:pPr>
              <a:t>6/20/2016</a:t>
            </a:fld>
            <a:endParaRPr lang="en-U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F0FECB-899C-4F71-88F7-53A61E5FC228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D9A6D7-03E4-4ED7-B22B-4A52AD8AD86C}" type="datetimeFigureOut">
              <a:rPr lang="en-US" smtClean="0"/>
              <a:pPr>
                <a:defRPr/>
              </a:pPr>
              <a:t>6/20/2016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7479D4A3-EBC3-4410-A573-6AEE7BB2C373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4BFD00-CC12-4555-8027-9831ECB841E6}" type="datetimeFigureOut">
              <a:rPr lang="en-US" smtClean="0"/>
              <a:pPr>
                <a:defRPr/>
              </a:pPr>
              <a:t>6/20/2016</a:t>
            </a:fld>
            <a:endParaRPr lang="en-U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ADAA13-ACEA-4324-A642-1D3B6F77A1EB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41CFC8-6E08-48D3-B2D9-6C6599FF4E32}" type="datetimeFigureOut">
              <a:rPr lang="en-US" smtClean="0"/>
              <a:pPr>
                <a:defRPr/>
              </a:pPr>
              <a:t>6/20/2016</a:t>
            </a:fld>
            <a:endParaRPr lang="en-US"/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7A84F7-D70C-4B47-9066-B5C8157A54BB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B22F76-C1B2-4A1F-9089-93069604FCCD}" type="datetimeFigureOut">
              <a:rPr lang="en-US" smtClean="0"/>
              <a:pPr>
                <a:defRPr/>
              </a:pPr>
              <a:t>6/20/2016</a:t>
            </a:fld>
            <a:endParaRPr lang="en-US"/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54F44-5DDC-40D8-B6B6-28F062FF8CF2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A06DEF-5D35-48C6-927D-5FFA4D71C781}" type="datetimeFigureOut">
              <a:rPr lang="en-US" smtClean="0"/>
              <a:pPr>
                <a:defRPr/>
              </a:pPr>
              <a:t>6/20/2016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31A3A3-6D86-480F-B42E-0439A9141723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207454E-B857-4FDB-A8F6-8BD323D279DD}" type="datetimeFigureOut">
              <a:rPr lang="en-US" smtClean="0"/>
              <a:pPr>
                <a:defRPr/>
              </a:pPr>
              <a:t>6/20/2016</a:t>
            </a:fld>
            <a:endParaRPr lang="en-US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6769D19E-FC30-431B-956B-A7D6F1BEC80E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image" Target="../media/image13.jpeg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12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arcador de texto"/>
          <p:cNvSpPr>
            <a:spLocks noGrp="1"/>
          </p:cNvSpPr>
          <p:nvPr>
            <p:ph type="body" sz="half" idx="2"/>
          </p:nvPr>
        </p:nvSpPr>
        <p:spPr>
          <a:xfrm>
            <a:off x="611560" y="4653136"/>
            <a:ext cx="7776864" cy="980728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75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algn="ctr" fontAlgn="auto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sz="2500" b="1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LUCHA CONTRA INCENDIOS FORESTALES</a:t>
            </a:r>
          </a:p>
          <a:p>
            <a:pPr algn="ctr" fontAlgn="auto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sz="2500" b="1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Operativo de vigilancia, prevención y extinción 2016</a:t>
            </a:r>
            <a:endParaRPr lang="en-US" sz="2500" b="1" dirty="0" smtClean="0">
              <a:solidFill>
                <a:schemeClr val="accent1">
                  <a:lumMod val="75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2050" name="Picture 2" descr="H:\CAM 2015\16INCENDIOS\2-Incendios RELEVANTES\León\20150715_Palaciosmil\20150715H_QUINTANA DEL CASTILLO_LE (30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887200" y="-8915400"/>
            <a:ext cx="9648000" cy="7236000"/>
          </a:xfrm>
          <a:prstGeom prst="rect">
            <a:avLst/>
          </a:prstGeom>
          <a:noFill/>
        </p:spPr>
      </p:pic>
      <p:pic>
        <p:nvPicPr>
          <p:cNvPr id="9" name="8 Imagen" descr="20150713H_QUINTANADELCASTILLO_LE (5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88640"/>
            <a:ext cx="7773372" cy="4372522"/>
          </a:xfrm>
          <a:prstGeom prst="rect">
            <a:avLst/>
          </a:prstGeom>
        </p:spPr>
      </p:pic>
      <p:pic>
        <p:nvPicPr>
          <p:cNvPr id="5" name="Picture 3" descr="G:\Servicio de Estudios\IdentidadCorporativaCOLORjcyl_BUEN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5805264"/>
            <a:ext cx="1656184" cy="896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46062"/>
            <a:ext cx="8496944" cy="78105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CARACTERÍSTICAS DEL OPERATIVO DE CASTILLA Y LEÓN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07" name="2 Marcador de contenido"/>
          <p:cNvSpPr>
            <a:spLocks noGrp="1"/>
          </p:cNvSpPr>
          <p:nvPr>
            <p:ph idx="1"/>
          </p:nvPr>
        </p:nvSpPr>
        <p:spPr>
          <a:xfrm>
            <a:off x="179512" y="1124744"/>
            <a:ext cx="8712968" cy="324036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es-ES" sz="19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Operativo autonómico, </a:t>
            </a:r>
            <a:r>
              <a:rPr lang="es-ES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 9 centros provinciales coordinados por el centro autonómico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es-ES" sz="19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Coordinado y en cooperación </a:t>
            </a:r>
            <a:r>
              <a:rPr lang="es-ES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 el resto de Administraciones con competencias en incendios forestales 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es-ES" sz="19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Permanente y flexible:</a:t>
            </a:r>
            <a:r>
              <a:rPr lang="es-ES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adaptado todo el año a las condiciones de riesgo existentes en cada momento, dimensionándose semanalmente en época de riesgo bajo, y con su máximo despliegue en la Época de Peligro Alto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es-ES" sz="19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Integra la prevención con la extinción </a:t>
            </a:r>
            <a:r>
              <a:rPr lang="es-ES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 incendios forestales.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es-ES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Ligado el </a:t>
            </a:r>
            <a:r>
              <a:rPr lang="es-ES" sz="19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trabajo al sector forestal </a:t>
            </a:r>
            <a:r>
              <a:rPr lang="es-ES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 no a la existencia o no de incendios.</a:t>
            </a:r>
          </a:p>
          <a:p>
            <a:pPr algn="just">
              <a:buFont typeface="Arial" charset="0"/>
              <a:buNone/>
            </a:pPr>
            <a:endParaRPr lang="en-US" sz="19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4 Imagen" descr="20150806_visita_medios_de_extincion_base_aerea_rosinos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5" y="4509119"/>
            <a:ext cx="3523321" cy="23488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73 Grupo"/>
          <p:cNvGrpSpPr>
            <a:grpSpLocks/>
          </p:cNvGrpSpPr>
          <p:nvPr/>
        </p:nvGrpSpPr>
        <p:grpSpPr bwMode="auto">
          <a:xfrm>
            <a:off x="1043608" y="836712"/>
            <a:ext cx="7246937" cy="523875"/>
            <a:chOff x="3837" y="0"/>
            <a:chExt cx="7850505" cy="523220"/>
          </a:xfrm>
        </p:grpSpPr>
        <p:sp>
          <p:nvSpPr>
            <p:cNvPr id="75" name="74 Pentágono"/>
            <p:cNvSpPr/>
            <p:nvPr/>
          </p:nvSpPr>
          <p:spPr>
            <a:xfrm>
              <a:off x="3837" y="0"/>
              <a:ext cx="7850505" cy="523220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6" name="Pentágono 4"/>
            <p:cNvSpPr/>
            <p:nvPr/>
          </p:nvSpPr>
          <p:spPr>
            <a:xfrm>
              <a:off x="3837" y="0"/>
              <a:ext cx="7719807" cy="5232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17348" tIns="58674" rIns="29337" bIns="58674" spcCol="1270" anchor="ctr"/>
            <a:lstStyle/>
            <a:p>
              <a:pPr algn="ctr" defTabSz="9779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24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MEDIOS PERSONALES</a:t>
              </a:r>
              <a:endParaRPr lang="es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2164527"/>
              </p:ext>
            </p:extLst>
          </p:nvPr>
        </p:nvGraphicFramePr>
        <p:xfrm>
          <a:off x="539552" y="1628800"/>
          <a:ext cx="8244254" cy="345600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540869"/>
                <a:gridCol w="703385"/>
              </a:tblGrid>
              <a:tr h="57600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800" b="1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INGENIEROS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131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246</a:t>
                      </a: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57600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800" b="1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AGENTES, CELADORES Y OTROS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131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861</a:t>
                      </a: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57600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TRABAJADORES FIJOS DISCONTINUOS</a:t>
                      </a:r>
                      <a:r>
                        <a:rPr lang="es-ES" sz="1800" b="1" i="0" u="none" strike="noStrike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 OTROS</a:t>
                      </a:r>
                      <a:endParaRPr lang="es-ES" sz="1800" b="1" i="0" u="none" strike="noStrike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131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1.287</a:t>
                      </a:r>
                      <a:endParaRPr lang="en-US" sz="18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57600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TRABAJADORES CUADRILLAS HELITRANSPORTADAS</a:t>
                      </a:r>
                      <a:endParaRPr lang="es-ES" sz="1800" b="1" i="0" u="none" strike="noStrike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131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467</a:t>
                      </a: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57600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800" b="1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TRABAJADORES CUADRILLAS TRATAMIENTOS SELVÍCOLAS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131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1.197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57600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800" b="1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TRIPULACIÓN MEDIOS AÉREOS Y RETENES DE MAQUINARIA 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131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177</a:t>
                      </a: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xmlns="" val="22190247"/>
              </p:ext>
            </p:extLst>
          </p:nvPr>
        </p:nvGraphicFramePr>
        <p:xfrm>
          <a:off x="683568" y="5445224"/>
          <a:ext cx="7920880" cy="36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8 Diagrama"/>
          <p:cNvGraphicFramePr/>
          <p:nvPr>
            <p:extLst/>
          </p:nvPr>
        </p:nvGraphicFramePr>
        <p:xfrm>
          <a:off x="1115616" y="6021288"/>
          <a:ext cx="6660220" cy="36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395536" y="0"/>
            <a:ext cx="8496944" cy="78105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OPERATIVO para ÉPOCA DE PELIGRO ALTO 2016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344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73 Grupo"/>
          <p:cNvGrpSpPr>
            <a:grpSpLocks/>
          </p:cNvGrpSpPr>
          <p:nvPr/>
        </p:nvGrpSpPr>
        <p:grpSpPr bwMode="auto">
          <a:xfrm>
            <a:off x="982663" y="476250"/>
            <a:ext cx="7246937" cy="523875"/>
            <a:chOff x="3837" y="0"/>
            <a:chExt cx="7850505" cy="523220"/>
          </a:xfrm>
        </p:grpSpPr>
        <p:sp>
          <p:nvSpPr>
            <p:cNvPr id="75" name="74 Pentágono"/>
            <p:cNvSpPr/>
            <p:nvPr/>
          </p:nvSpPr>
          <p:spPr>
            <a:xfrm>
              <a:off x="3837" y="0"/>
              <a:ext cx="7850505" cy="523220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6" name="Pentágono 4"/>
            <p:cNvSpPr/>
            <p:nvPr/>
          </p:nvSpPr>
          <p:spPr>
            <a:xfrm>
              <a:off x="3837" y="0"/>
              <a:ext cx="7719807" cy="5232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17348" tIns="58674" rIns="29337" bIns="58674" spcCol="1270" anchor="ctr"/>
            <a:lstStyle/>
            <a:p>
              <a:pPr algn="ctr" defTabSz="9779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2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MEDIOS MATERIALES</a:t>
              </a:r>
              <a:endParaRPr lang="es-E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56456267"/>
              </p:ext>
            </p:extLst>
          </p:nvPr>
        </p:nvGraphicFramePr>
        <p:xfrm>
          <a:off x="450927" y="1268760"/>
          <a:ext cx="8244255" cy="230400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540870"/>
                <a:gridCol w="703385"/>
              </a:tblGrid>
              <a:tr h="57600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800" b="1" i="0" u="none" strike="noStrike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PUESTOS</a:t>
                      </a:r>
                      <a:r>
                        <a:rPr lang="es-ES" sz="1800" b="1" i="0" u="none" strike="noStrike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 CÁMARAS DE VIGILANCIA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131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800" b="1" i="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lang="es-ES" sz="1800" b="1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57600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800" b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AUTOBOMBAS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131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800" b="1" i="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</a:t>
                      </a:r>
                      <a:endParaRPr lang="es-ES" sz="1800" b="1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57600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800" b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CUADRILLAS TERRESTRES Y HELITRANSPORTADAS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131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800" b="1" i="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185</a:t>
                      </a:r>
                      <a:endParaRPr lang="es-ES" sz="1800" b="1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57600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800" b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RETENES DE MAQUINARIA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131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800" b="1" i="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s-ES" sz="1800" b="1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8" name="7 Imagen" descr="20150806_visita_medios_de_extincion_base_aerea_rosinos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3861048"/>
            <a:ext cx="4139952" cy="2759968"/>
          </a:xfrm>
          <a:prstGeom prst="rect">
            <a:avLst/>
          </a:prstGeom>
        </p:spPr>
      </p:pic>
      <p:pic>
        <p:nvPicPr>
          <p:cNvPr id="9" name="8 Imagen" descr="20150712_Riofrío de Aliste_ZA (48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789040"/>
            <a:ext cx="3851920" cy="288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7074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09379560"/>
              </p:ext>
            </p:extLst>
          </p:nvPr>
        </p:nvGraphicFramePr>
        <p:xfrm>
          <a:off x="467544" y="5013176"/>
          <a:ext cx="4824536" cy="126187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869435"/>
                <a:gridCol w="2955101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Ávila ( Puerto El Pico)</a:t>
                      </a:r>
                      <a:endParaRPr lang="es-ES" sz="12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es-E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helicóptero</a:t>
                      </a:r>
                      <a:endParaRPr lang="es-ES" sz="12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3305" marR="63305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León (Tabuyo)</a:t>
                      </a:r>
                      <a:endParaRPr lang="es-ES" sz="12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</a:t>
                      </a:r>
                      <a:r>
                        <a:rPr lang="es-E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helicópteros</a:t>
                      </a:r>
                      <a:endParaRPr lang="es-ES" sz="12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3305" marR="63305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Salamanca (Matacán)</a:t>
                      </a:r>
                      <a:endParaRPr lang="es-ES" sz="12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aviones </a:t>
                      </a:r>
                      <a:r>
                        <a:rPr lang="es-E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anfibios del 43 Grupo           + 1 avión</a:t>
                      </a:r>
                      <a:r>
                        <a:rPr lang="es-ES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coordinación</a:t>
                      </a:r>
                      <a:endParaRPr lang="es-ES" sz="12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3305" marR="63305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Soria (Lubia)</a:t>
                      </a:r>
                      <a:endParaRPr lang="es-ES" sz="12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</a:t>
                      </a:r>
                      <a:r>
                        <a:rPr lang="es-E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helicópteros</a:t>
                      </a:r>
                      <a:endParaRPr lang="es-ES" sz="12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3305" marR="63305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Zamora (Rosinos)</a:t>
                      </a:r>
                      <a:endParaRPr lang="es-ES" sz="12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aviones anfibios de carga en </a:t>
                      </a:r>
                      <a:r>
                        <a:rPr lang="es-E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tierra</a:t>
                      </a:r>
                      <a:endParaRPr lang="es-ES" sz="12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3305" marR="63305" marT="0" marB="0"/>
                </a:tc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92890849"/>
              </p:ext>
            </p:extLst>
          </p:nvPr>
        </p:nvGraphicFramePr>
        <p:xfrm>
          <a:off x="583865" y="2420888"/>
          <a:ext cx="7168604" cy="126187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69277"/>
                <a:gridCol w="1493227"/>
                <a:gridCol w="350227"/>
                <a:gridCol w="1329104"/>
                <a:gridCol w="338504"/>
                <a:gridCol w="1619250"/>
                <a:gridCol w="369277"/>
                <a:gridCol w="1299738"/>
              </a:tblGrid>
              <a:tr h="190500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</a:t>
                      </a:r>
                      <a:endParaRPr lang="es-ES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031" marR="410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Cebreros </a:t>
                      </a:r>
                      <a:endParaRPr lang="es-ES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031" marR="41031" marT="0" marB="0" anchor="ctr"/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</a:t>
                      </a:r>
                      <a:endParaRPr lang="es-ES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031" marR="410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Cueto</a:t>
                      </a:r>
                      <a:endParaRPr lang="es-ES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031" marR="41031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</a:t>
                      </a:r>
                      <a:endParaRPr lang="es-ES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031" marR="410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 Bodon</a:t>
                      </a:r>
                      <a:endParaRPr lang="es-ES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031" marR="4103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</a:t>
                      </a:r>
                      <a:endParaRPr lang="es-ES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031" marR="410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Valladolid</a:t>
                      </a:r>
                      <a:endParaRPr lang="es-ES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031" marR="41031" marT="0" marB="0" anchor="ctr"/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Piedralaves </a:t>
                      </a:r>
                      <a:endParaRPr lang="es-ES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031" marR="41031" marT="0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Rabanal</a:t>
                      </a:r>
                      <a:endParaRPr lang="es-ES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031" marR="41031" marT="0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 Maíllo</a:t>
                      </a:r>
                      <a:endParaRPr lang="es-ES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031" marR="41031" marT="0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Quintanilla</a:t>
                      </a:r>
                      <a:endParaRPr lang="es-ES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031" marR="41031" marT="0" marB="0" anchor="ctr"/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 Barco de Ávila</a:t>
                      </a:r>
                      <a:endParaRPr lang="es-ES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031" marR="41031" marT="0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Camposagrado</a:t>
                      </a:r>
                      <a:endParaRPr lang="es-ES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031" marR="41031" marT="0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Guadramiro</a:t>
                      </a:r>
                      <a:endParaRPr lang="es-ES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031" marR="41031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</a:t>
                      </a:r>
                      <a:endParaRPr lang="es-ES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031" marR="410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Rosinos</a:t>
                      </a:r>
                      <a:endParaRPr lang="es-ES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031" marR="41031" marT="0" marB="0" anchor="ctr"/>
                </a:tc>
              </a:tr>
              <a:tr h="95250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</a:t>
                      </a:r>
                      <a:endParaRPr lang="es-ES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031" marR="4103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Medina de Pomar</a:t>
                      </a:r>
                      <a:endParaRPr lang="es-ES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031" marR="41031" marT="0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Sahechores</a:t>
                      </a:r>
                      <a:endParaRPr lang="es-ES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031" marR="4103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SG</a:t>
                      </a:r>
                      <a:endParaRPr lang="es-ES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031" marR="410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Coca </a:t>
                      </a:r>
                      <a:endParaRPr lang="es-ES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031" marR="41031" marT="0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Villardeciervos</a:t>
                      </a:r>
                      <a:endParaRPr lang="es-ES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031" marR="41031" marT="0" marB="0"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Las Casillas</a:t>
                      </a:r>
                      <a:endParaRPr lang="es-ES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031" marR="41031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Pradoluengo</a:t>
                      </a:r>
                      <a:endParaRPr lang="es-ES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031" marR="410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</a:t>
                      </a:r>
                      <a:endParaRPr lang="es-ES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031" marR="410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Villaeles</a:t>
                      </a:r>
                      <a:endParaRPr lang="es-ES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031" marR="410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</a:t>
                      </a:r>
                      <a:endParaRPr lang="es-ES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031" marR="410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Garray</a:t>
                      </a:r>
                      <a:endParaRPr lang="es-ES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031" marR="41031" marT="0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Villaralbo</a:t>
                      </a:r>
                      <a:endParaRPr lang="es-ES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031" marR="41031" marT="0" marB="0" anchor="ctr"/>
                </a:tc>
              </a:tr>
            </a:tbl>
          </a:graphicData>
        </a:graphic>
      </p:graphicFrame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xmlns="" val="155588173"/>
              </p:ext>
            </p:extLst>
          </p:nvPr>
        </p:nvGraphicFramePr>
        <p:xfrm>
          <a:off x="583864" y="3861048"/>
          <a:ext cx="7876568" cy="595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9 Diagrama"/>
          <p:cNvGraphicFramePr/>
          <p:nvPr>
            <p:extLst>
              <p:ext uri="{D42A27DB-BD31-4B8C-83A1-F6EECF244321}">
                <p14:modId xmlns:p14="http://schemas.microsoft.com/office/powerpoint/2010/main" xmlns="" val="2482450945"/>
              </p:ext>
            </p:extLst>
          </p:nvPr>
        </p:nvGraphicFramePr>
        <p:xfrm>
          <a:off x="3907310" y="1196752"/>
          <a:ext cx="5057178" cy="595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9" name="8 Imagen" descr="20150806_visita_medios_de_extincion_base_aerea_rosinos17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79512" y="260648"/>
            <a:ext cx="3468802" cy="1951640"/>
          </a:xfrm>
          <a:prstGeom prst="rect">
            <a:avLst/>
          </a:prstGeom>
        </p:spPr>
      </p:pic>
      <p:pic>
        <p:nvPicPr>
          <p:cNvPr id="12" name="11 Imagen" descr="20150806_visita_medios_de_extincion_base_aerea_rosinos15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580112" y="4697760"/>
            <a:ext cx="3240360" cy="2160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268760"/>
            <a:ext cx="8686800" cy="5303838"/>
          </a:xfrm>
        </p:spPr>
        <p:txBody>
          <a:bodyPr>
            <a:normAutofit/>
          </a:bodyPr>
          <a:lstStyle/>
          <a:p>
            <a:pPr marL="0" indent="0" algn="just">
              <a:spcAft>
                <a:spcPts val="600"/>
              </a:spcAft>
              <a:buNone/>
            </a:pPr>
            <a:r>
              <a:rPr lang="es-ES" altLang="es-ES" sz="22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MEDIOS MATERIALES</a:t>
            </a:r>
          </a:p>
          <a:p>
            <a:pPr algn="just">
              <a:spcAft>
                <a:spcPts val="600"/>
              </a:spcAft>
            </a:pPr>
            <a:r>
              <a:rPr lang="es-ES" altLang="es-E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helicóptero más</a:t>
            </a:r>
            <a:endParaRPr lang="es-ES" altLang="es-E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es-ES" altLang="es-E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Nuevos modelos de helicóptero de mayor capacidad</a:t>
            </a:r>
            <a:endParaRPr lang="es-ES" altLang="es-E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es-ES" altLang="es-E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Incremento de </a:t>
            </a:r>
            <a:r>
              <a:rPr lang="es-ES" altLang="es-E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meses anuales de prestación </a:t>
            </a:r>
            <a:r>
              <a:rPr lang="es-ES" altLang="es-E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helicópteros</a:t>
            </a:r>
          </a:p>
          <a:p>
            <a:pPr algn="just">
              <a:spcAft>
                <a:spcPts val="600"/>
              </a:spcAft>
            </a:pPr>
            <a:r>
              <a:rPr lang="es-ES" altLang="es-E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Disponibilidad de 2 HT de sustitución</a:t>
            </a:r>
            <a:r>
              <a:rPr lang="es-ES" altLang="es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ubicados en Castilla y </a:t>
            </a:r>
            <a:r>
              <a:rPr lang="es-ES" altLang="es-E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León</a:t>
            </a:r>
          </a:p>
          <a:p>
            <a:pPr algn="just">
              <a:spcAft>
                <a:spcPts val="600"/>
              </a:spcAft>
            </a:pPr>
            <a:r>
              <a:rPr lang="es-ES" altLang="es-E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Renovación de 3 autobombas </a:t>
            </a:r>
            <a:r>
              <a:rPr lang="es-ES" altLang="es-E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propias y </a:t>
            </a:r>
            <a:r>
              <a:rPr lang="es-ES" altLang="es-E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previsión de renovar otras 4 </a:t>
            </a:r>
            <a:r>
              <a:rPr lang="es-ES" altLang="es-E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2016</a:t>
            </a:r>
          </a:p>
          <a:p>
            <a:pPr algn="just">
              <a:spcAft>
                <a:spcPts val="600"/>
              </a:spcAft>
            </a:pPr>
            <a:r>
              <a:rPr lang="es-ES" altLang="es-E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nuevos convenios de autobomba, </a:t>
            </a:r>
            <a:r>
              <a:rPr lang="es-ES" altLang="es-E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Ávila (Cebreros) y Zamora (Alcañices)</a:t>
            </a:r>
          </a:p>
          <a:p>
            <a:pPr algn="just">
              <a:spcAft>
                <a:spcPts val="600"/>
              </a:spcAft>
            </a:pPr>
            <a:r>
              <a:rPr lang="es-ES" altLang="es-E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máquina buldócer más </a:t>
            </a:r>
            <a:r>
              <a:rPr lang="es-ES" altLang="es-E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en años anteriores y </a:t>
            </a:r>
            <a:r>
              <a:rPr lang="es-ES" altLang="es-E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disponibilidad de otras 6 para emergencias</a:t>
            </a: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323528" y="188640"/>
            <a:ext cx="8229600" cy="764704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2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ALGUNAS NOVEDADES DEL OPERATIVO 2016</a:t>
            </a:r>
            <a:endParaRPr kumimoji="0" lang="en-US" altLang="es-ES" sz="2400" b="1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268760"/>
            <a:ext cx="8686800" cy="5303838"/>
          </a:xfrm>
        </p:spPr>
        <p:txBody>
          <a:bodyPr>
            <a:normAutofit/>
          </a:bodyPr>
          <a:lstStyle/>
          <a:p>
            <a:pPr marL="0" indent="0" algn="just">
              <a:spcAft>
                <a:spcPts val="600"/>
              </a:spcAft>
              <a:buNone/>
            </a:pPr>
            <a:r>
              <a:rPr lang="es-ES" altLang="es-ES" sz="22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MEDIOS PERSONALES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s-ES" altLang="es-E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Incorporación de nuevos técnicos a los centros de </a:t>
            </a:r>
            <a:r>
              <a:rPr lang="es-ES" altLang="es-E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mando</a:t>
            </a:r>
            <a:endParaRPr lang="es-ES" altLang="es-E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s-ES" altLang="es-E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cuadrilla helitransportada más</a:t>
            </a:r>
            <a:endParaRPr lang="es-ES" altLang="es-E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s-ES" altLang="es-E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cuadrillas de tierra más, en retén, en zonas con mayor siniestralidad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s-ES" altLang="es-E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cuadrillas más de selvicultura </a:t>
            </a:r>
            <a:r>
              <a:rPr lang="es-ES" altLang="es-E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el noroeste de la Comunidad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s-ES" altLang="es-E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dotaciones nuevas de autobomba </a:t>
            </a:r>
            <a:r>
              <a:rPr lang="es-ES" altLang="es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(19 </a:t>
            </a:r>
            <a:r>
              <a:rPr lang="es-ES" altLang="es-E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autobombas propias </a:t>
            </a:r>
            <a:r>
              <a:rPr lang="es-ES" altLang="es-E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JCyL</a:t>
            </a:r>
            <a:r>
              <a:rPr lang="es-ES" altLang="es-E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2 en autobombas </a:t>
            </a:r>
            <a:r>
              <a:rPr lang="es-ES" altLang="es-E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conveniadas</a:t>
            </a:r>
            <a:r>
              <a:rPr lang="es-ES" altLang="es-E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s-ES" altLang="es-E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Disponibilidad de 7 nuevas dotaciones de máquina buldócer</a:t>
            </a:r>
            <a:endParaRPr lang="es-ES" altLang="es-E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s-ES" altLang="es-E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Disponibilidad de 2 tripulaciones de refuerzo para helicópteros</a:t>
            </a: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323528" y="188640"/>
            <a:ext cx="8229600" cy="764704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2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ALGUNAS NOVEDADES DEL OPERATIVO 2016</a:t>
            </a:r>
            <a:endParaRPr kumimoji="0" lang="en-US" altLang="es-ES" sz="2400" b="1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26127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196752"/>
            <a:ext cx="8686800" cy="5112568"/>
          </a:xfrm>
        </p:spPr>
        <p:txBody>
          <a:bodyPr>
            <a:noAutofit/>
          </a:bodyPr>
          <a:lstStyle/>
          <a:p>
            <a:pPr marL="0" indent="0" algn="just">
              <a:spcAft>
                <a:spcPts val="600"/>
              </a:spcAft>
              <a:buNone/>
            </a:pPr>
            <a:r>
              <a:rPr lang="es-ES" altLang="es-ES" sz="22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MEJORAS TECNOLÓGICAS</a:t>
            </a:r>
          </a:p>
          <a:p>
            <a:pPr algn="just">
              <a:spcAft>
                <a:spcPts val="600"/>
              </a:spcAft>
            </a:pPr>
            <a:r>
              <a:rPr lang="es-ES" altLang="es-E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Adaptación de la red de radiocomunicaciones </a:t>
            </a:r>
            <a:r>
              <a:rPr lang="es-ES" altLang="es-E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toda la Comunidad con nuevas frecuencias terrestres.</a:t>
            </a:r>
          </a:p>
          <a:p>
            <a:pPr algn="just">
              <a:spcAft>
                <a:spcPts val="600"/>
              </a:spcAft>
            </a:pPr>
            <a:r>
              <a:rPr lang="es-ES" altLang="es-E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 los medios materiales con marcadores de eventos y alarmas </a:t>
            </a:r>
            <a:r>
              <a:rPr lang="es-ES" altLang="es-E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se integran en el Sistema de Seguimiento de Incendios Forestales (SINFO)</a:t>
            </a:r>
          </a:p>
          <a:p>
            <a:pPr algn="just">
              <a:spcAft>
                <a:spcPts val="600"/>
              </a:spcAft>
            </a:pPr>
            <a:r>
              <a:rPr lang="es-ES" altLang="es-E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 los medios aéreos con localizador propio </a:t>
            </a:r>
            <a:r>
              <a:rPr lang="es-ES" altLang="es-E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(MONITOR) que se integra en nuestro programa de seguimiento de medios EMERCARTO y en el programa nacional HERMES, que nos permitirá localizar los medios del MAGRAMA y otras CCAA en nuestro territorio.</a:t>
            </a:r>
          </a:p>
          <a:p>
            <a:pPr algn="just">
              <a:spcAft>
                <a:spcPts val="600"/>
              </a:spcAft>
            </a:pPr>
            <a:r>
              <a:rPr lang="es-ES" altLang="es-E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Helicóptero de coordinación con cámara para enviar fotos y videos en tiempo real</a:t>
            </a:r>
            <a:r>
              <a:rPr lang="es-ES" altLang="es-E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es-ES" altLang="es-E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Integración de la imágenes del helicóptero de coordinación en el visor de los medios</a:t>
            </a:r>
            <a:r>
              <a:rPr lang="es-ES" altLang="es-E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23528" y="188640"/>
            <a:ext cx="8229600" cy="764704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2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ALGUNAS NOVEDADES DEL OPERATIVO 2016</a:t>
            </a:r>
            <a:endParaRPr kumimoji="0" lang="en-US" altLang="es-ES" sz="2400" b="1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268760"/>
            <a:ext cx="8686800" cy="5256584"/>
          </a:xfrm>
        </p:spPr>
        <p:txBody>
          <a:bodyPr>
            <a:normAutofit/>
          </a:bodyPr>
          <a:lstStyle/>
          <a:p>
            <a:pPr marL="0" indent="0" algn="just">
              <a:spcAft>
                <a:spcPts val="600"/>
              </a:spcAft>
              <a:buNone/>
            </a:pPr>
            <a:r>
              <a:rPr lang="es-ES" altLang="es-ES" sz="22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MEDIDAS PREVENTIVAS</a:t>
            </a:r>
          </a:p>
          <a:p>
            <a:pPr algn="just">
              <a:spcAft>
                <a:spcPts val="600"/>
              </a:spcAft>
            </a:pPr>
            <a:r>
              <a:rPr lang="es-ES" altLang="es-E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Vigilancia móvil</a:t>
            </a:r>
            <a:r>
              <a:rPr lang="es-ES" altLang="es-E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con cuadrillas y autobombas, </a:t>
            </a:r>
            <a:r>
              <a:rPr lang="es-ES" altLang="es-E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zonas con mayor siniestralidad</a:t>
            </a:r>
            <a:r>
              <a:rPr lang="es-ES" altLang="es-E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en especial en horario nocturno </a:t>
            </a:r>
          </a:p>
          <a:p>
            <a:pPr algn="just">
              <a:spcAft>
                <a:spcPts val="600"/>
              </a:spcAft>
            </a:pPr>
            <a:r>
              <a:rPr lang="es-ES" altLang="es-E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Nuevo protocolo de investigación de causas</a:t>
            </a:r>
            <a:r>
              <a:rPr lang="es-ES" altLang="es-E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con Informe abreviado de investigación de causas(IAI) para los Agentes Medioambientales </a:t>
            </a:r>
          </a:p>
          <a:p>
            <a:pPr algn="just">
              <a:spcAft>
                <a:spcPts val="600"/>
              </a:spcAft>
            </a:pPr>
            <a:r>
              <a:rPr lang="es-ES" altLang="es-E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Nueva edición del folleto de trabajos con cosechadora</a:t>
            </a:r>
            <a:r>
              <a:rPr lang="es-ES" altLang="es-E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ante un año con abundantes rastrojos</a:t>
            </a:r>
          </a:p>
          <a:p>
            <a:pPr algn="just">
              <a:spcAft>
                <a:spcPts val="600"/>
              </a:spcAft>
            </a:pPr>
            <a:r>
              <a:rPr lang="es-ES" altLang="es-E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Incremento de superficie de mantenimiento de cortafuegos</a:t>
            </a:r>
            <a:r>
              <a:rPr lang="es-ES" altLang="es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alcanzando las 3.688 has en 2016</a:t>
            </a:r>
            <a:r>
              <a:rPr lang="es-ES" altLang="es-E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es-ES" altLang="es-E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 preventiva de las cuadrillas contratadas por las Diputaciones en el entorno de los pueblos y zonas urbanas y de esparcimiento</a:t>
            </a:r>
            <a:r>
              <a:rPr lang="es-ES" altLang="es-E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que minimizan riesgo de incendios al crear zonas limpias de combustible. Constituidas </a:t>
            </a:r>
            <a:r>
              <a:rPr lang="es-ES" altLang="es-E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 cuadrillas </a:t>
            </a:r>
            <a:r>
              <a:rPr lang="es-ES" altLang="es-E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trabajos forestales mediante la contratación de </a:t>
            </a:r>
            <a:r>
              <a:rPr lang="es-ES" altLang="es-E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334 trabajadores</a:t>
            </a:r>
            <a:r>
              <a:rPr lang="es-ES" altLang="es-E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23528" y="188640"/>
            <a:ext cx="8229600" cy="764704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2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ALGUNAS NOVEDADES DEL OPERATIVO 2016</a:t>
            </a:r>
            <a:endParaRPr kumimoji="0" lang="en-US" altLang="es-ES" sz="2400" b="1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02536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4 Imagen" descr="P901070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2060848"/>
            <a:ext cx="2363861" cy="31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8686800" cy="838200"/>
          </a:xfrm>
        </p:spPr>
        <p:txBody>
          <a:bodyPr>
            <a:normAutofit/>
          </a:bodyPr>
          <a:lstStyle/>
          <a:p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ALGUNAS RECOMENDACIONES PARA</a:t>
            </a:r>
            <a:b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 ÉPOCA DE PELIGRO ALTO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27" name="2 Marcador de contenido"/>
          <p:cNvSpPr>
            <a:spLocks noGrp="1"/>
          </p:cNvSpPr>
          <p:nvPr>
            <p:ph idx="1"/>
          </p:nvPr>
        </p:nvSpPr>
        <p:spPr>
          <a:xfrm>
            <a:off x="251520" y="1412776"/>
            <a:ext cx="6120135" cy="5184576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s-E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Máxima atención en la realización de la </a:t>
            </a:r>
            <a:r>
              <a:rPr lang="es-E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cosecha</a:t>
            </a:r>
            <a:r>
              <a:rPr lang="es-E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cereal sobre todo los días de más de 30ºC y con velocidad de viento de más de 30 Km/h.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s-E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Precaución en la utilización de </a:t>
            </a:r>
            <a:r>
              <a:rPr lang="es-E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herramientas que generan chispas</a:t>
            </a:r>
            <a:r>
              <a:rPr lang="es-E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el medio natural o agrícola (radiales, soldadoras…).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s-E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Atención en </a:t>
            </a:r>
            <a:r>
              <a:rPr lang="es-E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labores de apicultura</a:t>
            </a:r>
            <a:r>
              <a:rPr lang="es-E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días de viento.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s-E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Prohibido hacer </a:t>
            </a:r>
            <a:r>
              <a:rPr lang="es-E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hogueras</a:t>
            </a:r>
            <a:r>
              <a:rPr lang="es-E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fuera de los lugares autorizados.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s-E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2016 se recomienda </a:t>
            </a:r>
            <a:r>
              <a:rPr lang="es-E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precaución, especialmente, en los entornos humanizados </a:t>
            </a:r>
            <a:r>
              <a:rPr lang="es-E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el gran desarrollo de la vegetación anual</a:t>
            </a:r>
          </a:p>
          <a:p>
            <a:pPr algn="just"/>
            <a:endParaRPr lang="en-US" sz="20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8686800" cy="841248"/>
          </a:xfrm>
        </p:spPr>
        <p:txBody>
          <a:bodyPr>
            <a:normAutofit/>
          </a:bodyPr>
          <a:lstStyle/>
          <a:p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MÁXIMA PRECAUCIÓN EN LAS LABORES AGRÍCOLAS Y RECOLECCIÓN DE COSECHA 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5 Marcador de contenido" descr="TRIPTICO CyL_2013_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720858"/>
            <a:ext cx="4110608" cy="2966007"/>
          </a:xfrm>
        </p:spPr>
      </p:pic>
      <p:pic>
        <p:nvPicPr>
          <p:cNvPr id="8" name="7 Marcador de contenido" descr="TRIPTICO CyL_2013_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95410"/>
            <a:ext cx="4343400" cy="3133979"/>
          </a:xfrm>
        </p:spPr>
      </p:pic>
      <p:sp>
        <p:nvSpPr>
          <p:cNvPr id="3" name="CuadroTexto 2"/>
          <p:cNvSpPr txBox="1"/>
          <p:nvPr/>
        </p:nvSpPr>
        <p:spPr>
          <a:xfrm>
            <a:off x="395536" y="5805264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cap="all" dirty="0" smtClean="0"/>
              <a:t>Se RECOMEINDA </a:t>
            </a:r>
            <a:r>
              <a:rPr lang="es-ES" cap="all" dirty="0" err="1" smtClean="0"/>
              <a:t>SEguir</a:t>
            </a:r>
            <a:r>
              <a:rPr lang="es-ES" cap="all" dirty="0" smtClean="0"/>
              <a:t> LAS recomendaciones del tríptico editado por Junta de castilla y león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420063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4 Título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63272" cy="468000"/>
          </a:xfrm>
        </p:spPr>
        <p:txBody>
          <a:bodyPr>
            <a:normAutofit fontScale="90000"/>
          </a:bodyPr>
          <a:lstStyle/>
          <a:p>
            <a:r>
              <a:rPr lang="es-ES" sz="2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INCENDIOS FORESTALES 2015 </a:t>
            </a:r>
            <a:br>
              <a:rPr lang="es-ES" sz="2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endParaRPr lang="en-US" sz="2400" b="1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59" name="258 Tabla"/>
          <p:cNvGraphicFramePr>
            <a:graphicFrameLocks noGrp="1"/>
          </p:cNvGraphicFramePr>
          <p:nvPr/>
        </p:nvGraphicFramePr>
        <p:xfrm>
          <a:off x="539552" y="764704"/>
          <a:ext cx="8064896" cy="5765816"/>
        </p:xfrm>
        <a:graphic>
          <a:graphicData uri="http://schemas.openxmlformats.org/drawingml/2006/table">
            <a:tbl>
              <a:tblPr/>
              <a:tblGrid>
                <a:gridCol w="3140521"/>
                <a:gridCol w="1896518"/>
                <a:gridCol w="1225226"/>
                <a:gridCol w="1802631"/>
              </a:tblGrid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latin typeface="Arial" pitchFamily="34" charset="0"/>
                          <a:cs typeface="Arial" pitchFamily="34" charset="0"/>
                        </a:rPr>
                        <a:t>CASTILLA Y LEÓN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err="1">
                          <a:latin typeface="Arial" pitchFamily="34" charset="0"/>
                          <a:cs typeface="Arial" pitchFamily="34" charset="0"/>
                        </a:rPr>
                        <a:t>Promedio</a:t>
                      </a:r>
                      <a:r>
                        <a:rPr lang="en-US" sz="1200" b="1" i="0" u="none" strike="noStrike" dirty="0">
                          <a:latin typeface="Arial" pitchFamily="34" charset="0"/>
                          <a:cs typeface="Arial" pitchFamily="34" charset="0"/>
                        </a:rPr>
                        <a:t> 2005-2014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latin typeface="Arial" pitchFamily="34" charset="0"/>
                          <a:cs typeface="Arial" pitchFamily="34" charset="0"/>
                        </a:rPr>
                        <a:t>2015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latin typeface="Arial" pitchFamily="34" charset="0"/>
                          <a:cs typeface="Arial" pitchFamily="34" charset="0"/>
                        </a:rPr>
                        <a:t>% </a:t>
                      </a:r>
                      <a:r>
                        <a:rPr lang="en-US" sz="1200" b="1" i="0" u="none" strike="noStrike" dirty="0" err="1">
                          <a:latin typeface="Arial" pitchFamily="34" charset="0"/>
                          <a:cs typeface="Arial" pitchFamily="34" charset="0"/>
                        </a:rPr>
                        <a:t>Variación</a:t>
                      </a:r>
                      <a:r>
                        <a:rPr lang="en-US" sz="1200" b="1" i="0" u="none" strike="noStrike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b="1" i="0" u="none" strike="noStrike" dirty="0" err="1">
                          <a:latin typeface="Arial" pitchFamily="34" charset="0"/>
                          <a:cs typeface="Arial" pitchFamily="34" charset="0"/>
                        </a:rPr>
                        <a:t>respecto</a:t>
                      </a:r>
                      <a:r>
                        <a:rPr lang="en-US" sz="1200" b="1" i="0" u="none" strike="noStrike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b="1" i="0" u="none" strike="noStrike" dirty="0" err="1">
                          <a:latin typeface="Arial" pitchFamily="34" charset="0"/>
                          <a:cs typeface="Arial" pitchFamily="34" charset="0"/>
                        </a:rPr>
                        <a:t>promedio</a:t>
                      </a:r>
                      <a:r>
                        <a:rPr lang="en-US" sz="1200" b="1" i="0" u="none" strike="noStrike" dirty="0">
                          <a:latin typeface="Arial" pitchFamily="34" charset="0"/>
                          <a:cs typeface="Arial" pitchFamily="34" charset="0"/>
                        </a:rPr>
                        <a:t> 2005-2014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 err="1">
                          <a:latin typeface="Arial" pitchFamily="34" charset="0"/>
                          <a:cs typeface="Arial" pitchFamily="34" charset="0"/>
                        </a:rPr>
                        <a:t>Número</a:t>
                      </a:r>
                      <a:r>
                        <a:rPr lang="en-US" sz="1400" b="1" i="0" u="none" strike="noStrike" dirty="0">
                          <a:latin typeface="Arial" pitchFamily="34" charset="0"/>
                          <a:cs typeface="Arial" pitchFamily="34" charset="0"/>
                        </a:rPr>
                        <a:t> de </a:t>
                      </a:r>
                      <a:r>
                        <a:rPr lang="en-US" sz="1400" b="1" i="0" u="none" strike="noStrike" dirty="0" err="1">
                          <a:latin typeface="Arial" pitchFamily="34" charset="0"/>
                          <a:cs typeface="Arial" pitchFamily="34" charset="0"/>
                        </a:rPr>
                        <a:t>Incendios</a:t>
                      </a:r>
                      <a:r>
                        <a:rPr lang="en-US" sz="1400" b="1" i="0" u="none" strike="noStrike" dirty="0">
                          <a:latin typeface="Arial" pitchFamily="34" charset="0"/>
                          <a:cs typeface="Arial" pitchFamily="34" charset="0"/>
                        </a:rPr>
                        <a:t> total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Arial" pitchFamily="34" charset="0"/>
                          <a:cs typeface="Arial" pitchFamily="34" charset="0"/>
                        </a:rPr>
                        <a:t>1.959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Arial" pitchFamily="34" charset="0"/>
                          <a:cs typeface="Arial" pitchFamily="34" charset="0"/>
                        </a:rPr>
                        <a:t>1.733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Arial" pitchFamily="34" charset="0"/>
                          <a:cs typeface="Arial" pitchFamily="34" charset="0"/>
                        </a:rPr>
                        <a:t>-12%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sz="1400" b="0" i="0" u="none" strike="noStrike" dirty="0" err="1">
                          <a:latin typeface="Arial" pitchFamily="34" charset="0"/>
                          <a:cs typeface="Arial" pitchFamily="34" charset="0"/>
                        </a:rPr>
                        <a:t>Número</a:t>
                      </a:r>
                      <a:r>
                        <a:rPr lang="en-US" sz="1400" b="0" i="0" u="none" strike="noStrike" dirty="0">
                          <a:latin typeface="Arial" pitchFamily="34" charset="0"/>
                          <a:cs typeface="Arial" pitchFamily="34" charset="0"/>
                        </a:rPr>
                        <a:t> de </a:t>
                      </a:r>
                      <a:r>
                        <a:rPr lang="en-US" sz="1400" b="0" i="0" u="none" strike="noStrike" dirty="0" err="1">
                          <a:latin typeface="Arial" pitchFamily="34" charset="0"/>
                          <a:cs typeface="Arial" pitchFamily="34" charset="0"/>
                        </a:rPr>
                        <a:t>conatos</a:t>
                      </a:r>
                      <a:endParaRPr lang="en-US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43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Arial" pitchFamily="34" charset="0"/>
                          <a:cs typeface="Arial" pitchFamily="34" charset="0"/>
                        </a:rPr>
                        <a:t>1.101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Arial" pitchFamily="34" charset="0"/>
                          <a:cs typeface="Arial" pitchFamily="34" charset="0"/>
                        </a:rPr>
                        <a:t>1.167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latin typeface="Arial" pitchFamily="34" charset="0"/>
                          <a:cs typeface="Arial" pitchFamily="34" charset="0"/>
                        </a:rPr>
                        <a:t>% </a:t>
                      </a:r>
                      <a:r>
                        <a:rPr lang="en-US" sz="1400" b="0" i="0" u="none" strike="noStrike" dirty="0" err="1">
                          <a:latin typeface="Arial" pitchFamily="34" charset="0"/>
                          <a:cs typeface="Arial" pitchFamily="34" charset="0"/>
                        </a:rPr>
                        <a:t>conatos</a:t>
                      </a:r>
                      <a:endParaRPr lang="en-US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286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Arial" pitchFamily="34" charset="0"/>
                          <a:cs typeface="Arial" pitchFamily="34" charset="0"/>
                        </a:rPr>
                        <a:t>56%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Arial" pitchFamily="34" charset="0"/>
                          <a:cs typeface="Arial" pitchFamily="34" charset="0"/>
                        </a:rPr>
                        <a:t>67%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Arial" pitchFamily="34" charset="0"/>
                          <a:cs typeface="Arial" pitchFamily="34" charset="0"/>
                        </a:rPr>
                        <a:t>11%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en-US" sz="1400" b="0" i="0" u="none" strike="noStrike" dirty="0" err="1">
                          <a:latin typeface="Arial" pitchFamily="34" charset="0"/>
                          <a:cs typeface="Arial" pitchFamily="34" charset="0"/>
                        </a:rPr>
                        <a:t>Número</a:t>
                      </a:r>
                      <a:r>
                        <a:rPr lang="en-US" sz="1400" b="0" i="0" u="none" strike="noStrike" dirty="0">
                          <a:latin typeface="Arial" pitchFamily="34" charset="0"/>
                          <a:cs typeface="Arial" pitchFamily="34" charset="0"/>
                        </a:rPr>
                        <a:t> de </a:t>
                      </a:r>
                      <a:r>
                        <a:rPr lang="en-US" sz="1400" b="0" i="0" u="none" strike="noStrike" dirty="0" err="1">
                          <a:latin typeface="Arial" pitchFamily="34" charset="0"/>
                          <a:cs typeface="Arial" pitchFamily="34" charset="0"/>
                        </a:rPr>
                        <a:t>incendios</a:t>
                      </a:r>
                      <a:r>
                        <a:rPr lang="en-US" sz="1400" b="0" i="0" u="none" strike="noStrike" dirty="0">
                          <a:latin typeface="Arial" pitchFamily="34" charset="0"/>
                          <a:cs typeface="Arial" pitchFamily="34" charset="0"/>
                        </a:rPr>
                        <a:t> &gt;1 ha</a:t>
                      </a:r>
                    </a:p>
                  </a:txBody>
                  <a:tcPr marL="1143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Arial" pitchFamily="34" charset="0"/>
                          <a:cs typeface="Arial" pitchFamily="34" charset="0"/>
                        </a:rPr>
                        <a:t>858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Arial" pitchFamily="34" charset="0"/>
                          <a:cs typeface="Arial" pitchFamily="34" charset="0"/>
                        </a:rPr>
                        <a:t>566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latin typeface="Arial" pitchFamily="34" charset="0"/>
                          <a:cs typeface="Arial" pitchFamily="34" charset="0"/>
                        </a:rPr>
                        <a:t>% </a:t>
                      </a:r>
                      <a:r>
                        <a:rPr lang="en-US" sz="1400" b="0" i="0" u="none" strike="noStrike" dirty="0" err="1">
                          <a:latin typeface="Arial" pitchFamily="34" charset="0"/>
                          <a:cs typeface="Arial" pitchFamily="34" charset="0"/>
                        </a:rPr>
                        <a:t>Número</a:t>
                      </a:r>
                      <a:r>
                        <a:rPr lang="en-US" sz="1400" b="0" i="0" u="none" strike="noStrike" dirty="0">
                          <a:latin typeface="Arial" pitchFamily="34" charset="0"/>
                          <a:cs typeface="Arial" pitchFamily="34" charset="0"/>
                        </a:rPr>
                        <a:t> de </a:t>
                      </a:r>
                      <a:r>
                        <a:rPr lang="en-US" sz="1400" b="0" i="0" u="none" strike="noStrike" dirty="0" err="1">
                          <a:latin typeface="Arial" pitchFamily="34" charset="0"/>
                          <a:cs typeface="Arial" pitchFamily="34" charset="0"/>
                        </a:rPr>
                        <a:t>incendios</a:t>
                      </a:r>
                      <a:r>
                        <a:rPr lang="en-US" sz="1400" b="0" i="0" u="none" strike="noStrike" dirty="0">
                          <a:latin typeface="Arial" pitchFamily="34" charset="0"/>
                          <a:cs typeface="Arial" pitchFamily="34" charset="0"/>
                        </a:rPr>
                        <a:t> &gt;1 ha</a:t>
                      </a:r>
                    </a:p>
                  </a:txBody>
                  <a:tcPr marL="2286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Arial" pitchFamily="34" charset="0"/>
                          <a:cs typeface="Arial" pitchFamily="34" charset="0"/>
                        </a:rPr>
                        <a:t>44%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Arial" pitchFamily="34" charset="0"/>
                          <a:cs typeface="Arial" pitchFamily="34" charset="0"/>
                        </a:rPr>
                        <a:t>33%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Arial" pitchFamily="34" charset="0"/>
                          <a:cs typeface="Arial" pitchFamily="34" charset="0"/>
                        </a:rPr>
                        <a:t>-11%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 err="1">
                          <a:latin typeface="Arial" pitchFamily="34" charset="0"/>
                          <a:cs typeface="Arial" pitchFamily="34" charset="0"/>
                        </a:rPr>
                        <a:t>Superficie</a:t>
                      </a:r>
                      <a:r>
                        <a:rPr lang="en-US" sz="1400" b="1" i="0" u="none" strike="noStrike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="1" i="0" u="none" strike="noStrike" dirty="0" err="1">
                          <a:latin typeface="Arial" pitchFamily="34" charset="0"/>
                          <a:cs typeface="Arial" pitchFamily="34" charset="0"/>
                        </a:rPr>
                        <a:t>arbolada</a:t>
                      </a:r>
                      <a:endParaRPr lang="en-US" sz="14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Arial" pitchFamily="34" charset="0"/>
                          <a:cs typeface="Arial" pitchFamily="34" charset="0"/>
                        </a:rPr>
                        <a:t>4.745,90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Arial" pitchFamily="34" charset="0"/>
                          <a:cs typeface="Arial" pitchFamily="34" charset="0"/>
                        </a:rPr>
                        <a:t>4.188,86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Arial" pitchFamily="34" charset="0"/>
                          <a:cs typeface="Arial" pitchFamily="34" charset="0"/>
                        </a:rPr>
                        <a:t>-12%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 err="1">
                          <a:latin typeface="Arial" pitchFamily="34" charset="0"/>
                          <a:cs typeface="Arial" pitchFamily="34" charset="0"/>
                        </a:rPr>
                        <a:t>Superficie</a:t>
                      </a:r>
                      <a:r>
                        <a:rPr lang="en-US" sz="1400" b="1" i="0" u="none" strike="noStrike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="1" i="0" u="none" strike="noStrike" dirty="0" err="1">
                          <a:latin typeface="Arial" pitchFamily="34" charset="0"/>
                          <a:cs typeface="Arial" pitchFamily="34" charset="0"/>
                        </a:rPr>
                        <a:t>forestal</a:t>
                      </a:r>
                      <a:endParaRPr lang="en-US" sz="14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Arial" pitchFamily="34" charset="0"/>
                          <a:cs typeface="Arial" pitchFamily="34" charset="0"/>
                        </a:rPr>
                        <a:t>20.643,24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Arial" pitchFamily="34" charset="0"/>
                          <a:cs typeface="Arial" pitchFamily="34" charset="0"/>
                        </a:rPr>
                        <a:t>13.228,30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Arial" pitchFamily="34" charset="0"/>
                          <a:cs typeface="Arial" pitchFamily="34" charset="0"/>
                        </a:rPr>
                        <a:t>-36%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latin typeface="Arial" pitchFamily="34" charset="0"/>
                          <a:cs typeface="Arial" pitchFamily="34" charset="0"/>
                        </a:rPr>
                        <a:t>Sup </a:t>
                      </a:r>
                      <a:r>
                        <a:rPr lang="en-US" sz="1400" b="1" i="0" u="none" strike="noStrike" dirty="0" err="1">
                          <a:latin typeface="Arial" pitchFamily="34" charset="0"/>
                          <a:cs typeface="Arial" pitchFamily="34" charset="0"/>
                        </a:rPr>
                        <a:t>forestal</a:t>
                      </a:r>
                      <a:r>
                        <a:rPr lang="en-US" sz="1400" b="1" i="0" u="none" strike="noStrike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="1" i="0" u="none" strike="noStrike" dirty="0" err="1">
                          <a:latin typeface="Arial" pitchFamily="34" charset="0"/>
                          <a:cs typeface="Arial" pitchFamily="34" charset="0"/>
                        </a:rPr>
                        <a:t>arbolada</a:t>
                      </a:r>
                      <a:r>
                        <a:rPr lang="en-US" sz="1400" b="1" i="0" u="none" strike="noStrike" dirty="0">
                          <a:latin typeface="Arial" pitchFamily="34" charset="0"/>
                          <a:cs typeface="Arial" pitchFamily="34" charset="0"/>
                        </a:rPr>
                        <a:t> total IFN3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2.982.318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2.982.318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endParaRPr lang="en-US" sz="14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ESPAÑA</a:t>
                      </a:r>
                      <a:endParaRPr lang="en-US" sz="14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err="1">
                          <a:latin typeface="Arial" pitchFamily="34" charset="0"/>
                          <a:cs typeface="Arial" pitchFamily="34" charset="0"/>
                        </a:rPr>
                        <a:t>Promedio</a:t>
                      </a:r>
                      <a:r>
                        <a:rPr lang="en-US" sz="1200" b="1" i="0" u="none" strike="noStrike" dirty="0">
                          <a:latin typeface="Arial" pitchFamily="34" charset="0"/>
                          <a:cs typeface="Arial" pitchFamily="34" charset="0"/>
                        </a:rPr>
                        <a:t> 2005-2014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latin typeface="Arial" pitchFamily="34" charset="0"/>
                          <a:cs typeface="Arial" pitchFamily="34" charset="0"/>
                        </a:rPr>
                        <a:t>2015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latin typeface="Arial" pitchFamily="34" charset="0"/>
                          <a:cs typeface="Arial" pitchFamily="34" charset="0"/>
                        </a:rPr>
                        <a:t>% </a:t>
                      </a:r>
                      <a:r>
                        <a:rPr lang="en-US" sz="1200" b="1" i="0" u="none" strike="noStrike" dirty="0" err="1">
                          <a:latin typeface="Arial" pitchFamily="34" charset="0"/>
                          <a:cs typeface="Arial" pitchFamily="34" charset="0"/>
                        </a:rPr>
                        <a:t>Variación</a:t>
                      </a:r>
                      <a:r>
                        <a:rPr lang="en-US" sz="1200" b="1" i="0" u="none" strike="noStrike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b="1" i="0" u="none" strike="noStrike" dirty="0" err="1">
                          <a:latin typeface="Arial" pitchFamily="34" charset="0"/>
                          <a:cs typeface="Arial" pitchFamily="34" charset="0"/>
                        </a:rPr>
                        <a:t>respecto</a:t>
                      </a:r>
                      <a:r>
                        <a:rPr lang="en-US" sz="1200" b="1" i="0" u="none" strike="noStrike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b="1" i="0" u="none" strike="noStrike" dirty="0" err="1">
                          <a:latin typeface="Arial" pitchFamily="34" charset="0"/>
                          <a:cs typeface="Arial" pitchFamily="34" charset="0"/>
                        </a:rPr>
                        <a:t>promedio</a:t>
                      </a:r>
                      <a:r>
                        <a:rPr lang="en-US" sz="1200" b="1" i="0" u="none" strike="noStrike" dirty="0">
                          <a:latin typeface="Arial" pitchFamily="34" charset="0"/>
                          <a:cs typeface="Arial" pitchFamily="34" charset="0"/>
                        </a:rPr>
                        <a:t> 2005-2014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 err="1">
                          <a:latin typeface="Arial" pitchFamily="34" charset="0"/>
                          <a:cs typeface="Arial" pitchFamily="34" charset="0"/>
                        </a:rPr>
                        <a:t>Número</a:t>
                      </a:r>
                      <a:r>
                        <a:rPr lang="en-US" sz="1400" b="1" i="0" u="none" strike="noStrike" dirty="0">
                          <a:latin typeface="Arial" pitchFamily="34" charset="0"/>
                          <a:cs typeface="Arial" pitchFamily="34" charset="0"/>
                        </a:rPr>
                        <a:t> de </a:t>
                      </a:r>
                      <a:r>
                        <a:rPr lang="en-US" sz="1400" b="1" i="0" u="none" strike="noStrike" dirty="0" err="1">
                          <a:latin typeface="Arial" pitchFamily="34" charset="0"/>
                          <a:cs typeface="Arial" pitchFamily="34" charset="0"/>
                        </a:rPr>
                        <a:t>Incendios</a:t>
                      </a:r>
                      <a:r>
                        <a:rPr lang="en-US" sz="1400" b="1" i="0" u="none" strike="noStrike" dirty="0">
                          <a:latin typeface="Arial" pitchFamily="34" charset="0"/>
                          <a:cs typeface="Arial" pitchFamily="34" charset="0"/>
                        </a:rPr>
                        <a:t> total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14.489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11.899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-18%</a:t>
                      </a:r>
                      <a:endParaRPr lang="en-US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sz="1400" b="0" i="0" u="none" strike="noStrike" dirty="0" err="1">
                          <a:latin typeface="Arial" pitchFamily="34" charset="0"/>
                          <a:cs typeface="Arial" pitchFamily="34" charset="0"/>
                        </a:rPr>
                        <a:t>Número</a:t>
                      </a:r>
                      <a:r>
                        <a:rPr lang="en-US" sz="1400" b="0" i="0" u="none" strike="noStrike" dirty="0">
                          <a:latin typeface="Arial" pitchFamily="34" charset="0"/>
                          <a:cs typeface="Arial" pitchFamily="34" charset="0"/>
                        </a:rPr>
                        <a:t> de </a:t>
                      </a:r>
                      <a:r>
                        <a:rPr lang="en-US" sz="1400" b="0" i="0" u="none" strike="noStrike" dirty="0" err="1">
                          <a:latin typeface="Arial" pitchFamily="34" charset="0"/>
                          <a:cs typeface="Arial" pitchFamily="34" charset="0"/>
                        </a:rPr>
                        <a:t>conatos</a:t>
                      </a:r>
                      <a:endParaRPr lang="en-US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43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9.539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7.744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latin typeface="Arial" pitchFamily="34" charset="0"/>
                          <a:cs typeface="Arial" pitchFamily="34" charset="0"/>
                        </a:rPr>
                        <a:t>% </a:t>
                      </a:r>
                      <a:r>
                        <a:rPr lang="en-US" sz="1400" b="0" i="0" u="none" strike="noStrike" dirty="0" err="1">
                          <a:latin typeface="Arial" pitchFamily="34" charset="0"/>
                          <a:cs typeface="Arial" pitchFamily="34" charset="0"/>
                        </a:rPr>
                        <a:t>conatos</a:t>
                      </a:r>
                      <a:endParaRPr lang="en-US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286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66%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65%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-1%</a:t>
                      </a:r>
                      <a:endParaRPr lang="en-US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en-US" sz="1400" b="0" i="0" u="none" strike="noStrike" dirty="0" err="1">
                          <a:latin typeface="Arial" pitchFamily="34" charset="0"/>
                          <a:cs typeface="Arial" pitchFamily="34" charset="0"/>
                        </a:rPr>
                        <a:t>Número</a:t>
                      </a:r>
                      <a:r>
                        <a:rPr lang="en-US" sz="1400" b="0" i="0" u="none" strike="noStrike" dirty="0">
                          <a:latin typeface="Arial" pitchFamily="34" charset="0"/>
                          <a:cs typeface="Arial" pitchFamily="34" charset="0"/>
                        </a:rPr>
                        <a:t> de </a:t>
                      </a:r>
                      <a:r>
                        <a:rPr lang="en-US" sz="1400" b="0" i="0" u="none" strike="noStrike" dirty="0" err="1">
                          <a:latin typeface="Arial" pitchFamily="34" charset="0"/>
                          <a:cs typeface="Arial" pitchFamily="34" charset="0"/>
                        </a:rPr>
                        <a:t>incendios</a:t>
                      </a:r>
                      <a:r>
                        <a:rPr lang="en-US" sz="1400" b="0" i="0" u="none" strike="noStrike" dirty="0">
                          <a:latin typeface="Arial" pitchFamily="34" charset="0"/>
                          <a:cs typeface="Arial" pitchFamily="34" charset="0"/>
                        </a:rPr>
                        <a:t> &gt;1 ha</a:t>
                      </a:r>
                    </a:p>
                  </a:txBody>
                  <a:tcPr marL="1143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4.950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4.145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latin typeface="Arial" pitchFamily="34" charset="0"/>
                          <a:cs typeface="Arial" pitchFamily="34" charset="0"/>
                        </a:rPr>
                        <a:t>% </a:t>
                      </a:r>
                      <a:r>
                        <a:rPr lang="en-US" sz="1400" b="0" i="0" u="none" strike="noStrike" dirty="0" err="1">
                          <a:latin typeface="Arial" pitchFamily="34" charset="0"/>
                          <a:cs typeface="Arial" pitchFamily="34" charset="0"/>
                        </a:rPr>
                        <a:t>Número</a:t>
                      </a:r>
                      <a:r>
                        <a:rPr lang="en-US" sz="1400" b="0" i="0" u="none" strike="noStrike" dirty="0">
                          <a:latin typeface="Arial" pitchFamily="34" charset="0"/>
                          <a:cs typeface="Arial" pitchFamily="34" charset="0"/>
                        </a:rPr>
                        <a:t> de </a:t>
                      </a:r>
                      <a:r>
                        <a:rPr lang="en-US" sz="1400" b="0" i="0" u="none" strike="noStrike" dirty="0" err="1">
                          <a:latin typeface="Arial" pitchFamily="34" charset="0"/>
                          <a:cs typeface="Arial" pitchFamily="34" charset="0"/>
                        </a:rPr>
                        <a:t>incendios</a:t>
                      </a:r>
                      <a:r>
                        <a:rPr lang="en-US" sz="1400" b="0" i="0" u="none" strike="noStrike" dirty="0">
                          <a:latin typeface="Arial" pitchFamily="34" charset="0"/>
                          <a:cs typeface="Arial" pitchFamily="34" charset="0"/>
                        </a:rPr>
                        <a:t> &gt;1 ha</a:t>
                      </a:r>
                    </a:p>
                  </a:txBody>
                  <a:tcPr marL="2286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34%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35%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1%</a:t>
                      </a:r>
                      <a:endParaRPr lang="en-US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 err="1">
                          <a:latin typeface="Arial" pitchFamily="34" charset="0"/>
                          <a:cs typeface="Arial" pitchFamily="34" charset="0"/>
                        </a:rPr>
                        <a:t>Superficie</a:t>
                      </a:r>
                      <a:r>
                        <a:rPr lang="en-US" sz="1400" b="1" i="0" u="none" strike="noStrike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="1" i="0" u="none" strike="noStrike" dirty="0" err="1">
                          <a:latin typeface="Arial" pitchFamily="34" charset="0"/>
                          <a:cs typeface="Arial" pitchFamily="34" charset="0"/>
                        </a:rPr>
                        <a:t>arbolada</a:t>
                      </a:r>
                      <a:endParaRPr lang="en-US" sz="14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35.615,47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33.129,41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-7%</a:t>
                      </a:r>
                      <a:endParaRPr lang="en-US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 err="1">
                          <a:latin typeface="Arial" pitchFamily="34" charset="0"/>
                          <a:cs typeface="Arial" pitchFamily="34" charset="0"/>
                        </a:rPr>
                        <a:t>Superficie</a:t>
                      </a:r>
                      <a:r>
                        <a:rPr lang="en-US" sz="1400" b="1" i="0" u="none" strike="noStrike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="1" i="0" u="none" strike="noStrike" dirty="0" err="1">
                          <a:latin typeface="Arial" pitchFamily="34" charset="0"/>
                          <a:cs typeface="Arial" pitchFamily="34" charset="0"/>
                        </a:rPr>
                        <a:t>forestal</a:t>
                      </a:r>
                      <a:endParaRPr lang="en-US" sz="14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108.493,59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102.945,70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-5%</a:t>
                      </a:r>
                      <a:endParaRPr lang="en-US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latin typeface="Arial" pitchFamily="34" charset="0"/>
                          <a:cs typeface="Arial" pitchFamily="34" charset="0"/>
                        </a:rPr>
                        <a:t>Sup </a:t>
                      </a:r>
                      <a:r>
                        <a:rPr lang="en-US" sz="1400" b="1" i="0" u="none" strike="noStrike" dirty="0" err="1">
                          <a:latin typeface="Arial" pitchFamily="34" charset="0"/>
                          <a:cs typeface="Arial" pitchFamily="34" charset="0"/>
                        </a:rPr>
                        <a:t>forestal</a:t>
                      </a:r>
                      <a:r>
                        <a:rPr lang="en-US" sz="1400" b="1" i="0" u="none" strike="noStrike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="1" i="0" u="none" strike="noStrike" dirty="0" err="1">
                          <a:latin typeface="Arial" pitchFamily="34" charset="0"/>
                          <a:cs typeface="Arial" pitchFamily="34" charset="0"/>
                        </a:rPr>
                        <a:t>arbolada</a:t>
                      </a:r>
                      <a:r>
                        <a:rPr lang="en-US" sz="1400" b="1" i="0" u="none" strike="noStrike" dirty="0">
                          <a:latin typeface="Arial" pitchFamily="34" charset="0"/>
                          <a:cs typeface="Arial" pitchFamily="34" charset="0"/>
                        </a:rPr>
                        <a:t> total IFN3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18.295.394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18.295.394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O:\Sigmena\usuarios\DEFENSA_MEDIO_NATURAL\6.Archivo fotográfico\0_restauracion\repoblac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37"/>
            <a:ext cx="9144000" cy="6859437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1700808"/>
            <a:ext cx="6840760" cy="3312368"/>
          </a:xfrm>
        </p:spPr>
        <p:txBody>
          <a:bodyPr>
            <a:noAutofit/>
          </a:bodyPr>
          <a:lstStyle/>
          <a:p>
            <a:pPr marL="0" indent="0" algn="ctr">
              <a:lnSpc>
                <a:spcPct val="130000"/>
              </a:lnSpc>
              <a:spcAft>
                <a:spcPts val="600"/>
              </a:spcAft>
              <a:buNone/>
            </a:pPr>
            <a:r>
              <a:rPr lang="es-E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PREVENIR Y LUCHAR CONTRA LOS INCENDIOS ES COSA DE TODOS</a:t>
            </a:r>
          </a:p>
        </p:txBody>
      </p:sp>
    </p:spTree>
    <p:extLst>
      <p:ext uri="{BB962C8B-B14F-4D97-AF65-F5344CB8AC3E}">
        <p14:creationId xmlns:p14="http://schemas.microsoft.com/office/powerpoint/2010/main" xmlns="" val="193696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arcador de texto"/>
          <p:cNvSpPr>
            <a:spLocks noGrp="1"/>
          </p:cNvSpPr>
          <p:nvPr>
            <p:ph type="body" sz="half" idx="2"/>
          </p:nvPr>
        </p:nvSpPr>
        <p:spPr>
          <a:xfrm>
            <a:off x="611560" y="4653136"/>
            <a:ext cx="7776864" cy="980728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75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algn="ctr" fontAlgn="auto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sz="2500" b="1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LUCHA CONTRA INCENDIOS FORESTALES</a:t>
            </a:r>
          </a:p>
          <a:p>
            <a:pPr algn="ctr" fontAlgn="auto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sz="2500" b="1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Operativo de vigilancia, prevención y extinción 2016</a:t>
            </a:r>
            <a:endParaRPr lang="en-US" sz="2500" b="1" dirty="0" smtClean="0">
              <a:solidFill>
                <a:schemeClr val="accent1">
                  <a:lumMod val="75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2050" name="Picture 2" descr="H:\CAM 2015\16INCENDIOS\2-Incendios RELEVANTES\León\20150715_Palaciosmil\20150715H_QUINTANA DEL CASTILLO_LE (30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887200" y="-8915400"/>
            <a:ext cx="9648000" cy="7236000"/>
          </a:xfrm>
          <a:prstGeom prst="rect">
            <a:avLst/>
          </a:prstGeom>
          <a:noFill/>
        </p:spPr>
      </p:pic>
      <p:pic>
        <p:nvPicPr>
          <p:cNvPr id="9" name="8 Imagen" descr="20150713H_QUINTANADELCASTILLO_LE (5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88640"/>
            <a:ext cx="7773372" cy="4372522"/>
          </a:xfrm>
          <a:prstGeom prst="rect">
            <a:avLst/>
          </a:prstGeom>
        </p:spPr>
      </p:pic>
      <p:pic>
        <p:nvPicPr>
          <p:cNvPr id="5" name="Picture 3" descr="G:\Servicio de Estudios\IdentidadCorporativaCOLORjcyl_BUEN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5805264"/>
            <a:ext cx="1656184" cy="896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6916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8686800" cy="838200"/>
          </a:xfrm>
        </p:spPr>
        <p:txBody>
          <a:bodyPr/>
          <a:lstStyle/>
          <a:p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DATOS PROVINCIALIZADOS 2015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13341175"/>
              </p:ext>
            </p:extLst>
          </p:nvPr>
        </p:nvGraphicFramePr>
        <p:xfrm>
          <a:off x="251520" y="1340765"/>
          <a:ext cx="8457124" cy="3888440"/>
        </p:xfrm>
        <a:graphic>
          <a:graphicData uri="http://schemas.openxmlformats.org/drawingml/2006/table">
            <a:tbl>
              <a:tblPr/>
              <a:tblGrid>
                <a:gridCol w="788988"/>
                <a:gridCol w="714079"/>
                <a:gridCol w="714079"/>
                <a:gridCol w="417512"/>
                <a:gridCol w="714079"/>
                <a:gridCol w="714079"/>
                <a:gridCol w="714079"/>
                <a:gridCol w="714079"/>
                <a:gridCol w="714079"/>
                <a:gridCol w="714079"/>
                <a:gridCol w="714079"/>
                <a:gridCol w="823913"/>
              </a:tblGrid>
              <a:tr h="299110">
                <a:tc rowSpan="2" gridSpan="4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en-US" sz="1200" b="1" i="0" u="none" strike="noStrike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Nº </a:t>
                      </a:r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DE INCENDIOS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374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FFFFFF"/>
                        </a:solidFill>
                        <a:latin typeface="Verdan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374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SUPERFICIES (HECTAREAS)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37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5515">
                <a:tc gridSpan="4" vMerge="1"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FFFFFF"/>
                        </a:solidFill>
                        <a:latin typeface="Verdan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74C8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FFFFFF"/>
                        </a:solidFill>
                        <a:latin typeface="Verdan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74C8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FORESTAL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74C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NO FORESTAL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74C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74C8"/>
                    </a:solidFill>
                  </a:tcPr>
                </a:tc>
              </a:tr>
              <a:tr h="3942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PROVINCIA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E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CONATOS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E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INCENDIOS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E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E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ARBOLADO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E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PASTO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E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MATORRAL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E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TOTAL FORESTAL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E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AGRICOLA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E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OTRAS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E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TOTAL NO FORESTAL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E9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800" b="1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E9F"/>
                    </a:solidFill>
                  </a:tcPr>
                </a:tc>
              </a:tr>
              <a:tr h="2855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AVILA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147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42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189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50,5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37,64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526,55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614,69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7,28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89,88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97,16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711,85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</a:tr>
              <a:tr h="2855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BURGOS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133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54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187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290,01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39,21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910,09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1.239,31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391,95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42,26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434,21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1.673,52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</a:tr>
              <a:tr h="2855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LEÓN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237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214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451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2.006,17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439,28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4.693,66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7.139,11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157,77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23,62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181,39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7.320,50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</a:tr>
              <a:tr h="2855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PALENCIA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65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90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163,6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46,88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8,09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218,57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358,51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5,2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363,71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582,28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</a:tr>
              <a:tr h="2855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SALAMANCA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212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76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288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90,8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284,43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684,13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1.059,36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328,37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0,58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328,95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1.388,31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</a:tr>
              <a:tr h="2855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SEGOVIA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72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90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24,6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15,93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37,36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77,89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41,3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1,55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42,85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120,74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</a:tr>
              <a:tr h="2855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SORIA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76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84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500,34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27,77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34,93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563,04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89,65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0,06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89,71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652,75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</a:tr>
              <a:tr h="3398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VALLADOLID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54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65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14,2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41,1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13,6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68,9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174,31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174,31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243,21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</a:tr>
              <a:tr h="2855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ZAMORA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171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118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289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1.048,64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322,15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876,64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2.247,43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80,57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82,98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163,55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2.410,98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</a:tr>
              <a:tr h="2855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1.167</a:t>
                      </a:r>
                      <a:endParaRPr lang="en-US" sz="1000" b="0" i="0" u="none" strike="noStrike" dirty="0">
                        <a:solidFill>
                          <a:srgbClr val="000077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566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1.733</a:t>
                      </a:r>
                      <a:endParaRPr lang="en-US" sz="1000" b="1" i="0" u="none" strike="noStrike" dirty="0">
                        <a:solidFill>
                          <a:srgbClr val="000077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4.188,86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1.254,39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7.785,05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13.228,30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1.629,71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246,13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1.875,84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15.104,14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278555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>
            <a:normAutofit/>
          </a:bodyPr>
          <a:lstStyle/>
          <a:p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ALGUNOS DATOS </a:t>
            </a:r>
            <a:r>
              <a:rPr lang="es-E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DESTACAbles</a:t>
            </a: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de 2015</a:t>
            </a:r>
            <a:endParaRPr lang="en-US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1268760"/>
            <a:ext cx="8515672" cy="5400600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s-E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 el número de incendios </a:t>
            </a:r>
            <a:r>
              <a:rPr lang="es-E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1.733 frente a 1.959 de media en década anterior (un 12 % menos que la media del último decenio).</a:t>
            </a:r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s-E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Mejora la eficacia: </a:t>
            </a:r>
            <a:r>
              <a:rPr lang="es-E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67 % de estos incendios son menores de 1 hectárea (conatos) cuando la media del decenio es de 56 %. </a:t>
            </a:r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s-E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superficie arbolada quemada está un 12 % por debajo de la media del decenio anterior: </a:t>
            </a:r>
            <a:r>
              <a:rPr lang="es-E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4.189 ha frente a las 4.746 ha de la media del decenio  anterior.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s-E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superficie forestal quemada: </a:t>
            </a:r>
            <a:r>
              <a:rPr lang="es-E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13.228 ha </a:t>
            </a:r>
            <a:r>
              <a:rPr lang="es-E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36 % menos que la media del decenio  anterior  </a:t>
            </a:r>
            <a:r>
              <a:rPr lang="es-E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(20.643 ha).</a:t>
            </a:r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s-E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grandes incendios forestales: </a:t>
            </a:r>
            <a:r>
              <a:rPr lang="es-E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en León, 1 en Soria y 1 en Zamora. Todos durante el mes de julio de 2015, el más caluroso desde que existen registros estadísticos.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s-E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499 intervenciones fuera de nuestro ámbito competencial </a:t>
            </a:r>
            <a:r>
              <a:rPr lang="es-E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(urbanos, agrícolas…). 22 % del total de las 2.232 actuaciones.</a:t>
            </a:r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1 Título"/>
          <p:cNvSpPr>
            <a:spLocks noGrp="1"/>
          </p:cNvSpPr>
          <p:nvPr>
            <p:ph type="title"/>
          </p:nvPr>
        </p:nvSpPr>
        <p:spPr>
          <a:xfrm>
            <a:off x="368625" y="0"/>
            <a:ext cx="8775375" cy="1143000"/>
          </a:xfrm>
        </p:spPr>
        <p:txBody>
          <a:bodyPr/>
          <a:lstStyle/>
          <a:p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INCENDIOS 2016</a:t>
            </a:r>
            <a:b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DATOS PROVISIONALES 1 ENERO – 31 de mayo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21" name="Picture 1" descr="H:\CAM 2015\16INCENDIOS\2-Incendios RELEVANTES\Salamanca\20150822_Bermellar\20150822_Bermellar_SA (6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887200" y="-8915400"/>
            <a:ext cx="7200000" cy="5400000"/>
          </a:xfrm>
          <a:prstGeom prst="rect">
            <a:avLst/>
          </a:prstGeom>
          <a:noFill/>
        </p:spPr>
      </p:pic>
      <p:pic>
        <p:nvPicPr>
          <p:cNvPr id="267" name="266 Imagen" descr="20150822h_Bermellar_SA (6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4365104"/>
            <a:ext cx="3096344" cy="2322258"/>
          </a:xfrm>
          <a:prstGeom prst="rect">
            <a:avLst/>
          </a:prstGeom>
        </p:spPr>
      </p:pic>
      <p:pic>
        <p:nvPicPr>
          <p:cNvPr id="269" name="268 Imagen" descr="20150905H_1746_01WA_Zarza de Pumared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7984" y="4293096"/>
            <a:ext cx="4139952" cy="2328723"/>
          </a:xfrm>
          <a:prstGeom prst="rect">
            <a:avLst/>
          </a:prstGeom>
        </p:spPr>
      </p:pic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683568" y="1340768"/>
          <a:ext cx="7632848" cy="2592289"/>
        </p:xfrm>
        <a:graphic>
          <a:graphicData uri="http://schemas.openxmlformats.org/drawingml/2006/table">
            <a:tbl>
              <a:tblPr/>
              <a:tblGrid>
                <a:gridCol w="2972279"/>
                <a:gridCol w="1794919"/>
                <a:gridCol w="1159589"/>
                <a:gridCol w="1706061"/>
              </a:tblGrid>
              <a:tr h="6501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latin typeface="Arial"/>
                        </a:rPr>
                        <a:t>CASTILLA Y LEÓN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err="1">
                          <a:latin typeface="Arial"/>
                        </a:rPr>
                        <a:t>Promedio</a:t>
                      </a:r>
                      <a:r>
                        <a:rPr lang="en-US" sz="1200" b="1" i="0" u="none" strike="noStrike" dirty="0">
                          <a:latin typeface="Arial"/>
                        </a:rPr>
                        <a:t> 2006-2015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Arial"/>
                        </a:rPr>
                        <a:t>2016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latin typeface="Arial"/>
                        </a:rPr>
                        <a:t>% </a:t>
                      </a:r>
                      <a:r>
                        <a:rPr lang="en-US" sz="1200" b="1" i="0" u="none" strike="noStrike" dirty="0" err="1">
                          <a:latin typeface="Arial"/>
                        </a:rPr>
                        <a:t>Variación</a:t>
                      </a:r>
                      <a:r>
                        <a:rPr lang="en-US" sz="1200" b="1" i="0" u="none" strike="noStrike" dirty="0">
                          <a:latin typeface="Arial"/>
                        </a:rPr>
                        <a:t> </a:t>
                      </a:r>
                      <a:r>
                        <a:rPr lang="en-US" sz="1200" b="1" i="0" u="none" strike="noStrike" dirty="0" err="1">
                          <a:latin typeface="Arial"/>
                        </a:rPr>
                        <a:t>respecto</a:t>
                      </a:r>
                      <a:r>
                        <a:rPr lang="en-US" sz="1200" b="1" i="0" u="none" strike="noStrike" dirty="0">
                          <a:latin typeface="Arial"/>
                        </a:rPr>
                        <a:t> </a:t>
                      </a:r>
                      <a:r>
                        <a:rPr lang="en-US" sz="1200" b="1" i="0" u="none" strike="noStrike" dirty="0" err="1">
                          <a:latin typeface="Arial"/>
                        </a:rPr>
                        <a:t>promedio</a:t>
                      </a:r>
                      <a:r>
                        <a:rPr lang="en-US" sz="1200" b="1" i="0" u="none" strike="noStrike" dirty="0">
                          <a:latin typeface="Arial"/>
                        </a:rPr>
                        <a:t> 2006-2015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375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 err="1">
                          <a:latin typeface="Arial"/>
                        </a:rPr>
                        <a:t>Número</a:t>
                      </a:r>
                      <a:r>
                        <a:rPr lang="en-US" sz="1200" b="1" i="0" u="none" strike="noStrike" dirty="0">
                          <a:latin typeface="Arial"/>
                        </a:rPr>
                        <a:t> de </a:t>
                      </a:r>
                      <a:r>
                        <a:rPr lang="en-US" sz="1200" b="1" i="0" u="none" strike="noStrike" dirty="0" err="1">
                          <a:latin typeface="Arial"/>
                        </a:rPr>
                        <a:t>Incendios</a:t>
                      </a:r>
                      <a:r>
                        <a:rPr lang="en-US" sz="1200" b="1" i="0" u="none" strike="noStrike" dirty="0">
                          <a:latin typeface="Arial"/>
                        </a:rPr>
                        <a:t> total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Arial"/>
                        </a:rPr>
                        <a:t>721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Arial"/>
                        </a:rPr>
                        <a:t>138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-81%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5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latin typeface="Arial"/>
                        </a:rPr>
                        <a:t>-Número de conatos</a:t>
                      </a:r>
                    </a:p>
                  </a:txBody>
                  <a:tcPr marL="1143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Arial"/>
                        </a:rPr>
                        <a:t>365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Arial"/>
                        </a:rPr>
                        <a:t>89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375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latin typeface="Arial"/>
                        </a:rPr>
                        <a:t>% conatos</a:t>
                      </a:r>
                    </a:p>
                  </a:txBody>
                  <a:tcPr marL="2286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Arial"/>
                        </a:rPr>
                        <a:t>51%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64%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Arial"/>
                        </a:rPr>
                        <a:t>13%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5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latin typeface="Arial"/>
                        </a:rPr>
                        <a:t>- </a:t>
                      </a:r>
                      <a:r>
                        <a:rPr lang="en-US" sz="1200" b="0" i="0" u="none" strike="noStrike" dirty="0" err="1">
                          <a:latin typeface="Arial"/>
                        </a:rPr>
                        <a:t>Número</a:t>
                      </a:r>
                      <a:r>
                        <a:rPr lang="en-US" sz="1200" b="0" i="0" u="none" strike="noStrike" dirty="0">
                          <a:latin typeface="Arial"/>
                        </a:rPr>
                        <a:t> de </a:t>
                      </a:r>
                      <a:r>
                        <a:rPr lang="en-US" sz="1200" b="0" i="0" u="none" strike="noStrike" dirty="0" err="1">
                          <a:latin typeface="Arial"/>
                        </a:rPr>
                        <a:t>incendios</a:t>
                      </a:r>
                      <a:r>
                        <a:rPr lang="en-US" sz="1200" b="0" i="0" u="none" strike="noStrike" dirty="0">
                          <a:latin typeface="Arial"/>
                        </a:rPr>
                        <a:t> &gt;1 ha</a:t>
                      </a:r>
                    </a:p>
                  </a:txBody>
                  <a:tcPr marL="1143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Arial"/>
                        </a:rPr>
                        <a:t>356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Arial"/>
                        </a:rPr>
                        <a:t>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514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latin typeface="Arial"/>
                        </a:rPr>
                        <a:t>% Número de incendios &gt;1 ha</a:t>
                      </a:r>
                    </a:p>
                  </a:txBody>
                  <a:tcPr marL="2286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49%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Arial"/>
                        </a:rPr>
                        <a:t>36%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Arial"/>
                        </a:rPr>
                        <a:t>-13%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5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latin typeface="Arial"/>
                        </a:rPr>
                        <a:t>Superficie arbolada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690,37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Arial"/>
                        </a:rPr>
                        <a:t>32,12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Arial"/>
                        </a:rPr>
                        <a:t>-95%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4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 err="1">
                          <a:latin typeface="Arial"/>
                        </a:rPr>
                        <a:t>Superficie</a:t>
                      </a:r>
                      <a:r>
                        <a:rPr lang="en-US" sz="1200" b="1" i="0" u="none" strike="noStrike" dirty="0">
                          <a:latin typeface="Arial"/>
                        </a:rPr>
                        <a:t> </a:t>
                      </a:r>
                      <a:r>
                        <a:rPr lang="en-US" sz="1200" b="1" i="0" u="none" strike="noStrike" dirty="0" err="1">
                          <a:latin typeface="Arial"/>
                        </a:rPr>
                        <a:t>forestal</a:t>
                      </a:r>
                      <a:endParaRPr lang="en-US" sz="1200" b="1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5.613,27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Arial"/>
                        </a:rPr>
                        <a:t>365,96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Arial"/>
                        </a:rPr>
                        <a:t>-93%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4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latin typeface="Arial"/>
                        </a:rPr>
                        <a:t>Sup </a:t>
                      </a:r>
                      <a:r>
                        <a:rPr lang="en-US" sz="1200" b="1" i="0" u="none" strike="noStrike" dirty="0" err="1">
                          <a:latin typeface="Arial"/>
                        </a:rPr>
                        <a:t>forestal</a:t>
                      </a:r>
                      <a:r>
                        <a:rPr lang="en-US" sz="1200" b="1" i="0" u="none" strike="noStrike" dirty="0">
                          <a:latin typeface="Arial"/>
                        </a:rPr>
                        <a:t> </a:t>
                      </a:r>
                      <a:r>
                        <a:rPr lang="en-US" sz="1200" b="1" i="0" u="none" strike="noStrike" dirty="0" err="1">
                          <a:latin typeface="Arial"/>
                        </a:rPr>
                        <a:t>arbolada</a:t>
                      </a:r>
                      <a:r>
                        <a:rPr lang="en-US" sz="1200" b="1" i="0" u="none" strike="noStrike" dirty="0">
                          <a:latin typeface="Arial"/>
                        </a:rPr>
                        <a:t> total IFN3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2.982.318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2.982.318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8686800" cy="838200"/>
          </a:xfrm>
        </p:spPr>
        <p:txBody>
          <a:bodyPr>
            <a:noAutofit/>
          </a:bodyPr>
          <a:lstStyle/>
          <a:p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 ENERO – 31 de mayo de 2016</a:t>
            </a:r>
            <a:b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DATOS PROVINCIALIZADOS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539552" y="1556792"/>
          <a:ext cx="8136904" cy="4536502"/>
        </p:xfrm>
        <a:graphic>
          <a:graphicData uri="http://schemas.openxmlformats.org/drawingml/2006/table">
            <a:tbl>
              <a:tblPr/>
              <a:tblGrid>
                <a:gridCol w="1017113"/>
                <a:gridCol w="1017113"/>
                <a:gridCol w="1017113"/>
                <a:gridCol w="1017113"/>
                <a:gridCol w="1017113"/>
                <a:gridCol w="1017113"/>
                <a:gridCol w="1017113"/>
                <a:gridCol w="1017113"/>
              </a:tblGrid>
              <a:tr h="3528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74C8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Nº DE INCENDIOS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74C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FORESTAL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74C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72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PROVINCIA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E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CONATOS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E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INCENDIOS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E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E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ARBOLADO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E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PASTO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E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MATORRAL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E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TOTAL FORESTAL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E9F"/>
                    </a:solidFill>
                  </a:tcPr>
                </a:tc>
              </a:tr>
              <a:tr h="3528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AVILA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1,21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0,5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6,16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7,87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</a:tr>
              <a:tr h="3528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BURGOS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11,7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0,47</a:t>
                      </a:r>
                      <a:endParaRPr lang="en-US" sz="1200" b="0" i="0" u="none" strike="noStrike" dirty="0">
                        <a:solidFill>
                          <a:srgbClr val="000077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11,9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24,065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</a:tr>
              <a:tr h="3528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LEÓN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17,2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6,8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248,66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272,66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</a:tr>
              <a:tr h="3528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PALENCIA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0,32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0,01</a:t>
                      </a:r>
                      <a:endParaRPr lang="en-US" sz="1200" b="0" i="0" u="none" strike="noStrike" dirty="0">
                        <a:solidFill>
                          <a:srgbClr val="000077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0,75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1,072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</a:tr>
              <a:tr h="3528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SALAMANCA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4,5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4,5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</a:tr>
              <a:tr h="3528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SEGOVIA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 smtClean="0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rgbClr val="000077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smtClean="0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sz="1200" b="1" i="0" u="none" strike="noStrike" dirty="0">
                        <a:solidFill>
                          <a:srgbClr val="000077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1,69</a:t>
                      </a:r>
                      <a:endParaRPr lang="en-US" sz="1200" b="0" i="0" u="none" strike="noStrike" dirty="0">
                        <a:solidFill>
                          <a:srgbClr val="000077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0,85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2,562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</a:tr>
              <a:tr h="3528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SORIA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0,2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0,5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0,7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</a:tr>
              <a:tr h="5208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VALLADOLID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0,04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0,02</a:t>
                      </a:r>
                      <a:endParaRPr lang="en-US" sz="1200" b="0" i="0" u="none" strike="noStrike" dirty="0">
                        <a:solidFill>
                          <a:srgbClr val="000077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0,055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</a:tr>
              <a:tr h="3528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ZAMORA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0,02</a:t>
                      </a:r>
                      <a:endParaRPr lang="en-US" sz="1200" b="0" i="0" u="none" strike="noStrike" dirty="0">
                        <a:solidFill>
                          <a:srgbClr val="000077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52,46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52,476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</a:tr>
              <a:tr h="3528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 smtClean="0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89</a:t>
                      </a:r>
                      <a:endParaRPr lang="en-US" sz="1200" b="0" i="0" u="none" strike="noStrike" dirty="0">
                        <a:solidFill>
                          <a:srgbClr val="000077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138</a:t>
                      </a:r>
                      <a:endParaRPr lang="en-US" sz="1200" b="1" i="0" u="none" strike="noStrike" dirty="0">
                        <a:solidFill>
                          <a:srgbClr val="000077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32,12</a:t>
                      </a:r>
                      <a:endParaRPr lang="en-US" sz="1200" b="0" i="0" u="none" strike="noStrike" dirty="0">
                        <a:solidFill>
                          <a:srgbClr val="000077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8,89</a:t>
                      </a:r>
                      <a:endParaRPr lang="en-US" sz="1200" b="0" i="0" u="none" strike="noStrike" dirty="0">
                        <a:solidFill>
                          <a:srgbClr val="000077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324,95</a:t>
                      </a:r>
                      <a:endParaRPr lang="en-US" sz="1200" b="0" i="0" u="none" strike="noStrike" dirty="0">
                        <a:solidFill>
                          <a:srgbClr val="000077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77"/>
                          </a:solidFill>
                          <a:latin typeface="Arial" pitchFamily="34" charset="0"/>
                          <a:cs typeface="Arial" pitchFamily="34" charset="0"/>
                        </a:rPr>
                        <a:t>365,96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5296430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838200"/>
          </a:xfrm>
        </p:spPr>
        <p:txBody>
          <a:bodyPr/>
          <a:lstStyle/>
          <a:p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DATOS </a:t>
            </a:r>
            <a:r>
              <a:rPr lang="es-E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DESTACAbles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del inicio de 2016(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ENERO-MAYO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5544616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spcAft>
                <a:spcPts val="1200"/>
              </a:spcAft>
            </a:pPr>
            <a:r>
              <a:rPr lang="es-ES" sz="1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Nº de incendios muy bajo </a:t>
            </a:r>
            <a:r>
              <a:rPr lang="es-ES" sz="1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(138). El más bajo de la serie estadística histórica y un 81% menor que la media del último decenio (721).</a:t>
            </a:r>
          </a:p>
          <a:p>
            <a:pPr algn="just">
              <a:lnSpc>
                <a:spcPct val="120000"/>
              </a:lnSpc>
              <a:spcAft>
                <a:spcPts val="1200"/>
              </a:spcAft>
            </a:pPr>
            <a:r>
              <a:rPr lang="es-ES" sz="1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Alto % de conatos: </a:t>
            </a:r>
            <a:r>
              <a:rPr lang="es-ES" sz="1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ES" sz="1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64 % de los incendios son menores de 1 hectárea (49 % media década anterior). Siguiendo tónica últimos años, lo que indica eficacia en las intervenciones</a:t>
            </a:r>
            <a:endParaRPr lang="en-US" sz="19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Aft>
                <a:spcPts val="1200"/>
              </a:spcAft>
            </a:pPr>
            <a:r>
              <a:rPr lang="es-ES" sz="1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Superficie arbolada quemada muy baja </a:t>
            </a:r>
            <a:r>
              <a:rPr lang="es-ES" sz="1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(32,12 ha). El mejor dato de la serie </a:t>
            </a:r>
            <a:r>
              <a:rPr lang="es-ES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estadística. </a:t>
            </a:r>
            <a:r>
              <a:rPr lang="es-ES" sz="1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Disminuye </a:t>
            </a:r>
            <a:r>
              <a:rPr lang="es-ES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es-ES" sz="1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95 % respecto de la media del decenio  anterior </a:t>
            </a:r>
            <a:r>
              <a:rPr lang="es-ES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(690 </a:t>
            </a:r>
            <a:r>
              <a:rPr lang="es-ES" sz="1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ha)</a:t>
            </a:r>
            <a:r>
              <a:rPr lang="es-ES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9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Aft>
                <a:spcPts val="1200"/>
              </a:spcAft>
            </a:pPr>
            <a:r>
              <a:rPr lang="es-ES" sz="1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Superficie forestal quemada muy baja </a:t>
            </a:r>
            <a:r>
              <a:rPr lang="es-ES" sz="1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(366 </a:t>
            </a:r>
            <a:r>
              <a:rPr lang="es-ES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</a:t>
            </a:r>
            <a:r>
              <a:rPr lang="es-ES" sz="1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es-ES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mejor dato de la serie estadística</a:t>
            </a:r>
            <a:r>
              <a:rPr lang="es-ES" sz="1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Disminuye </a:t>
            </a:r>
            <a:r>
              <a:rPr lang="es-ES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es-ES" sz="1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93 % respecto a la media del decenio anterior (5.613 ha)</a:t>
            </a:r>
          </a:p>
          <a:p>
            <a:pPr algn="just">
              <a:lnSpc>
                <a:spcPct val="120000"/>
              </a:lnSpc>
              <a:spcAft>
                <a:spcPts val="1200"/>
              </a:spcAft>
            </a:pPr>
            <a:r>
              <a:rPr lang="es-ES" sz="1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período enero-mayo de 2016 es el de mejores datos estadísticos </a:t>
            </a:r>
            <a:r>
              <a:rPr lang="es-ES" sz="1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desde que hay registros fiables, favorecido por precipitaciones. </a:t>
            </a:r>
            <a:endParaRPr lang="en-US" sz="19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sz="19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17525" y="4365625"/>
            <a:ext cx="8183563" cy="10509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dirty="0" smtClean="0">
                <a:solidFill>
                  <a:srgbClr val="00B050"/>
                </a:solidFill>
              </a:rPr>
              <a:t/>
            </a:r>
            <a:br>
              <a:rPr lang="es-ES" dirty="0" smtClean="0">
                <a:solidFill>
                  <a:srgbClr val="00B050"/>
                </a:solidFill>
              </a:rPr>
            </a:br>
            <a:r>
              <a:rPr lang="es-ES" dirty="0" smtClean="0">
                <a:solidFill>
                  <a:srgbClr val="00B050"/>
                </a:solidFill>
              </a:rPr>
              <a:t/>
            </a:r>
            <a:br>
              <a:rPr lang="es-ES" dirty="0" smtClean="0">
                <a:solidFill>
                  <a:srgbClr val="00B050"/>
                </a:solidFill>
              </a:rPr>
            </a:br>
            <a:r>
              <a:rPr lang="es-ES" dirty="0" smtClean="0">
                <a:solidFill>
                  <a:srgbClr val="00B050"/>
                </a:solidFill>
              </a:rPr>
              <a:t> </a:t>
            </a:r>
            <a:br>
              <a:rPr lang="es-ES" dirty="0" smtClean="0">
                <a:solidFill>
                  <a:srgbClr val="00B050"/>
                </a:solidFill>
              </a:rPr>
            </a:b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0486" name="1 Título"/>
          <p:cNvSpPr>
            <a:spLocks/>
          </p:cNvSpPr>
          <p:nvPr/>
        </p:nvSpPr>
        <p:spPr bwMode="auto">
          <a:xfrm>
            <a:off x="395536" y="11663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PREVISIÓN EN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FUNCIÓN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LAS</a:t>
            </a:r>
          </a:p>
          <a:p>
            <a:pPr algn="ctr"/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CONDICIONES METEOROLÓGICAS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95536" y="1124744"/>
            <a:ext cx="8305552" cy="5278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b="1" dirty="0" smtClean="0"/>
              <a:t>Los cinco primeros meses de 2016 se han caracterizado por :</a:t>
            </a:r>
          </a:p>
          <a:p>
            <a:pPr marL="285750" indent="-285750" algn="just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600" dirty="0" smtClean="0"/>
              <a:t>Precipitación abundante, por encima de los valores estadísticos medios, especialmente en enero y abril. Los mayores excesos de precipitación se han dado en el oeste de la Comunidad (León y Zamora) lo que ha impedido las quemas intencionadas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600" dirty="0" smtClean="0"/>
              <a:t>Temperaturas altas en enero y febrero y bajas de marzo a mayo, con valores de humedad relativa alta.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600" dirty="0" smtClean="0"/>
              <a:t>Todo ello nos lleva a un año excepcional en estos cinco primeros meses con los mejores registros de la serie estadística</a:t>
            </a:r>
          </a:p>
          <a:p>
            <a:pPr algn="just"/>
            <a:r>
              <a:rPr lang="es-ES" sz="1600" u="sng" dirty="0" smtClean="0"/>
              <a:t>Mes de junio con :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600" dirty="0" smtClean="0"/>
              <a:t>alto contenido en humedad en suelo y vegetación, 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600" dirty="0" smtClean="0"/>
              <a:t>gran desarrollo </a:t>
            </a:r>
            <a:r>
              <a:rPr lang="es-ES" sz="1600" dirty="0"/>
              <a:t>de la vegetación, </a:t>
            </a:r>
            <a:r>
              <a:rPr lang="es-ES" sz="1600" dirty="0" smtClean="0"/>
              <a:t>sobre todo </a:t>
            </a:r>
            <a:r>
              <a:rPr lang="es-ES" sz="1600" dirty="0"/>
              <a:t>las especies </a:t>
            </a:r>
            <a:r>
              <a:rPr lang="es-ES" sz="1600" dirty="0" smtClean="0"/>
              <a:t>anuales y especialmente las plantas </a:t>
            </a:r>
            <a:r>
              <a:rPr lang="es-ES" sz="1600" dirty="0" err="1" smtClean="0"/>
              <a:t>ruderales</a:t>
            </a:r>
            <a:r>
              <a:rPr lang="es-ES" sz="1600" dirty="0" smtClean="0"/>
              <a:t> y </a:t>
            </a:r>
            <a:r>
              <a:rPr lang="es-ES" sz="1600" dirty="0" err="1" smtClean="0"/>
              <a:t>nitrófilas</a:t>
            </a:r>
            <a:r>
              <a:rPr lang="es-ES" sz="1600" dirty="0" smtClean="0"/>
              <a:t> que crecen en zonas periurbanas, caminos y carreteras y en general zonas modificadas por el hombre</a:t>
            </a:r>
          </a:p>
          <a:p>
            <a:pPr algn="just">
              <a:spcBef>
                <a:spcPts val="1200"/>
              </a:spcBef>
            </a:pPr>
            <a:r>
              <a:rPr lang="es-ES" sz="1600" b="1" dirty="0" smtClean="0"/>
              <a:t>Por eso </a:t>
            </a:r>
            <a:r>
              <a:rPr lang="es-ES" sz="1600" b="1" u="sng" dirty="0" smtClean="0"/>
              <a:t>se recomienda a la población</a:t>
            </a:r>
            <a:r>
              <a:rPr lang="es-ES" sz="1600" b="1" dirty="0" smtClean="0"/>
              <a:t> que extreme las precauciones y evite acumulaciones de combustible, en el entorno de las zonas habitadas segando y desbrozando el entorno antes de que se agoste y retirando los restos eliminados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686800" cy="838200"/>
          </a:xfrm>
        </p:spPr>
        <p:txBody>
          <a:bodyPr/>
          <a:lstStyle/>
          <a:p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ÉPOCA DE PELIGRO ALTO 2016</a:t>
            </a:r>
          </a:p>
        </p:txBody>
      </p:sp>
      <p:sp>
        <p:nvSpPr>
          <p:cNvPr id="27651" name="Rectangle 3"/>
          <p:cNvSpPr>
            <a:spLocks noGrp="1"/>
          </p:cNvSpPr>
          <p:nvPr>
            <p:ph idx="1"/>
          </p:nvPr>
        </p:nvSpPr>
        <p:spPr>
          <a:xfrm>
            <a:off x="304800" y="1340768"/>
            <a:ext cx="8587680" cy="4525962"/>
          </a:xfrm>
        </p:spPr>
        <p:txBody>
          <a:bodyPr>
            <a:normAutofit/>
          </a:bodyPr>
          <a:lstStyle/>
          <a:p>
            <a:pPr algn="just"/>
            <a:endParaRPr lang="es-ES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E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Incorporación progresiva de medios a </a:t>
            </a:r>
            <a:r>
              <a:rPr lang="es-E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 largo del mes de </a:t>
            </a:r>
            <a:r>
              <a:rPr lang="es-E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junio; ya se dispone de 18 </a:t>
            </a:r>
            <a:r>
              <a:rPr lang="es-E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los 21 helicópteros de la Junta y 5 de los 10 medios aéreos del </a:t>
            </a:r>
            <a:r>
              <a:rPr lang="es-E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MAGRAMA.</a:t>
            </a:r>
          </a:p>
          <a:p>
            <a:pPr marL="0" indent="0" algn="just">
              <a:buNone/>
            </a:pPr>
            <a:endParaRPr lang="es-E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E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esperan altas temperaturas e inestabilidad para finales de junio, que de confirmarse se declararía Época de Peligro medio de incendios forestales.</a:t>
            </a:r>
          </a:p>
          <a:p>
            <a:pPr marL="0" indent="0" algn="just">
              <a:buNone/>
            </a:pPr>
            <a:endParaRPr lang="es-ES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E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 prevé declarar </a:t>
            </a:r>
            <a:r>
              <a:rPr lang="es-ES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Época de Peligro Alto </a:t>
            </a:r>
            <a:r>
              <a:rPr lang="es-E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incendios forestales </a:t>
            </a:r>
            <a:r>
              <a:rPr lang="es-ES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1 de julio al 30 de septiembre.</a:t>
            </a:r>
          </a:p>
          <a:p>
            <a:pPr marL="0" indent="0" algn="just">
              <a:buNone/>
            </a:pPr>
            <a:endParaRPr lang="es-ES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E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Será publicado en BOCYL unos días antes.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jes">
  <a:themeElements>
    <a:clrScheme name="Viaje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8009</TotalTime>
  <Words>1907</Words>
  <Application>Microsoft Office PowerPoint</Application>
  <PresentationFormat>Presentación en pantalla (4:3)</PresentationFormat>
  <Paragraphs>489</Paragraphs>
  <Slides>21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Viajes</vt:lpstr>
      <vt:lpstr>Diapositiva 1</vt:lpstr>
      <vt:lpstr>INCENDIOS FORESTALES 2015  </vt:lpstr>
      <vt:lpstr>DATOS PROVINCIALIZADOS 2015</vt:lpstr>
      <vt:lpstr>ALGUNOS DATOS DESTACAbles de 2015</vt:lpstr>
      <vt:lpstr>INCENDIOS 2016 DATOS PROVISIONALES 1 ENERO – 31 de mayo</vt:lpstr>
      <vt:lpstr>1 ENERO – 31 de mayo de 2016 DATOS PROVINCIALIZADOS</vt:lpstr>
      <vt:lpstr>DATOS DESTACAbles del inicio de 2016(ENERO-MAYO)</vt:lpstr>
      <vt:lpstr>    </vt:lpstr>
      <vt:lpstr>ÉPOCA DE PELIGRO ALTO 2016</vt:lpstr>
      <vt:lpstr>CARACTERÍSTICAS DEL OPERATIVO DE CASTILLA Y LEÓN</vt:lpstr>
      <vt:lpstr>OPERATIVO para ÉPOCA DE PELIGRO ALTO 2016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ALGUNAS RECOMENDACIONES PARA LA ÉPOCA DE PELIGRO ALTO</vt:lpstr>
      <vt:lpstr>MÁXIMA PRECAUCIÓN EN LAS LABORES AGRÍCOLAS Y RECOLECCIÓN DE COSECHA </vt:lpstr>
      <vt:lpstr>Diapositiva 20</vt:lpstr>
      <vt:lpstr>Diapositiva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Ana Isabel Brieva Martinez</dc:creator>
  <cp:lastModifiedBy>Pedro</cp:lastModifiedBy>
  <cp:revision>738</cp:revision>
  <cp:lastPrinted>2015-06-26T07:41:13Z</cp:lastPrinted>
  <dcterms:created xsi:type="dcterms:W3CDTF">2015-06-25T10:02:57Z</dcterms:created>
  <dcterms:modified xsi:type="dcterms:W3CDTF">2016-06-20T14:40:16Z</dcterms:modified>
</cp:coreProperties>
</file>