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7" r:id="rId2"/>
    <p:sldId id="258" r:id="rId3"/>
    <p:sldId id="256" r:id="rId4"/>
    <p:sldId id="259" r:id="rId5"/>
    <p:sldId id="260" r:id="rId6"/>
    <p:sldId id="295" r:id="rId7"/>
    <p:sldId id="287" r:id="rId8"/>
    <p:sldId id="288" r:id="rId9"/>
    <p:sldId id="292" r:id="rId10"/>
    <p:sldId id="297" r:id="rId11"/>
    <p:sldId id="262" r:id="rId12"/>
    <p:sldId id="261" r:id="rId13"/>
    <p:sldId id="263" r:id="rId14"/>
    <p:sldId id="264" r:id="rId15"/>
    <p:sldId id="300" r:id="rId16"/>
    <p:sldId id="265" r:id="rId17"/>
    <p:sldId id="266" r:id="rId18"/>
    <p:sldId id="267" r:id="rId19"/>
    <p:sldId id="303" r:id="rId20"/>
    <p:sldId id="268" r:id="rId21"/>
    <p:sldId id="304" r:id="rId22"/>
    <p:sldId id="269" r:id="rId23"/>
    <p:sldId id="306" r:id="rId24"/>
    <p:sldId id="270" r:id="rId25"/>
    <p:sldId id="271" r:id="rId26"/>
    <p:sldId id="272" r:id="rId27"/>
    <p:sldId id="273" r:id="rId28"/>
    <p:sldId id="274" r:id="rId29"/>
    <p:sldId id="275" r:id="rId30"/>
    <p:sldId id="276" r:id="rId31"/>
    <p:sldId id="278" r:id="rId32"/>
    <p:sldId id="311" r:id="rId33"/>
    <p:sldId id="279" r:id="rId34"/>
    <p:sldId id="280" r:id="rId35"/>
    <p:sldId id="316" r:id="rId36"/>
    <p:sldId id="281" r:id="rId37"/>
    <p:sldId id="312" r:id="rId38"/>
    <p:sldId id="285" r:id="rId39"/>
    <p:sldId id="282" r:id="rId40"/>
    <p:sldId id="313" r:id="rId41"/>
    <p:sldId id="290" r:id="rId42"/>
    <p:sldId id="289" r:id="rId43"/>
    <p:sldId id="314" r:id="rId44"/>
    <p:sldId id="291" r:id="rId45"/>
    <p:sldId id="315" r:id="rId46"/>
    <p:sldId id="283" r:id="rId47"/>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06"/>
    <a:srgbClr val="8544A2"/>
    <a:srgbClr val="8D48AD"/>
    <a:srgbClr val="995FAC"/>
    <a:srgbClr val="DB6E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Estilo temático 2 - Énfasis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76" autoAdjust="0"/>
    <p:restoredTop sz="94697" autoAdjust="0"/>
  </p:normalViewPr>
  <p:slideViewPr>
    <p:cSldViewPr snapToGrid="0" snapToObjects="1">
      <p:cViewPr varScale="1">
        <p:scale>
          <a:sx n="103" d="100"/>
          <a:sy n="103" d="100"/>
        </p:scale>
        <p:origin x="300" y="108"/>
      </p:cViewPr>
      <p:guideLst>
        <p:guide orient="horz" pos="2160"/>
        <p:guide pos="2880"/>
      </p:guideLst>
    </p:cSldViewPr>
  </p:slideViewPr>
  <p:outlineViewPr>
    <p:cViewPr>
      <p:scale>
        <a:sx n="33" d="100"/>
        <a:sy n="33" d="100"/>
      </p:scale>
      <p:origin x="0" y="388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461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Lbls>
            <c:dLbl>
              <c:idx val="0"/>
              <c:spPr>
                <a:noFill/>
                <a:ln>
                  <a:noFill/>
                </a:ln>
                <a:effectLst/>
              </c:spPr>
              <c:txPr>
                <a:bodyPr/>
                <a:lstStyle/>
                <a:p>
                  <a:pPr>
                    <a:defRPr>
                      <a:solidFill>
                        <a:srgbClr val="FFFFFF"/>
                      </a:solidFill>
                    </a:defRPr>
                  </a:pPr>
                  <a:endParaRPr lang="es-ES"/>
                </a:p>
              </c:txPr>
              <c:showLegendKey val="0"/>
              <c:showVal val="1"/>
              <c:showCatName val="1"/>
              <c:showSerName val="0"/>
              <c:showPercent val="0"/>
              <c:showBubbleSize val="0"/>
            </c:dLbl>
            <c:dLbl>
              <c:idx val="1"/>
              <c:spPr>
                <a:noFill/>
                <a:ln>
                  <a:noFill/>
                </a:ln>
                <a:effectLst/>
              </c:spPr>
              <c:txPr>
                <a:bodyPr/>
                <a:lstStyle/>
                <a:p>
                  <a:pPr>
                    <a:defRPr>
                      <a:solidFill>
                        <a:srgbClr val="FFFFFF"/>
                      </a:solidFill>
                    </a:defRPr>
                  </a:pPr>
                  <a:endParaRPr lang="es-ES"/>
                </a:p>
              </c:txPr>
              <c:showLegendKey val="0"/>
              <c:showVal val="1"/>
              <c:showCatName val="1"/>
              <c:showSerName val="0"/>
              <c:showPercent val="0"/>
              <c:showBubbleSize val="0"/>
            </c:dLbl>
            <c:dLbl>
              <c:idx val="2"/>
              <c:spPr>
                <a:noFill/>
                <a:ln>
                  <a:noFill/>
                </a:ln>
                <a:effectLst/>
              </c:spPr>
              <c:txPr>
                <a:bodyPr/>
                <a:lstStyle/>
                <a:p>
                  <a:pPr>
                    <a:defRPr>
                      <a:solidFill>
                        <a:srgbClr val="995FAC"/>
                      </a:solidFill>
                    </a:defRPr>
                  </a:pPr>
                  <a:endParaRPr lang="es-ES"/>
                </a:p>
              </c:txPr>
              <c:showLegendKey val="0"/>
              <c:showVal val="1"/>
              <c:showCatName val="1"/>
              <c:showSerName val="0"/>
              <c:showPercent val="0"/>
              <c:showBubbleSize val="0"/>
            </c:dLbl>
            <c:dLbl>
              <c:idx val="3"/>
              <c:spPr>
                <a:noFill/>
                <a:ln>
                  <a:noFill/>
                </a:ln>
                <a:effectLst/>
              </c:spPr>
              <c:txPr>
                <a:bodyPr/>
                <a:lstStyle/>
                <a:p>
                  <a:pPr>
                    <a:defRPr>
                      <a:solidFill>
                        <a:srgbClr val="995FAC"/>
                      </a:solidFill>
                    </a:defRPr>
                  </a:pPr>
                  <a:endParaRPr lang="es-ES"/>
                </a:p>
              </c:txPr>
              <c:showLegendKey val="0"/>
              <c:showVal val="1"/>
              <c:showCatName val="1"/>
              <c:showSerName val="0"/>
              <c:showPercent val="0"/>
              <c:showBubbleSize val="0"/>
            </c:dLbl>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Hoja1!$A$1:$A$4</c:f>
              <c:strCache>
                <c:ptCount val="4"/>
                <c:pt idx="0">
                  <c:v>Información General VG </c:v>
                </c:pt>
                <c:pt idx="1">
                  <c:v>Atención Psicológica VG </c:v>
                </c:pt>
                <c:pt idx="2">
                  <c:v>Información Jurídica VG </c:v>
                </c:pt>
                <c:pt idx="3">
                  <c:v>Situación de Emergencias VG </c:v>
                </c:pt>
              </c:strCache>
            </c:strRef>
          </c:cat>
          <c:val>
            <c:numRef>
              <c:f>Hoja1!$B$1:$B$4</c:f>
              <c:numCache>
                <c:formatCode>#,##0</c:formatCode>
                <c:ptCount val="4"/>
                <c:pt idx="0">
                  <c:v>2304</c:v>
                </c:pt>
                <c:pt idx="1">
                  <c:v>1551</c:v>
                </c:pt>
                <c:pt idx="2" formatCode="General">
                  <c:v>636</c:v>
                </c:pt>
                <c:pt idx="3" formatCode="General">
                  <c:v>5</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000"/>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dLbls>
            <c:dLbl>
              <c:idx val="0"/>
              <c:layout>
                <c:manualLayout>
                  <c:x val="-0.122874305611681"/>
                  <c:y val="-0.289177574879872"/>
                </c:manualLayout>
              </c:layout>
              <c:spPr>
                <a:noFill/>
                <a:ln>
                  <a:noFill/>
                </a:ln>
                <a:effectLst/>
              </c:spPr>
              <c:txPr>
                <a:bodyPr wrap="square" lIns="38100" tIns="19050" rIns="38100" bIns="19050" anchor="ctr">
                  <a:noAutofit/>
                </a:bodyPr>
                <a:lstStyle/>
                <a:p>
                  <a:pPr>
                    <a:defRPr>
                      <a:solidFill>
                        <a:schemeClr val="bg1"/>
                      </a:solidFill>
                    </a:defRPr>
                  </a:pPr>
                  <a:endParaRPr lang="es-ES"/>
                </a:p>
              </c:txPr>
              <c:showLegendKey val="0"/>
              <c:showVal val="1"/>
              <c:showCatName val="1"/>
              <c:showSerName val="0"/>
              <c:showPercent val="0"/>
              <c:showBubbleSize val="0"/>
              <c:extLst>
                <c:ext xmlns:c15="http://schemas.microsoft.com/office/drawing/2012/chart" uri="{CE6537A1-D6FC-4f65-9D91-7224C49458BB}">
                  <c15:layout>
                    <c:manualLayout>
                      <c:w val="0.20707734930593663"/>
                      <c:h val="0.40473971995498276"/>
                    </c:manualLayout>
                  </c15:layout>
                </c:ext>
              </c:extLst>
            </c:dLbl>
            <c:spPr>
              <a:noFill/>
              <a:ln>
                <a:noFill/>
              </a:ln>
              <a:effectLst/>
            </c:spPr>
            <c:txPr>
              <a:bodyPr/>
              <a:lstStyle/>
              <a:p>
                <a:pPr>
                  <a:defRPr>
                    <a:solidFill>
                      <a:schemeClr val="bg1"/>
                    </a:solidFill>
                  </a:defRPr>
                </a:pPr>
                <a:endParaRPr lang="es-ES"/>
              </a:p>
            </c:txPr>
            <c:showLegendKey val="0"/>
            <c:showVal val="1"/>
            <c:showCatName val="1"/>
            <c:showSerName val="0"/>
            <c:showPercent val="0"/>
            <c:showBubbleSize val="0"/>
            <c:showLeaderLines val="1"/>
            <c:extLst>
              <c:ext xmlns:c15="http://schemas.microsoft.com/office/drawing/2012/chart" uri="{CE6537A1-D6FC-4f65-9D91-7224C49458BB}"/>
            </c:extLst>
          </c:dLbls>
          <c:cat>
            <c:strRef>
              <c:f>Hoja1!$A$21:$A$22</c:f>
              <c:strCache>
                <c:ptCount val="2"/>
                <c:pt idx="0">
                  <c:v>Llamadas Violencia de Género</c:v>
                </c:pt>
                <c:pt idx="1">
                  <c:v>Otras</c:v>
                </c:pt>
              </c:strCache>
            </c:strRef>
          </c:cat>
          <c:val>
            <c:numRef>
              <c:f>Hoja1!$B$21:$B$22</c:f>
              <c:numCache>
                <c:formatCode>General</c:formatCode>
                <c:ptCount val="2"/>
                <c:pt idx="0">
                  <c:v>4496</c:v>
                </c:pt>
                <c:pt idx="1">
                  <c:v>1012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000">
          <a:latin typeface="Trebuchet MS"/>
          <a:cs typeface="Trebuchet MS"/>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D29D32-9E3F-4DF7-9C4D-C9D1D82EBF16}"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309DBD77-9FB3-4B13-8294-334218B20C23}">
      <dgm:prSet phldrT="[Texto]" custT="1"/>
      <dgm:spPr/>
      <dgm:t>
        <a:bodyPr/>
        <a:lstStyle/>
        <a:p>
          <a:r>
            <a:rPr lang="es-ES" sz="1500" b="0" i="0" dirty="0" smtClean="0">
              <a:latin typeface="Trebuchet MS"/>
              <a:cs typeface="Trebuchet MS"/>
            </a:rPr>
            <a:t>POR TIPO DE VIOLENCIA</a:t>
          </a:r>
          <a:endParaRPr lang="es-ES" sz="1500" b="0" i="0" dirty="0">
            <a:latin typeface="Trebuchet MS"/>
            <a:cs typeface="Trebuchet MS"/>
          </a:endParaRPr>
        </a:p>
      </dgm:t>
    </dgm:pt>
    <dgm:pt modelId="{7EADA119-8763-4395-8061-E5EB524CCC22}" type="parTrans" cxnId="{3F613CDF-F0A3-4B4E-B542-FAE5AEB64783}">
      <dgm:prSet/>
      <dgm:spPr/>
      <dgm:t>
        <a:bodyPr/>
        <a:lstStyle/>
        <a:p>
          <a:endParaRPr lang="es-ES" sz="1500" b="0" i="0">
            <a:latin typeface="Trebuchet MS"/>
            <a:cs typeface="Trebuchet MS"/>
          </a:endParaRPr>
        </a:p>
      </dgm:t>
    </dgm:pt>
    <dgm:pt modelId="{93821917-3DDE-4721-8478-EEEA1CAD1878}" type="sibTrans" cxnId="{3F613CDF-F0A3-4B4E-B542-FAE5AEB64783}">
      <dgm:prSet/>
      <dgm:spPr/>
      <dgm:t>
        <a:bodyPr/>
        <a:lstStyle/>
        <a:p>
          <a:endParaRPr lang="es-ES" sz="1500" b="0" i="0">
            <a:latin typeface="Trebuchet MS"/>
            <a:cs typeface="Trebuchet MS"/>
          </a:endParaRPr>
        </a:p>
      </dgm:t>
    </dgm:pt>
    <dgm:pt modelId="{5E8012C0-9EAE-4E7A-BB7C-AB5FF6EDE9A9}">
      <dgm:prSet phldrT="[Texto]" custT="1"/>
      <dgm:spPr/>
      <dgm:t>
        <a:bodyPr/>
        <a:lstStyle/>
        <a:p>
          <a:pPr rtl="0"/>
          <a:r>
            <a:rPr lang="es-ES" sz="1500" b="0" i="0" dirty="0" smtClean="0">
              <a:solidFill>
                <a:schemeClr val="tx1">
                  <a:lumMod val="65000"/>
                  <a:lumOff val="35000"/>
                </a:schemeClr>
              </a:solidFill>
              <a:latin typeface="Trebuchet MS"/>
              <a:cs typeface="Trebuchet MS"/>
            </a:rPr>
            <a:t>Física y</a:t>
          </a:r>
          <a:r>
            <a:rPr lang="es-ES" sz="1500" b="0" i="0" baseline="0" dirty="0" smtClean="0">
              <a:solidFill>
                <a:schemeClr val="tx1">
                  <a:lumMod val="65000"/>
                  <a:lumOff val="35000"/>
                </a:schemeClr>
              </a:solidFill>
              <a:latin typeface="Trebuchet MS"/>
              <a:cs typeface="Trebuchet MS"/>
            </a:rPr>
            <a:t> psicológica</a:t>
          </a:r>
          <a:r>
            <a:rPr lang="es-ES" sz="1500" b="0" i="0" dirty="0" smtClean="0">
              <a:solidFill>
                <a:schemeClr val="tx1">
                  <a:lumMod val="65000"/>
                  <a:lumOff val="35000"/>
                </a:schemeClr>
              </a:solidFill>
              <a:latin typeface="Trebuchet MS"/>
              <a:cs typeface="Trebuchet MS"/>
            </a:rPr>
            <a:t>: 5</a:t>
          </a:r>
          <a:r>
            <a:rPr lang="es-ES" sz="1500" b="0" i="0" baseline="0" dirty="0" smtClean="0">
              <a:solidFill>
                <a:schemeClr val="tx1">
                  <a:lumMod val="65000"/>
                  <a:lumOff val="35000"/>
                </a:schemeClr>
              </a:solidFill>
              <a:latin typeface="Trebuchet MS"/>
              <a:cs typeface="Trebuchet MS"/>
            </a:rPr>
            <a:t>8,75%</a:t>
          </a:r>
          <a:endParaRPr lang="es-ES" sz="1500" b="0" i="0" baseline="0" dirty="0">
            <a:solidFill>
              <a:schemeClr val="tx1">
                <a:lumMod val="65000"/>
                <a:lumOff val="35000"/>
              </a:schemeClr>
            </a:solidFill>
            <a:latin typeface="Trebuchet MS"/>
            <a:cs typeface="Trebuchet MS"/>
          </a:endParaRPr>
        </a:p>
      </dgm:t>
    </dgm:pt>
    <dgm:pt modelId="{8BB3B28B-B31B-4063-970B-344FC29BDFF1}" type="parTrans" cxnId="{ACA10D27-7CC0-488C-AE15-5CAADD036AC6}">
      <dgm:prSet/>
      <dgm:spPr/>
      <dgm:t>
        <a:bodyPr/>
        <a:lstStyle/>
        <a:p>
          <a:endParaRPr lang="es-ES" sz="1500" b="0" i="0">
            <a:latin typeface="Trebuchet MS"/>
            <a:cs typeface="Trebuchet MS"/>
          </a:endParaRPr>
        </a:p>
      </dgm:t>
    </dgm:pt>
    <dgm:pt modelId="{64B54050-1C2A-4843-B928-4789A33C37F7}" type="sibTrans" cxnId="{ACA10D27-7CC0-488C-AE15-5CAADD036AC6}">
      <dgm:prSet/>
      <dgm:spPr/>
      <dgm:t>
        <a:bodyPr/>
        <a:lstStyle/>
        <a:p>
          <a:endParaRPr lang="es-ES" sz="1500" b="0" i="0">
            <a:latin typeface="Trebuchet MS"/>
            <a:cs typeface="Trebuchet MS"/>
          </a:endParaRPr>
        </a:p>
      </dgm:t>
    </dgm:pt>
    <dgm:pt modelId="{271C96C0-19ED-45C4-AE3B-3B3B32581D21}">
      <dgm:prSet phldrT="[Texto]" custT="1"/>
      <dgm:spPr/>
      <dgm:t>
        <a:bodyPr/>
        <a:lstStyle/>
        <a:p>
          <a:r>
            <a:rPr lang="es-ES" sz="1500" b="0" i="0" dirty="0" smtClean="0">
              <a:latin typeface="Trebuchet MS"/>
              <a:cs typeface="Trebuchet MS"/>
            </a:rPr>
            <a:t>POR EDAD</a:t>
          </a:r>
          <a:endParaRPr lang="es-ES" sz="1500" b="0" i="0" dirty="0">
            <a:latin typeface="Trebuchet MS"/>
            <a:cs typeface="Trebuchet MS"/>
          </a:endParaRPr>
        </a:p>
      </dgm:t>
    </dgm:pt>
    <dgm:pt modelId="{5C39644A-88DD-41EC-AC3E-B841F4B927EB}" type="parTrans" cxnId="{493B01B7-6AA2-4783-A582-ACF93425F1AA}">
      <dgm:prSet/>
      <dgm:spPr/>
      <dgm:t>
        <a:bodyPr/>
        <a:lstStyle/>
        <a:p>
          <a:endParaRPr lang="es-ES" sz="1500" b="0" i="0">
            <a:latin typeface="Trebuchet MS"/>
            <a:cs typeface="Trebuchet MS"/>
          </a:endParaRPr>
        </a:p>
      </dgm:t>
    </dgm:pt>
    <dgm:pt modelId="{8AB3925F-134C-40D5-8CDF-B9014913C4C7}" type="sibTrans" cxnId="{493B01B7-6AA2-4783-A582-ACF93425F1AA}">
      <dgm:prSet/>
      <dgm:spPr/>
      <dgm:t>
        <a:bodyPr/>
        <a:lstStyle/>
        <a:p>
          <a:endParaRPr lang="es-ES" sz="1500" b="0" i="0">
            <a:latin typeface="Trebuchet MS"/>
            <a:cs typeface="Trebuchet MS"/>
          </a:endParaRPr>
        </a:p>
      </dgm:t>
    </dgm:pt>
    <dgm:pt modelId="{3575D1B5-0C9C-4487-ADA8-FE0FEBEF0635}">
      <dgm:prSet phldrT="[Texto]" custT="1"/>
      <dgm:spPr/>
      <dgm:t>
        <a:bodyPr/>
        <a:lstStyle/>
        <a:p>
          <a:pPr rtl="0"/>
          <a:r>
            <a:rPr lang="es-ES" sz="1500" b="0" i="0" dirty="0" smtClean="0">
              <a:solidFill>
                <a:schemeClr val="tx1">
                  <a:lumMod val="65000"/>
                  <a:lumOff val="35000"/>
                </a:schemeClr>
              </a:solidFill>
              <a:latin typeface="Trebuchet MS"/>
              <a:ea typeface="+mn-ea"/>
              <a:cs typeface="Trebuchet MS"/>
            </a:rPr>
            <a:t>31 y 45 años: </a:t>
          </a:r>
          <a:r>
            <a:rPr lang="es-ES" sz="1500" b="0" i="0" baseline="0" dirty="0" smtClean="0">
              <a:solidFill>
                <a:schemeClr val="tx1">
                  <a:lumMod val="65000"/>
                  <a:lumOff val="35000"/>
                </a:schemeClr>
              </a:solidFill>
              <a:latin typeface="Trebuchet MS"/>
              <a:cs typeface="Trebuchet MS"/>
            </a:rPr>
            <a:t>46,26%</a:t>
          </a:r>
          <a:endParaRPr lang="es-ES" sz="1500" b="0" i="0" baseline="0" dirty="0">
            <a:solidFill>
              <a:schemeClr val="tx1">
                <a:lumMod val="65000"/>
                <a:lumOff val="35000"/>
              </a:schemeClr>
            </a:solidFill>
            <a:latin typeface="Trebuchet MS"/>
            <a:cs typeface="Trebuchet MS"/>
          </a:endParaRPr>
        </a:p>
      </dgm:t>
    </dgm:pt>
    <dgm:pt modelId="{B345C53F-E60F-44C7-9952-84786439836F}" type="parTrans" cxnId="{0B520249-B64D-42FC-8AF7-829A63789DA2}">
      <dgm:prSet/>
      <dgm:spPr/>
      <dgm:t>
        <a:bodyPr/>
        <a:lstStyle/>
        <a:p>
          <a:endParaRPr lang="es-ES" sz="1500" b="0" i="0">
            <a:latin typeface="Trebuchet MS"/>
            <a:cs typeface="Trebuchet MS"/>
          </a:endParaRPr>
        </a:p>
      </dgm:t>
    </dgm:pt>
    <dgm:pt modelId="{5F3FA51F-F333-4F9E-BF87-973E7708F90D}" type="sibTrans" cxnId="{0B520249-B64D-42FC-8AF7-829A63789DA2}">
      <dgm:prSet/>
      <dgm:spPr/>
      <dgm:t>
        <a:bodyPr/>
        <a:lstStyle/>
        <a:p>
          <a:endParaRPr lang="es-ES" sz="1500" b="0" i="0">
            <a:latin typeface="Trebuchet MS"/>
            <a:cs typeface="Trebuchet MS"/>
          </a:endParaRPr>
        </a:p>
      </dgm:t>
    </dgm:pt>
    <dgm:pt modelId="{FC0D02BB-1AAC-40E1-A083-185F71A49EFF}">
      <dgm:prSet custT="1"/>
      <dgm:spPr/>
      <dgm:t>
        <a:bodyPr/>
        <a:lstStyle/>
        <a:p>
          <a:pPr rtl="0"/>
          <a:r>
            <a:rPr lang="es-ES" sz="1500" b="0" i="0" dirty="0" smtClean="0">
              <a:solidFill>
                <a:schemeClr val="tx1">
                  <a:lumMod val="65000"/>
                  <a:lumOff val="35000"/>
                </a:schemeClr>
              </a:solidFill>
              <a:latin typeface="Trebuchet MS"/>
              <a:cs typeface="Trebuchet MS"/>
            </a:rPr>
            <a:t>Exclusivamente</a:t>
          </a:r>
          <a:r>
            <a:rPr lang="es-ES" sz="1500" b="0" i="0" baseline="0" dirty="0" smtClean="0">
              <a:solidFill>
                <a:schemeClr val="tx1">
                  <a:lumMod val="65000"/>
                  <a:lumOff val="35000"/>
                </a:schemeClr>
              </a:solidFill>
              <a:latin typeface="Trebuchet MS"/>
              <a:cs typeface="Trebuchet MS"/>
            </a:rPr>
            <a:t> p</a:t>
          </a:r>
          <a:r>
            <a:rPr lang="es-ES" sz="1500" b="0" i="0" dirty="0" smtClean="0">
              <a:solidFill>
                <a:schemeClr val="tx1">
                  <a:lumMod val="65000"/>
                  <a:lumOff val="35000"/>
                </a:schemeClr>
              </a:solidFill>
              <a:latin typeface="Trebuchet MS"/>
              <a:cs typeface="Trebuchet MS"/>
            </a:rPr>
            <a:t>sicológica: 28’23</a:t>
          </a:r>
          <a:r>
            <a:rPr lang="es-ES" sz="1500" b="0" i="0" baseline="0" dirty="0" smtClean="0">
              <a:solidFill>
                <a:schemeClr val="tx1">
                  <a:lumMod val="65000"/>
                  <a:lumOff val="35000"/>
                </a:schemeClr>
              </a:solidFill>
              <a:latin typeface="Trebuchet MS"/>
              <a:cs typeface="Trebuchet MS"/>
            </a:rPr>
            <a:t>%</a:t>
          </a:r>
        </a:p>
      </dgm:t>
    </dgm:pt>
    <dgm:pt modelId="{571A4265-802E-44CC-8852-9CE3E81161A9}" type="parTrans" cxnId="{3BCDC3E6-056A-4D6B-9EA3-0F61FF4CBD75}">
      <dgm:prSet/>
      <dgm:spPr/>
      <dgm:t>
        <a:bodyPr/>
        <a:lstStyle/>
        <a:p>
          <a:endParaRPr lang="es-ES" sz="1500" b="0" i="0">
            <a:latin typeface="Trebuchet MS"/>
            <a:cs typeface="Trebuchet MS"/>
          </a:endParaRPr>
        </a:p>
      </dgm:t>
    </dgm:pt>
    <dgm:pt modelId="{A106D539-2869-4877-A75B-16868657D228}" type="sibTrans" cxnId="{3BCDC3E6-056A-4D6B-9EA3-0F61FF4CBD75}">
      <dgm:prSet/>
      <dgm:spPr/>
      <dgm:t>
        <a:bodyPr/>
        <a:lstStyle/>
        <a:p>
          <a:endParaRPr lang="es-ES" sz="1500" b="0" i="0">
            <a:latin typeface="Trebuchet MS"/>
            <a:cs typeface="Trebuchet MS"/>
          </a:endParaRPr>
        </a:p>
      </dgm:t>
    </dgm:pt>
    <dgm:pt modelId="{DD0A92A9-DD68-42DD-BA74-DF5C26E11013}">
      <dgm:prSet custT="1"/>
      <dgm:spPr/>
      <dgm:t>
        <a:bodyPr/>
        <a:lstStyle/>
        <a:p>
          <a:pPr rtl="0"/>
          <a:r>
            <a:rPr lang="es-ES" sz="1500" b="0" i="0" dirty="0" smtClean="0">
              <a:solidFill>
                <a:schemeClr val="tx1">
                  <a:lumMod val="65000"/>
                  <a:lumOff val="35000"/>
                </a:schemeClr>
              </a:solidFill>
              <a:latin typeface="Trebuchet MS"/>
              <a:cs typeface="Trebuchet MS"/>
            </a:rPr>
            <a:t>Sexual: </a:t>
          </a:r>
          <a:r>
            <a:rPr lang="es-ES" sz="1500" b="0" i="0" baseline="0" dirty="0" smtClean="0">
              <a:solidFill>
                <a:schemeClr val="tx1">
                  <a:lumMod val="65000"/>
                  <a:lumOff val="35000"/>
                </a:schemeClr>
              </a:solidFill>
              <a:latin typeface="Trebuchet MS"/>
              <a:cs typeface="Trebuchet MS"/>
            </a:rPr>
            <a:t>12,55%</a:t>
          </a:r>
        </a:p>
      </dgm:t>
    </dgm:pt>
    <dgm:pt modelId="{B83A951D-9AF0-472B-8AA4-31DCC65D493D}" type="parTrans" cxnId="{8032588F-9AB2-4036-9EA5-435A25279DBD}">
      <dgm:prSet/>
      <dgm:spPr/>
      <dgm:t>
        <a:bodyPr/>
        <a:lstStyle/>
        <a:p>
          <a:endParaRPr lang="es-ES" sz="1500" b="0" i="0">
            <a:latin typeface="Trebuchet MS"/>
            <a:cs typeface="Trebuchet MS"/>
          </a:endParaRPr>
        </a:p>
      </dgm:t>
    </dgm:pt>
    <dgm:pt modelId="{6B1925E7-8A71-4C17-BBFF-C5229E6BA9CD}" type="sibTrans" cxnId="{8032588F-9AB2-4036-9EA5-435A25279DBD}">
      <dgm:prSet/>
      <dgm:spPr/>
      <dgm:t>
        <a:bodyPr/>
        <a:lstStyle/>
        <a:p>
          <a:endParaRPr lang="es-ES" sz="1500" b="0" i="0">
            <a:latin typeface="Trebuchet MS"/>
            <a:cs typeface="Trebuchet MS"/>
          </a:endParaRPr>
        </a:p>
      </dgm:t>
    </dgm:pt>
    <dgm:pt modelId="{B121CD61-C7DE-4359-81F9-BC2BB635211F}">
      <dgm:prSet custT="1"/>
      <dgm:spPr/>
      <dgm:t>
        <a:bodyPr/>
        <a:lstStyle/>
        <a:p>
          <a:pPr rtl="0"/>
          <a:r>
            <a:rPr lang="es-ES" sz="1500" b="0" i="0" baseline="0" dirty="0" smtClean="0">
              <a:solidFill>
                <a:schemeClr val="tx1">
                  <a:lumMod val="65000"/>
                  <a:lumOff val="35000"/>
                </a:schemeClr>
              </a:solidFill>
              <a:latin typeface="Trebuchet MS"/>
              <a:cs typeface="Trebuchet MS"/>
            </a:rPr>
            <a:t>Trata: 0,47%</a:t>
          </a:r>
        </a:p>
      </dgm:t>
    </dgm:pt>
    <dgm:pt modelId="{1A207B25-1488-4EF7-9E77-0C295280102E}" type="parTrans" cxnId="{0D790372-0564-4EB5-AEA7-B3F8713FF067}">
      <dgm:prSet/>
      <dgm:spPr/>
      <dgm:t>
        <a:bodyPr/>
        <a:lstStyle/>
        <a:p>
          <a:endParaRPr lang="es-ES" sz="1500" b="0" i="0">
            <a:latin typeface="Trebuchet MS"/>
            <a:cs typeface="Trebuchet MS"/>
          </a:endParaRPr>
        </a:p>
      </dgm:t>
    </dgm:pt>
    <dgm:pt modelId="{6CC7C0A5-E0E8-4BDC-96E3-A011BD056D2F}" type="sibTrans" cxnId="{0D790372-0564-4EB5-AEA7-B3F8713FF067}">
      <dgm:prSet/>
      <dgm:spPr/>
      <dgm:t>
        <a:bodyPr/>
        <a:lstStyle/>
        <a:p>
          <a:endParaRPr lang="es-ES" sz="1500" b="0" i="0">
            <a:latin typeface="Trebuchet MS"/>
            <a:cs typeface="Trebuchet MS"/>
          </a:endParaRPr>
        </a:p>
      </dgm:t>
    </dgm:pt>
    <dgm:pt modelId="{A12B9B92-4336-4A4E-8B03-A21C10FA7AA4}">
      <dgm:prSet custT="1"/>
      <dgm:spPr/>
      <dgm:t>
        <a:bodyPr/>
        <a:lstStyle/>
        <a:p>
          <a:pPr rtl="0"/>
          <a:r>
            <a:rPr lang="es-ES" sz="1500" b="0" i="0" dirty="0" smtClean="0">
              <a:solidFill>
                <a:schemeClr val="tx1">
                  <a:lumMod val="65000"/>
                  <a:lumOff val="35000"/>
                </a:schemeClr>
              </a:solidFill>
              <a:latin typeface="Trebuchet MS"/>
              <a:ea typeface="+mn-ea"/>
              <a:cs typeface="Trebuchet MS"/>
            </a:rPr>
            <a:t>46 a 64 año</a:t>
          </a:r>
          <a:r>
            <a:rPr lang="es-ES" sz="1500" b="0" i="0" baseline="0" dirty="0" smtClean="0">
              <a:solidFill>
                <a:schemeClr val="tx1">
                  <a:lumMod val="65000"/>
                  <a:lumOff val="35000"/>
                </a:schemeClr>
              </a:solidFill>
              <a:latin typeface="Trebuchet MS"/>
              <a:cs typeface="Trebuchet MS"/>
            </a:rPr>
            <a:t>s: 27,99% </a:t>
          </a:r>
        </a:p>
      </dgm:t>
    </dgm:pt>
    <dgm:pt modelId="{B1CF0DC9-FA98-43F7-8471-B59D02A4DC59}" type="parTrans" cxnId="{E1B627B6-3C2D-4CC8-BC0C-E58ACAFAEF11}">
      <dgm:prSet/>
      <dgm:spPr/>
      <dgm:t>
        <a:bodyPr/>
        <a:lstStyle/>
        <a:p>
          <a:endParaRPr lang="es-ES" sz="1500" b="0" i="0">
            <a:latin typeface="Trebuchet MS"/>
            <a:cs typeface="Trebuchet MS"/>
          </a:endParaRPr>
        </a:p>
      </dgm:t>
    </dgm:pt>
    <dgm:pt modelId="{35F5079D-A4C9-4131-B335-852B70BDCB57}" type="sibTrans" cxnId="{E1B627B6-3C2D-4CC8-BC0C-E58ACAFAEF11}">
      <dgm:prSet/>
      <dgm:spPr/>
      <dgm:t>
        <a:bodyPr/>
        <a:lstStyle/>
        <a:p>
          <a:endParaRPr lang="es-ES" sz="1500" b="0" i="0">
            <a:latin typeface="Trebuchet MS"/>
            <a:cs typeface="Trebuchet MS"/>
          </a:endParaRPr>
        </a:p>
      </dgm:t>
    </dgm:pt>
    <dgm:pt modelId="{24BC4660-63CB-458E-B749-1192AB1DC6B7}">
      <dgm:prSet custT="1"/>
      <dgm:spPr/>
      <dgm:t>
        <a:bodyPr/>
        <a:lstStyle/>
        <a:p>
          <a:pPr rtl="0"/>
          <a:r>
            <a:rPr lang="es-ES" sz="1500" b="0" i="0" dirty="0" smtClean="0">
              <a:solidFill>
                <a:schemeClr val="tx1">
                  <a:lumMod val="65000"/>
                  <a:lumOff val="35000"/>
                </a:schemeClr>
              </a:solidFill>
              <a:latin typeface="Trebuchet MS"/>
              <a:ea typeface="+mn-ea"/>
              <a:cs typeface="Trebuchet MS"/>
            </a:rPr>
            <a:t>65 y más: </a:t>
          </a:r>
          <a:r>
            <a:rPr lang="es-ES" sz="1500" b="0" i="0" baseline="0" dirty="0" smtClean="0">
              <a:solidFill>
                <a:schemeClr val="tx1">
                  <a:lumMod val="65000"/>
                  <a:lumOff val="35000"/>
                </a:schemeClr>
              </a:solidFill>
              <a:latin typeface="Trebuchet MS"/>
              <a:cs typeface="Trebuchet MS"/>
            </a:rPr>
            <a:t>5,45%. </a:t>
          </a:r>
        </a:p>
      </dgm:t>
    </dgm:pt>
    <dgm:pt modelId="{03113BF1-823F-4D6D-AAE1-58B7AC50FC6D}" type="parTrans" cxnId="{D7979CA2-F03F-4690-BE9E-6F190D53B8AD}">
      <dgm:prSet/>
      <dgm:spPr/>
      <dgm:t>
        <a:bodyPr/>
        <a:lstStyle/>
        <a:p>
          <a:endParaRPr lang="es-ES" sz="1500" b="0" i="0">
            <a:latin typeface="Trebuchet MS"/>
            <a:cs typeface="Trebuchet MS"/>
          </a:endParaRPr>
        </a:p>
      </dgm:t>
    </dgm:pt>
    <dgm:pt modelId="{CBBA97C9-0DF8-477E-9F75-92070BF7EAE1}" type="sibTrans" cxnId="{D7979CA2-F03F-4690-BE9E-6F190D53B8AD}">
      <dgm:prSet/>
      <dgm:spPr/>
      <dgm:t>
        <a:bodyPr/>
        <a:lstStyle/>
        <a:p>
          <a:endParaRPr lang="es-ES" sz="1500" b="0" i="0">
            <a:latin typeface="Trebuchet MS"/>
            <a:cs typeface="Trebuchet MS"/>
          </a:endParaRPr>
        </a:p>
      </dgm:t>
    </dgm:pt>
    <dgm:pt modelId="{DCF4F706-7B53-4139-B7CD-DC49CEF814E3}">
      <dgm:prSet phldrT="[Texto]" custT="1"/>
      <dgm:spPr/>
      <dgm:t>
        <a:bodyPr/>
        <a:lstStyle/>
        <a:p>
          <a:pPr rtl="0"/>
          <a:r>
            <a:rPr lang="es-ES" sz="1500" b="0" i="0" baseline="0" dirty="0" smtClean="0">
              <a:solidFill>
                <a:schemeClr val="tx1">
                  <a:lumMod val="65000"/>
                  <a:lumOff val="35000"/>
                </a:schemeClr>
              </a:solidFill>
              <a:latin typeface="Trebuchet MS"/>
            </a:rPr>
            <a:t>Menores de 18 años: 0,78%.</a:t>
          </a:r>
          <a:endParaRPr lang="es-ES" sz="1500" b="0" i="0" baseline="0" dirty="0">
            <a:solidFill>
              <a:schemeClr val="tx1">
                <a:lumMod val="65000"/>
                <a:lumOff val="35000"/>
              </a:schemeClr>
            </a:solidFill>
            <a:latin typeface="Trebuchet MS"/>
            <a:cs typeface="Trebuchet MS"/>
          </a:endParaRPr>
        </a:p>
      </dgm:t>
    </dgm:pt>
    <dgm:pt modelId="{72C8701D-F845-4F92-8424-AD4907EFF99A}" type="parTrans" cxnId="{C4D78FCB-1E70-4326-998D-DCE0E35B4828}">
      <dgm:prSet/>
      <dgm:spPr/>
      <dgm:t>
        <a:bodyPr/>
        <a:lstStyle/>
        <a:p>
          <a:endParaRPr lang="es-ES"/>
        </a:p>
      </dgm:t>
    </dgm:pt>
    <dgm:pt modelId="{DC393017-FDCA-45A7-AF91-A784C3034A12}" type="sibTrans" cxnId="{C4D78FCB-1E70-4326-998D-DCE0E35B4828}">
      <dgm:prSet/>
      <dgm:spPr/>
      <dgm:t>
        <a:bodyPr/>
        <a:lstStyle/>
        <a:p>
          <a:endParaRPr lang="es-ES"/>
        </a:p>
      </dgm:t>
    </dgm:pt>
    <dgm:pt modelId="{BABFF8D2-EE5A-4426-A81F-A858276F9BFB}">
      <dgm:prSet phldrT="[Texto]" custT="1"/>
      <dgm:spPr/>
      <dgm:t>
        <a:bodyPr/>
        <a:lstStyle/>
        <a:p>
          <a:pPr rtl="0"/>
          <a:r>
            <a:rPr lang="es-ES" sz="1500" b="0" i="0" baseline="0" dirty="0" smtClean="0">
              <a:solidFill>
                <a:schemeClr val="tx1">
                  <a:lumMod val="65000"/>
                  <a:lumOff val="35000"/>
                </a:schemeClr>
              </a:solidFill>
              <a:latin typeface="Trebuchet MS"/>
            </a:rPr>
            <a:t>18 a 30 años: 19,29%  </a:t>
          </a:r>
          <a:endParaRPr lang="es-ES" sz="1500" b="0" i="0" baseline="0" dirty="0">
            <a:solidFill>
              <a:schemeClr val="tx1">
                <a:lumMod val="65000"/>
                <a:lumOff val="35000"/>
              </a:schemeClr>
            </a:solidFill>
            <a:latin typeface="Trebuchet MS"/>
            <a:cs typeface="Trebuchet MS"/>
          </a:endParaRPr>
        </a:p>
      </dgm:t>
    </dgm:pt>
    <dgm:pt modelId="{FB509572-90D5-4D51-8B09-90F2142D5CC2}" type="parTrans" cxnId="{167E2439-B385-4126-BDE1-E0A4BAC3464A}">
      <dgm:prSet/>
      <dgm:spPr/>
      <dgm:t>
        <a:bodyPr/>
        <a:lstStyle/>
        <a:p>
          <a:endParaRPr lang="es-ES"/>
        </a:p>
      </dgm:t>
    </dgm:pt>
    <dgm:pt modelId="{C8A8FFAF-EF66-4AC9-938D-115EE15057E4}" type="sibTrans" cxnId="{167E2439-B385-4126-BDE1-E0A4BAC3464A}">
      <dgm:prSet/>
      <dgm:spPr/>
      <dgm:t>
        <a:bodyPr/>
        <a:lstStyle/>
        <a:p>
          <a:endParaRPr lang="es-ES"/>
        </a:p>
      </dgm:t>
    </dgm:pt>
    <dgm:pt modelId="{D2FD78C4-D9B0-4EB4-A12C-6EE50DE7F909}" type="pres">
      <dgm:prSet presAssocID="{ACD29D32-9E3F-4DF7-9C4D-C9D1D82EBF16}" presName="Name0" presStyleCnt="0">
        <dgm:presLayoutVars>
          <dgm:dir/>
          <dgm:animLvl val="lvl"/>
          <dgm:resizeHandles val="exact"/>
        </dgm:presLayoutVars>
      </dgm:prSet>
      <dgm:spPr/>
      <dgm:t>
        <a:bodyPr/>
        <a:lstStyle/>
        <a:p>
          <a:endParaRPr lang="es-ES"/>
        </a:p>
      </dgm:t>
    </dgm:pt>
    <dgm:pt modelId="{595B27A8-F118-4C04-AC5A-592685AE6F9F}" type="pres">
      <dgm:prSet presAssocID="{309DBD77-9FB3-4B13-8294-334218B20C23}" presName="linNode" presStyleCnt="0"/>
      <dgm:spPr/>
      <dgm:t>
        <a:bodyPr/>
        <a:lstStyle/>
        <a:p>
          <a:endParaRPr lang="es-ES"/>
        </a:p>
      </dgm:t>
    </dgm:pt>
    <dgm:pt modelId="{C1B350B7-25CE-44F5-9EC6-40D9F7A39C90}" type="pres">
      <dgm:prSet presAssocID="{309DBD77-9FB3-4B13-8294-334218B20C23}" presName="parentText" presStyleLbl="node1" presStyleIdx="0" presStyleCnt="2" custLinFactNeighborY="10756">
        <dgm:presLayoutVars>
          <dgm:chMax val="1"/>
          <dgm:bulletEnabled val="1"/>
        </dgm:presLayoutVars>
      </dgm:prSet>
      <dgm:spPr>
        <a:prstGeom prst="rect">
          <a:avLst/>
        </a:prstGeom>
      </dgm:spPr>
      <dgm:t>
        <a:bodyPr/>
        <a:lstStyle/>
        <a:p>
          <a:endParaRPr lang="es-ES"/>
        </a:p>
      </dgm:t>
    </dgm:pt>
    <dgm:pt modelId="{9CB6B4EE-2FB4-4E6C-B8FF-49FC205F09B0}" type="pres">
      <dgm:prSet presAssocID="{309DBD77-9FB3-4B13-8294-334218B20C23}" presName="descendantText" presStyleLbl="alignAccFollowNode1" presStyleIdx="0" presStyleCnt="2" custScaleY="117599" custLinFactNeighborY="13486">
        <dgm:presLayoutVars>
          <dgm:bulletEnabled val="1"/>
        </dgm:presLayoutVars>
      </dgm:prSet>
      <dgm:spPr>
        <a:prstGeom prst="rect">
          <a:avLst/>
        </a:prstGeom>
      </dgm:spPr>
      <dgm:t>
        <a:bodyPr/>
        <a:lstStyle/>
        <a:p>
          <a:endParaRPr lang="es-ES"/>
        </a:p>
      </dgm:t>
    </dgm:pt>
    <dgm:pt modelId="{76EE2EC9-887A-44C6-B090-818E685C870A}" type="pres">
      <dgm:prSet presAssocID="{93821917-3DDE-4721-8478-EEEA1CAD1878}" presName="sp" presStyleCnt="0"/>
      <dgm:spPr/>
      <dgm:t>
        <a:bodyPr/>
        <a:lstStyle/>
        <a:p>
          <a:endParaRPr lang="es-ES"/>
        </a:p>
      </dgm:t>
    </dgm:pt>
    <dgm:pt modelId="{9FF9EAB9-531F-46FE-866B-8D46ED085EA0}" type="pres">
      <dgm:prSet presAssocID="{271C96C0-19ED-45C4-AE3B-3B3B32581D21}" presName="linNode" presStyleCnt="0"/>
      <dgm:spPr/>
      <dgm:t>
        <a:bodyPr/>
        <a:lstStyle/>
        <a:p>
          <a:endParaRPr lang="es-ES"/>
        </a:p>
      </dgm:t>
    </dgm:pt>
    <dgm:pt modelId="{C7D6F2F1-1138-461F-A328-D888FF4AB817}" type="pres">
      <dgm:prSet presAssocID="{271C96C0-19ED-45C4-AE3B-3B3B32581D21}" presName="parentText" presStyleLbl="node1" presStyleIdx="1" presStyleCnt="2" custScaleY="109401" custLinFactNeighborY="6058">
        <dgm:presLayoutVars>
          <dgm:chMax val="1"/>
          <dgm:bulletEnabled val="1"/>
        </dgm:presLayoutVars>
      </dgm:prSet>
      <dgm:spPr>
        <a:prstGeom prst="rect">
          <a:avLst/>
        </a:prstGeom>
      </dgm:spPr>
      <dgm:t>
        <a:bodyPr/>
        <a:lstStyle/>
        <a:p>
          <a:endParaRPr lang="es-ES"/>
        </a:p>
      </dgm:t>
    </dgm:pt>
    <dgm:pt modelId="{0DB1035E-7FFF-458E-AFC5-052B213068AD}" type="pres">
      <dgm:prSet presAssocID="{271C96C0-19ED-45C4-AE3B-3B3B32581D21}" presName="descendantText" presStyleLbl="alignAccFollowNode1" presStyleIdx="1" presStyleCnt="2" custScaleY="133070" custLinFactNeighborX="272" custLinFactNeighborY="8428">
        <dgm:presLayoutVars>
          <dgm:bulletEnabled val="1"/>
        </dgm:presLayoutVars>
      </dgm:prSet>
      <dgm:spPr>
        <a:prstGeom prst="rect">
          <a:avLst/>
        </a:prstGeom>
      </dgm:spPr>
      <dgm:t>
        <a:bodyPr/>
        <a:lstStyle/>
        <a:p>
          <a:endParaRPr lang="es-ES"/>
        </a:p>
      </dgm:t>
    </dgm:pt>
  </dgm:ptLst>
  <dgm:cxnLst>
    <dgm:cxn modelId="{976F39E9-2E3D-934B-BEDB-E22E7E6D3F9F}" type="presOf" srcId="{5E8012C0-9EAE-4E7A-BB7C-AB5FF6EDE9A9}" destId="{9CB6B4EE-2FB4-4E6C-B8FF-49FC205F09B0}" srcOrd="0" destOrd="0" presId="urn:microsoft.com/office/officeart/2005/8/layout/vList5"/>
    <dgm:cxn modelId="{0E2A6AF2-A51D-4104-AA9E-041CA2956646}" type="presOf" srcId="{BABFF8D2-EE5A-4426-A81F-A858276F9BFB}" destId="{0DB1035E-7FFF-458E-AFC5-052B213068AD}" srcOrd="0" destOrd="1" presId="urn:microsoft.com/office/officeart/2005/8/layout/vList5"/>
    <dgm:cxn modelId="{8E4CB7FE-CE63-554D-89EE-6D1DFCE10750}" type="presOf" srcId="{DD0A92A9-DD68-42DD-BA74-DF5C26E11013}" destId="{9CB6B4EE-2FB4-4E6C-B8FF-49FC205F09B0}" srcOrd="0" destOrd="2" presId="urn:microsoft.com/office/officeart/2005/8/layout/vList5"/>
    <dgm:cxn modelId="{8032588F-9AB2-4036-9EA5-435A25279DBD}" srcId="{309DBD77-9FB3-4B13-8294-334218B20C23}" destId="{DD0A92A9-DD68-42DD-BA74-DF5C26E11013}" srcOrd="2" destOrd="0" parTransId="{B83A951D-9AF0-472B-8AA4-31DCC65D493D}" sibTransId="{6B1925E7-8A71-4C17-BBFF-C5229E6BA9CD}"/>
    <dgm:cxn modelId="{493B01B7-6AA2-4783-A582-ACF93425F1AA}" srcId="{ACD29D32-9E3F-4DF7-9C4D-C9D1D82EBF16}" destId="{271C96C0-19ED-45C4-AE3B-3B3B32581D21}" srcOrd="1" destOrd="0" parTransId="{5C39644A-88DD-41EC-AC3E-B841F4B927EB}" sibTransId="{8AB3925F-134C-40D5-8CDF-B9014913C4C7}"/>
    <dgm:cxn modelId="{0B520249-B64D-42FC-8AF7-829A63789DA2}" srcId="{271C96C0-19ED-45C4-AE3B-3B3B32581D21}" destId="{3575D1B5-0C9C-4487-ADA8-FE0FEBEF0635}" srcOrd="2" destOrd="0" parTransId="{B345C53F-E60F-44C7-9952-84786439836F}" sibTransId="{5F3FA51F-F333-4F9E-BF87-973E7708F90D}"/>
    <dgm:cxn modelId="{EF296772-E797-5842-9286-7E06B93CCEE6}" type="presOf" srcId="{309DBD77-9FB3-4B13-8294-334218B20C23}" destId="{C1B350B7-25CE-44F5-9EC6-40D9F7A39C90}" srcOrd="0" destOrd="0" presId="urn:microsoft.com/office/officeart/2005/8/layout/vList5"/>
    <dgm:cxn modelId="{ACA10D27-7CC0-488C-AE15-5CAADD036AC6}" srcId="{309DBD77-9FB3-4B13-8294-334218B20C23}" destId="{5E8012C0-9EAE-4E7A-BB7C-AB5FF6EDE9A9}" srcOrd="0" destOrd="0" parTransId="{8BB3B28B-B31B-4063-970B-344FC29BDFF1}" sibTransId="{64B54050-1C2A-4843-B928-4789A33C37F7}"/>
    <dgm:cxn modelId="{167E2439-B385-4126-BDE1-E0A4BAC3464A}" srcId="{271C96C0-19ED-45C4-AE3B-3B3B32581D21}" destId="{BABFF8D2-EE5A-4426-A81F-A858276F9BFB}" srcOrd="1" destOrd="0" parTransId="{FB509572-90D5-4D51-8B09-90F2142D5CC2}" sibTransId="{C8A8FFAF-EF66-4AC9-938D-115EE15057E4}"/>
    <dgm:cxn modelId="{0D790372-0564-4EB5-AEA7-B3F8713FF067}" srcId="{309DBD77-9FB3-4B13-8294-334218B20C23}" destId="{B121CD61-C7DE-4359-81F9-BC2BB635211F}" srcOrd="3" destOrd="0" parTransId="{1A207B25-1488-4EF7-9E77-0C295280102E}" sibTransId="{6CC7C0A5-E0E8-4BDC-96E3-A011BD056D2F}"/>
    <dgm:cxn modelId="{3BCDC3E6-056A-4D6B-9EA3-0F61FF4CBD75}" srcId="{309DBD77-9FB3-4B13-8294-334218B20C23}" destId="{FC0D02BB-1AAC-40E1-A083-185F71A49EFF}" srcOrd="1" destOrd="0" parTransId="{571A4265-802E-44CC-8852-9CE3E81161A9}" sibTransId="{A106D539-2869-4877-A75B-16868657D228}"/>
    <dgm:cxn modelId="{6889A9FD-F962-6C40-B30D-6D4E484A8CDF}" type="presOf" srcId="{FC0D02BB-1AAC-40E1-A083-185F71A49EFF}" destId="{9CB6B4EE-2FB4-4E6C-B8FF-49FC205F09B0}" srcOrd="0" destOrd="1" presId="urn:microsoft.com/office/officeart/2005/8/layout/vList5"/>
    <dgm:cxn modelId="{2F2EDE8A-1F99-E54B-AF7A-F94D34238B6E}" type="presOf" srcId="{A12B9B92-4336-4A4E-8B03-A21C10FA7AA4}" destId="{0DB1035E-7FFF-458E-AFC5-052B213068AD}" srcOrd="0" destOrd="3" presId="urn:microsoft.com/office/officeart/2005/8/layout/vList5"/>
    <dgm:cxn modelId="{F3442835-7345-46F8-B409-D833D7F7451E}" type="presOf" srcId="{DCF4F706-7B53-4139-B7CD-DC49CEF814E3}" destId="{0DB1035E-7FFF-458E-AFC5-052B213068AD}" srcOrd="0" destOrd="0" presId="urn:microsoft.com/office/officeart/2005/8/layout/vList5"/>
    <dgm:cxn modelId="{E1B627B6-3C2D-4CC8-BC0C-E58ACAFAEF11}" srcId="{271C96C0-19ED-45C4-AE3B-3B3B32581D21}" destId="{A12B9B92-4336-4A4E-8B03-A21C10FA7AA4}" srcOrd="3" destOrd="0" parTransId="{B1CF0DC9-FA98-43F7-8471-B59D02A4DC59}" sibTransId="{35F5079D-A4C9-4131-B335-852B70BDCB57}"/>
    <dgm:cxn modelId="{D7979CA2-F03F-4690-BE9E-6F190D53B8AD}" srcId="{271C96C0-19ED-45C4-AE3B-3B3B32581D21}" destId="{24BC4660-63CB-458E-B749-1192AB1DC6B7}" srcOrd="4" destOrd="0" parTransId="{03113BF1-823F-4D6D-AAE1-58B7AC50FC6D}" sibTransId="{CBBA97C9-0DF8-477E-9F75-92070BF7EAE1}"/>
    <dgm:cxn modelId="{ED1E75BB-417E-504C-A46A-DF9AE83A2DA3}" type="presOf" srcId="{271C96C0-19ED-45C4-AE3B-3B3B32581D21}" destId="{C7D6F2F1-1138-461F-A328-D888FF4AB817}" srcOrd="0" destOrd="0" presId="urn:microsoft.com/office/officeart/2005/8/layout/vList5"/>
    <dgm:cxn modelId="{C4D78FCB-1E70-4326-998D-DCE0E35B4828}" srcId="{271C96C0-19ED-45C4-AE3B-3B3B32581D21}" destId="{DCF4F706-7B53-4139-B7CD-DC49CEF814E3}" srcOrd="0" destOrd="0" parTransId="{72C8701D-F845-4F92-8424-AD4907EFF99A}" sibTransId="{DC393017-FDCA-45A7-AF91-A784C3034A12}"/>
    <dgm:cxn modelId="{3F613CDF-F0A3-4B4E-B542-FAE5AEB64783}" srcId="{ACD29D32-9E3F-4DF7-9C4D-C9D1D82EBF16}" destId="{309DBD77-9FB3-4B13-8294-334218B20C23}" srcOrd="0" destOrd="0" parTransId="{7EADA119-8763-4395-8061-E5EB524CCC22}" sibTransId="{93821917-3DDE-4721-8478-EEEA1CAD1878}"/>
    <dgm:cxn modelId="{F3068645-8354-544D-85AC-B1EA5012F0C4}" type="presOf" srcId="{24BC4660-63CB-458E-B749-1192AB1DC6B7}" destId="{0DB1035E-7FFF-458E-AFC5-052B213068AD}" srcOrd="0" destOrd="4" presId="urn:microsoft.com/office/officeart/2005/8/layout/vList5"/>
    <dgm:cxn modelId="{359DE8CD-B0A9-8940-8802-24938ED7644A}" type="presOf" srcId="{B121CD61-C7DE-4359-81F9-BC2BB635211F}" destId="{9CB6B4EE-2FB4-4E6C-B8FF-49FC205F09B0}" srcOrd="0" destOrd="3" presId="urn:microsoft.com/office/officeart/2005/8/layout/vList5"/>
    <dgm:cxn modelId="{CD713800-BFF0-764E-846E-782E32D09384}" type="presOf" srcId="{3575D1B5-0C9C-4487-ADA8-FE0FEBEF0635}" destId="{0DB1035E-7FFF-458E-AFC5-052B213068AD}" srcOrd="0" destOrd="2" presId="urn:microsoft.com/office/officeart/2005/8/layout/vList5"/>
    <dgm:cxn modelId="{2AAE35A9-90DC-B14B-8336-4E406B83F9A7}" type="presOf" srcId="{ACD29D32-9E3F-4DF7-9C4D-C9D1D82EBF16}" destId="{D2FD78C4-D9B0-4EB4-A12C-6EE50DE7F909}" srcOrd="0" destOrd="0" presId="urn:microsoft.com/office/officeart/2005/8/layout/vList5"/>
    <dgm:cxn modelId="{E2F53EEB-B448-F345-BA8C-73AC1E2A2084}" type="presParOf" srcId="{D2FD78C4-D9B0-4EB4-A12C-6EE50DE7F909}" destId="{595B27A8-F118-4C04-AC5A-592685AE6F9F}" srcOrd="0" destOrd="0" presId="urn:microsoft.com/office/officeart/2005/8/layout/vList5"/>
    <dgm:cxn modelId="{ED1E64C3-C212-1E4D-BB5B-D9E166644C86}" type="presParOf" srcId="{595B27A8-F118-4C04-AC5A-592685AE6F9F}" destId="{C1B350B7-25CE-44F5-9EC6-40D9F7A39C90}" srcOrd="0" destOrd="0" presId="urn:microsoft.com/office/officeart/2005/8/layout/vList5"/>
    <dgm:cxn modelId="{DA111210-70D2-D54A-9E41-F12A2B3AC370}" type="presParOf" srcId="{595B27A8-F118-4C04-AC5A-592685AE6F9F}" destId="{9CB6B4EE-2FB4-4E6C-B8FF-49FC205F09B0}" srcOrd="1" destOrd="0" presId="urn:microsoft.com/office/officeart/2005/8/layout/vList5"/>
    <dgm:cxn modelId="{FE8DB15A-8E34-BE4C-B0C8-A93CD1D17450}" type="presParOf" srcId="{D2FD78C4-D9B0-4EB4-A12C-6EE50DE7F909}" destId="{76EE2EC9-887A-44C6-B090-818E685C870A}" srcOrd="1" destOrd="0" presId="urn:microsoft.com/office/officeart/2005/8/layout/vList5"/>
    <dgm:cxn modelId="{1DFCA638-6B33-DB42-A59C-D744E77A737C}" type="presParOf" srcId="{D2FD78C4-D9B0-4EB4-A12C-6EE50DE7F909}" destId="{9FF9EAB9-531F-46FE-866B-8D46ED085EA0}" srcOrd="2" destOrd="0" presId="urn:microsoft.com/office/officeart/2005/8/layout/vList5"/>
    <dgm:cxn modelId="{44255F4C-A7AB-9A49-B61D-A437A972A838}" type="presParOf" srcId="{9FF9EAB9-531F-46FE-866B-8D46ED085EA0}" destId="{C7D6F2F1-1138-461F-A328-D888FF4AB817}" srcOrd="0" destOrd="0" presId="urn:microsoft.com/office/officeart/2005/8/layout/vList5"/>
    <dgm:cxn modelId="{A2D4C951-46F3-A54B-9150-ACDCCB139738}" type="presParOf" srcId="{9FF9EAB9-531F-46FE-866B-8D46ED085EA0}" destId="{0DB1035E-7FFF-458E-AFC5-052B213068AD}"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D29D32-9E3F-4DF7-9C4D-C9D1D82EBF16}"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E9DAF521-4200-4309-BD99-953FB571C041}">
      <dgm:prSet phldrT="[Texto]" custT="1"/>
      <dgm:spPr/>
      <dgm:t>
        <a:bodyPr/>
        <a:lstStyle/>
        <a:p>
          <a:r>
            <a:rPr lang="es-ES" sz="1500" b="0" i="0" dirty="0" smtClean="0">
              <a:latin typeface="Trebuchet MS"/>
              <a:cs typeface="Trebuchet MS"/>
            </a:rPr>
            <a:t>VÍCTIMAS ESPECIALMENTE VULNERABLES</a:t>
          </a:r>
          <a:endParaRPr lang="es-ES" sz="1500" b="0" i="0" dirty="0">
            <a:latin typeface="Trebuchet MS"/>
            <a:cs typeface="Trebuchet MS"/>
          </a:endParaRPr>
        </a:p>
      </dgm:t>
    </dgm:pt>
    <dgm:pt modelId="{ABF57EE8-D4AC-4736-8BF3-A8CD073D9760}" type="parTrans" cxnId="{C9E45E8E-4448-4B7F-B634-46384FC3F660}">
      <dgm:prSet/>
      <dgm:spPr/>
      <dgm:t>
        <a:bodyPr/>
        <a:lstStyle/>
        <a:p>
          <a:endParaRPr lang="es-ES" sz="1500" b="0" i="0">
            <a:latin typeface="Trebuchet MS"/>
            <a:cs typeface="Trebuchet MS"/>
          </a:endParaRPr>
        </a:p>
      </dgm:t>
    </dgm:pt>
    <dgm:pt modelId="{E3006701-993C-49B6-A4DD-58A0F72DF757}" type="sibTrans" cxnId="{C9E45E8E-4448-4B7F-B634-46384FC3F660}">
      <dgm:prSet/>
      <dgm:spPr/>
      <dgm:t>
        <a:bodyPr/>
        <a:lstStyle/>
        <a:p>
          <a:endParaRPr lang="es-ES" sz="1500" b="0" i="0">
            <a:latin typeface="Trebuchet MS"/>
            <a:cs typeface="Trebuchet MS"/>
          </a:endParaRPr>
        </a:p>
      </dgm:t>
    </dgm:pt>
    <dgm:pt modelId="{8E11D168-B212-4F6E-81ED-579EB1483B59}">
      <dgm:prSet phldrT="[Texto]" custT="1"/>
      <dgm:spPr/>
      <dgm:t>
        <a:bodyPr/>
        <a:lstStyle/>
        <a:p>
          <a:r>
            <a:rPr lang="es-ES" sz="1500" b="0" i="0" dirty="0" smtClean="0">
              <a:solidFill>
                <a:schemeClr val="tx1">
                  <a:lumMod val="65000"/>
                  <a:lumOff val="35000"/>
                </a:schemeClr>
              </a:solidFill>
              <a:latin typeface="Trebuchet MS"/>
              <a:cs typeface="Trebuchet MS"/>
            </a:rPr>
            <a:t>Inmigrantes: </a:t>
          </a:r>
          <a:r>
            <a:rPr lang="es-ES" sz="1500" b="0" i="0" baseline="0" dirty="0" smtClean="0">
              <a:solidFill>
                <a:schemeClr val="tx1">
                  <a:lumMod val="65000"/>
                  <a:lumOff val="35000"/>
                </a:schemeClr>
              </a:solidFill>
              <a:latin typeface="Trebuchet MS"/>
              <a:cs typeface="Trebuchet MS"/>
            </a:rPr>
            <a:t>21,42%</a:t>
          </a:r>
          <a:endParaRPr lang="es-ES" sz="1500" b="0" i="0" baseline="0" dirty="0">
            <a:solidFill>
              <a:schemeClr val="tx1">
                <a:lumMod val="65000"/>
                <a:lumOff val="35000"/>
              </a:schemeClr>
            </a:solidFill>
            <a:latin typeface="Trebuchet MS"/>
            <a:cs typeface="Trebuchet MS"/>
          </a:endParaRPr>
        </a:p>
      </dgm:t>
    </dgm:pt>
    <dgm:pt modelId="{79BB0AF6-EF32-4412-8D2B-73BC429D2E5D}" type="parTrans" cxnId="{407FDCBA-2BBB-465E-B76C-F8969B61FCB3}">
      <dgm:prSet/>
      <dgm:spPr/>
      <dgm:t>
        <a:bodyPr/>
        <a:lstStyle/>
        <a:p>
          <a:endParaRPr lang="es-ES" sz="1500" b="0" i="0">
            <a:latin typeface="Trebuchet MS"/>
            <a:cs typeface="Trebuchet MS"/>
          </a:endParaRPr>
        </a:p>
      </dgm:t>
    </dgm:pt>
    <dgm:pt modelId="{447D297A-2631-481E-8772-EF403208813D}" type="sibTrans" cxnId="{407FDCBA-2BBB-465E-B76C-F8969B61FCB3}">
      <dgm:prSet/>
      <dgm:spPr/>
      <dgm:t>
        <a:bodyPr/>
        <a:lstStyle/>
        <a:p>
          <a:endParaRPr lang="es-ES" sz="1500" b="0" i="0">
            <a:latin typeface="Trebuchet MS"/>
            <a:cs typeface="Trebuchet MS"/>
          </a:endParaRPr>
        </a:p>
      </dgm:t>
    </dgm:pt>
    <dgm:pt modelId="{DF16DCC8-43D2-4D19-8610-5D00AEB8D5CB}">
      <dgm:prSet custT="1"/>
      <dgm:spPr/>
      <dgm:t>
        <a:bodyPr/>
        <a:lstStyle/>
        <a:p>
          <a:r>
            <a:rPr lang="es-ES" sz="1500" b="0" i="0" dirty="0" smtClean="0">
              <a:solidFill>
                <a:schemeClr val="tx1">
                  <a:lumMod val="65000"/>
                  <a:lumOff val="35000"/>
                </a:schemeClr>
              </a:solidFill>
              <a:latin typeface="Trebuchet MS"/>
              <a:cs typeface="Trebuchet MS"/>
            </a:rPr>
            <a:t>Con discapacidad: </a:t>
          </a:r>
          <a:r>
            <a:rPr lang="es-ES" sz="1500" b="0" i="0" baseline="0" dirty="0" smtClean="0">
              <a:solidFill>
                <a:schemeClr val="tx1">
                  <a:lumMod val="65000"/>
                  <a:lumOff val="35000"/>
                </a:schemeClr>
              </a:solidFill>
              <a:latin typeface="Trebuchet MS"/>
              <a:cs typeface="Trebuchet MS"/>
            </a:rPr>
            <a:t>5,21%</a:t>
          </a:r>
        </a:p>
      </dgm:t>
    </dgm:pt>
    <dgm:pt modelId="{C88761B0-0DE1-45B8-8521-8E0EB041C2F6}" type="parTrans" cxnId="{119D884A-08EE-40C5-8F38-DB9658C91192}">
      <dgm:prSet/>
      <dgm:spPr/>
      <dgm:t>
        <a:bodyPr/>
        <a:lstStyle/>
        <a:p>
          <a:endParaRPr lang="es-ES" sz="1500" b="0" i="0">
            <a:latin typeface="Trebuchet MS"/>
            <a:cs typeface="Trebuchet MS"/>
          </a:endParaRPr>
        </a:p>
      </dgm:t>
    </dgm:pt>
    <dgm:pt modelId="{95C21CCD-95BA-41B5-8568-814D382E4129}" type="sibTrans" cxnId="{119D884A-08EE-40C5-8F38-DB9658C91192}">
      <dgm:prSet/>
      <dgm:spPr/>
      <dgm:t>
        <a:bodyPr/>
        <a:lstStyle/>
        <a:p>
          <a:endParaRPr lang="es-ES" sz="1500" b="0" i="0">
            <a:latin typeface="Trebuchet MS"/>
            <a:cs typeface="Trebuchet MS"/>
          </a:endParaRPr>
        </a:p>
      </dgm:t>
    </dgm:pt>
    <dgm:pt modelId="{EB40C0C8-C7B6-4DB8-BCC7-DE9E089CB372}">
      <dgm:prSet custT="1"/>
      <dgm:spPr/>
      <dgm:t>
        <a:bodyPr/>
        <a:lstStyle/>
        <a:p>
          <a:r>
            <a:rPr lang="es-ES" sz="1500" b="0" i="0" dirty="0" smtClean="0">
              <a:solidFill>
                <a:schemeClr val="tx1">
                  <a:lumMod val="65000"/>
                  <a:lumOff val="35000"/>
                </a:schemeClr>
              </a:solidFill>
              <a:latin typeface="Trebuchet MS"/>
              <a:cs typeface="Trebuchet MS"/>
            </a:rPr>
            <a:t>Minoría étnica: </a:t>
          </a:r>
          <a:r>
            <a:rPr lang="es-ES" sz="1500" b="0" i="0" baseline="0" dirty="0" smtClean="0">
              <a:solidFill>
                <a:schemeClr val="tx1">
                  <a:lumMod val="65000"/>
                  <a:lumOff val="35000"/>
                </a:schemeClr>
              </a:solidFill>
              <a:latin typeface="Trebuchet MS"/>
              <a:cs typeface="Trebuchet MS"/>
            </a:rPr>
            <a:t>3,82%</a:t>
          </a:r>
        </a:p>
      </dgm:t>
    </dgm:pt>
    <dgm:pt modelId="{42893F3B-C7FA-4950-8221-FFE7344378E3}" type="parTrans" cxnId="{7D469CF5-F237-4499-80B8-CD07F64C8DA9}">
      <dgm:prSet/>
      <dgm:spPr/>
      <dgm:t>
        <a:bodyPr/>
        <a:lstStyle/>
        <a:p>
          <a:endParaRPr lang="es-ES" sz="1500" b="0" i="0">
            <a:latin typeface="Trebuchet MS"/>
            <a:cs typeface="Trebuchet MS"/>
          </a:endParaRPr>
        </a:p>
      </dgm:t>
    </dgm:pt>
    <dgm:pt modelId="{7D70B769-92C5-4D9D-B34D-A087D30473BE}" type="sibTrans" cxnId="{7D469CF5-F237-4499-80B8-CD07F64C8DA9}">
      <dgm:prSet/>
      <dgm:spPr/>
      <dgm:t>
        <a:bodyPr/>
        <a:lstStyle/>
        <a:p>
          <a:endParaRPr lang="es-ES" sz="1500" b="0" i="0">
            <a:latin typeface="Trebuchet MS"/>
            <a:cs typeface="Trebuchet MS"/>
          </a:endParaRPr>
        </a:p>
      </dgm:t>
    </dgm:pt>
    <dgm:pt modelId="{02ADB564-0D62-4D5C-B840-056EAB14BA52}">
      <dgm:prSet custT="1"/>
      <dgm:spPr/>
      <dgm:t>
        <a:bodyPr/>
        <a:lstStyle/>
        <a:p>
          <a:r>
            <a:rPr lang="es-ES" sz="1500" b="0" i="0" dirty="0" smtClean="0">
              <a:solidFill>
                <a:schemeClr val="tx1">
                  <a:lumMod val="65000"/>
                  <a:lumOff val="35000"/>
                </a:schemeClr>
              </a:solidFill>
              <a:latin typeface="Trebuchet MS"/>
              <a:cs typeface="Trebuchet MS"/>
            </a:rPr>
            <a:t>Problemas de drogodependencia:</a:t>
          </a:r>
          <a:r>
            <a:rPr lang="es-ES" sz="1500" b="0" i="0" baseline="0" dirty="0" smtClean="0">
              <a:solidFill>
                <a:schemeClr val="tx1">
                  <a:lumMod val="65000"/>
                  <a:lumOff val="35000"/>
                </a:schemeClr>
              </a:solidFill>
              <a:latin typeface="Trebuchet MS"/>
              <a:cs typeface="Trebuchet MS"/>
            </a:rPr>
            <a:t> 4,03%</a:t>
          </a:r>
        </a:p>
      </dgm:t>
    </dgm:pt>
    <dgm:pt modelId="{069501A7-B3AB-4883-A270-509C323DFACD}" type="parTrans" cxnId="{823D5288-9204-4775-8B25-20023EFCD33F}">
      <dgm:prSet/>
      <dgm:spPr/>
      <dgm:t>
        <a:bodyPr/>
        <a:lstStyle/>
        <a:p>
          <a:endParaRPr lang="es-ES" sz="1500" b="0" i="0">
            <a:latin typeface="Trebuchet MS"/>
            <a:cs typeface="Trebuchet MS"/>
          </a:endParaRPr>
        </a:p>
      </dgm:t>
    </dgm:pt>
    <dgm:pt modelId="{F9D90D5B-EE26-4D55-9B27-173555AA7CB7}" type="sibTrans" cxnId="{823D5288-9204-4775-8B25-20023EFCD33F}">
      <dgm:prSet/>
      <dgm:spPr/>
      <dgm:t>
        <a:bodyPr/>
        <a:lstStyle/>
        <a:p>
          <a:endParaRPr lang="es-ES" sz="1500" b="0" i="0">
            <a:latin typeface="Trebuchet MS"/>
            <a:cs typeface="Trebuchet MS"/>
          </a:endParaRPr>
        </a:p>
      </dgm:t>
    </dgm:pt>
    <dgm:pt modelId="{C72001AB-A870-45AB-B750-F1F6829E6667}">
      <dgm:prSet custT="1"/>
      <dgm:spPr/>
      <dgm:t>
        <a:bodyPr/>
        <a:lstStyle/>
        <a:p>
          <a:r>
            <a:rPr lang="es-ES" sz="1500" b="0" i="0" dirty="0" smtClean="0">
              <a:solidFill>
                <a:schemeClr val="bg1"/>
              </a:solidFill>
              <a:latin typeface="Trebuchet MS"/>
              <a:cs typeface="Trebuchet MS"/>
            </a:rPr>
            <a:t>ÁMBITO GEOGRÁFICO</a:t>
          </a:r>
        </a:p>
      </dgm:t>
    </dgm:pt>
    <dgm:pt modelId="{2970D80B-C14F-4DCD-AB7D-2A790A26DDE5}" type="parTrans" cxnId="{7A72590B-88BB-4B31-A2E5-4CA44A8C484E}">
      <dgm:prSet/>
      <dgm:spPr/>
      <dgm:t>
        <a:bodyPr/>
        <a:lstStyle/>
        <a:p>
          <a:endParaRPr lang="es-ES" sz="1500" b="0" i="0">
            <a:latin typeface="Trebuchet MS"/>
            <a:cs typeface="Trebuchet MS"/>
          </a:endParaRPr>
        </a:p>
      </dgm:t>
    </dgm:pt>
    <dgm:pt modelId="{27662AC8-B375-45D1-B71F-4839645C7EEC}" type="sibTrans" cxnId="{7A72590B-88BB-4B31-A2E5-4CA44A8C484E}">
      <dgm:prSet/>
      <dgm:spPr/>
      <dgm:t>
        <a:bodyPr/>
        <a:lstStyle/>
        <a:p>
          <a:endParaRPr lang="es-ES" sz="1500" b="0" i="0">
            <a:latin typeface="Trebuchet MS"/>
            <a:cs typeface="Trebuchet MS"/>
          </a:endParaRPr>
        </a:p>
      </dgm:t>
    </dgm:pt>
    <dgm:pt modelId="{0347FC72-EF51-4A04-9AE6-29D99B84F702}">
      <dgm:prSet custT="1"/>
      <dgm:spPr/>
      <dgm:t>
        <a:bodyPr/>
        <a:lstStyle/>
        <a:p>
          <a:r>
            <a:rPr lang="es-ES" sz="1500" b="0" i="0" dirty="0" smtClean="0">
              <a:solidFill>
                <a:schemeClr val="tx1">
                  <a:lumMod val="65000"/>
                  <a:lumOff val="35000"/>
                </a:schemeClr>
              </a:solidFill>
              <a:latin typeface="Trebuchet MS"/>
              <a:cs typeface="Trebuchet MS"/>
            </a:rPr>
            <a:t>Urbano: </a:t>
          </a:r>
          <a:r>
            <a:rPr lang="es-ES" sz="1500" b="0" i="0" baseline="0" dirty="0" smtClean="0">
              <a:solidFill>
                <a:schemeClr val="tx1">
                  <a:lumMod val="65000"/>
                  <a:lumOff val="35000"/>
                </a:schemeClr>
              </a:solidFill>
              <a:latin typeface="Trebuchet MS"/>
              <a:cs typeface="Trebuchet MS"/>
            </a:rPr>
            <a:t>74,65%</a:t>
          </a:r>
        </a:p>
      </dgm:t>
    </dgm:pt>
    <dgm:pt modelId="{0A4174D7-FB9A-4FAD-8CFA-347BCBD890B6}" type="parTrans" cxnId="{D9CFAC15-B518-4B00-891E-BF3E3803E726}">
      <dgm:prSet/>
      <dgm:spPr/>
      <dgm:t>
        <a:bodyPr/>
        <a:lstStyle/>
        <a:p>
          <a:endParaRPr lang="es-ES" sz="1500" b="0" i="0">
            <a:latin typeface="Trebuchet MS"/>
            <a:cs typeface="Trebuchet MS"/>
          </a:endParaRPr>
        </a:p>
      </dgm:t>
    </dgm:pt>
    <dgm:pt modelId="{366CC49D-CC02-482D-9B58-938929B94D4C}" type="sibTrans" cxnId="{D9CFAC15-B518-4B00-891E-BF3E3803E726}">
      <dgm:prSet/>
      <dgm:spPr/>
      <dgm:t>
        <a:bodyPr/>
        <a:lstStyle/>
        <a:p>
          <a:endParaRPr lang="es-ES" sz="1500" b="0" i="0">
            <a:latin typeface="Trebuchet MS"/>
            <a:cs typeface="Trebuchet MS"/>
          </a:endParaRPr>
        </a:p>
      </dgm:t>
    </dgm:pt>
    <dgm:pt modelId="{EABB6086-2C85-4425-9E98-8521E558EB0B}">
      <dgm:prSet custT="1"/>
      <dgm:spPr/>
      <dgm:t>
        <a:bodyPr/>
        <a:lstStyle/>
        <a:p>
          <a:r>
            <a:rPr lang="es-ES" sz="1500" b="0" i="0" dirty="0" smtClean="0">
              <a:solidFill>
                <a:schemeClr val="tx1">
                  <a:lumMod val="65000"/>
                  <a:lumOff val="35000"/>
                </a:schemeClr>
              </a:solidFill>
              <a:latin typeface="Trebuchet MS"/>
              <a:cs typeface="Trebuchet MS"/>
            </a:rPr>
            <a:t>Rural: </a:t>
          </a:r>
          <a:r>
            <a:rPr lang="es-ES" sz="1500" b="0" i="0" baseline="0" dirty="0" smtClean="0">
              <a:solidFill>
                <a:schemeClr val="tx1">
                  <a:lumMod val="65000"/>
                  <a:lumOff val="35000"/>
                </a:schemeClr>
              </a:solidFill>
              <a:latin typeface="Trebuchet MS"/>
              <a:cs typeface="Trebuchet MS"/>
            </a:rPr>
            <a:t>25,35%</a:t>
          </a:r>
        </a:p>
      </dgm:t>
    </dgm:pt>
    <dgm:pt modelId="{4F6ABC4E-4D15-441D-8909-9A34278E89C6}" type="parTrans" cxnId="{B95A2D34-FB32-420F-9981-711EABC206E5}">
      <dgm:prSet/>
      <dgm:spPr/>
      <dgm:t>
        <a:bodyPr/>
        <a:lstStyle/>
        <a:p>
          <a:endParaRPr lang="es-ES" sz="1500" b="0" i="0">
            <a:latin typeface="Trebuchet MS"/>
            <a:cs typeface="Trebuchet MS"/>
          </a:endParaRPr>
        </a:p>
      </dgm:t>
    </dgm:pt>
    <dgm:pt modelId="{4D0A2428-51C6-4BE6-AED4-F75204D79B34}" type="sibTrans" cxnId="{B95A2D34-FB32-420F-9981-711EABC206E5}">
      <dgm:prSet/>
      <dgm:spPr/>
      <dgm:t>
        <a:bodyPr/>
        <a:lstStyle/>
        <a:p>
          <a:endParaRPr lang="es-ES" sz="1500" b="0" i="0">
            <a:latin typeface="Trebuchet MS"/>
            <a:cs typeface="Trebuchet MS"/>
          </a:endParaRPr>
        </a:p>
      </dgm:t>
    </dgm:pt>
    <dgm:pt modelId="{D2FD78C4-D9B0-4EB4-A12C-6EE50DE7F909}" type="pres">
      <dgm:prSet presAssocID="{ACD29D32-9E3F-4DF7-9C4D-C9D1D82EBF16}" presName="Name0" presStyleCnt="0">
        <dgm:presLayoutVars>
          <dgm:dir/>
          <dgm:animLvl val="lvl"/>
          <dgm:resizeHandles val="exact"/>
        </dgm:presLayoutVars>
      </dgm:prSet>
      <dgm:spPr/>
      <dgm:t>
        <a:bodyPr/>
        <a:lstStyle/>
        <a:p>
          <a:endParaRPr lang="es-ES"/>
        </a:p>
      </dgm:t>
    </dgm:pt>
    <dgm:pt modelId="{7D37EF41-780E-4F8B-B0D6-956A9B478FE9}" type="pres">
      <dgm:prSet presAssocID="{E9DAF521-4200-4309-BD99-953FB571C041}" presName="linNode" presStyleCnt="0"/>
      <dgm:spPr/>
      <dgm:t>
        <a:bodyPr/>
        <a:lstStyle/>
        <a:p>
          <a:endParaRPr lang="es-ES"/>
        </a:p>
      </dgm:t>
    </dgm:pt>
    <dgm:pt modelId="{7971582B-9520-4BAD-AD39-C2FABAACEFBA}" type="pres">
      <dgm:prSet presAssocID="{E9DAF521-4200-4309-BD99-953FB571C041}" presName="parentText" presStyleLbl="node1" presStyleIdx="0" presStyleCnt="2" custLinFactNeighborY="3654">
        <dgm:presLayoutVars>
          <dgm:chMax val="1"/>
          <dgm:bulletEnabled val="1"/>
        </dgm:presLayoutVars>
      </dgm:prSet>
      <dgm:spPr>
        <a:prstGeom prst="rect">
          <a:avLst/>
        </a:prstGeom>
      </dgm:spPr>
      <dgm:t>
        <a:bodyPr/>
        <a:lstStyle/>
        <a:p>
          <a:endParaRPr lang="es-ES"/>
        </a:p>
      </dgm:t>
    </dgm:pt>
    <dgm:pt modelId="{B95077AE-40D4-4754-85B8-33B908F7C3A5}" type="pres">
      <dgm:prSet presAssocID="{E9DAF521-4200-4309-BD99-953FB571C041}" presName="descendantText" presStyleLbl="alignAccFollowNode1" presStyleIdx="0" presStyleCnt="2" custScaleY="121380" custLinFactNeighborY="4568">
        <dgm:presLayoutVars>
          <dgm:bulletEnabled val="1"/>
        </dgm:presLayoutVars>
      </dgm:prSet>
      <dgm:spPr>
        <a:prstGeom prst="rect">
          <a:avLst/>
        </a:prstGeom>
      </dgm:spPr>
      <dgm:t>
        <a:bodyPr/>
        <a:lstStyle/>
        <a:p>
          <a:endParaRPr lang="es-ES"/>
        </a:p>
      </dgm:t>
    </dgm:pt>
    <dgm:pt modelId="{4DD60964-C817-4BDB-972C-7B9363252808}" type="pres">
      <dgm:prSet presAssocID="{E3006701-993C-49B6-A4DD-58A0F72DF757}" presName="sp" presStyleCnt="0"/>
      <dgm:spPr/>
      <dgm:t>
        <a:bodyPr/>
        <a:lstStyle/>
        <a:p>
          <a:endParaRPr lang="es-ES"/>
        </a:p>
      </dgm:t>
    </dgm:pt>
    <dgm:pt modelId="{3FD82522-429B-4C07-AB61-3FE786C1E160}" type="pres">
      <dgm:prSet presAssocID="{C72001AB-A870-45AB-B750-F1F6829E6667}" presName="linNode" presStyleCnt="0"/>
      <dgm:spPr/>
      <dgm:t>
        <a:bodyPr/>
        <a:lstStyle/>
        <a:p>
          <a:endParaRPr lang="es-ES"/>
        </a:p>
      </dgm:t>
    </dgm:pt>
    <dgm:pt modelId="{C35286A7-09A3-4AED-B438-BFFBD76BE479}" type="pres">
      <dgm:prSet presAssocID="{C72001AB-A870-45AB-B750-F1F6829E6667}" presName="parentText" presStyleLbl="node1" presStyleIdx="1" presStyleCnt="2" custScaleY="56862">
        <dgm:presLayoutVars>
          <dgm:chMax val="1"/>
          <dgm:bulletEnabled val="1"/>
        </dgm:presLayoutVars>
      </dgm:prSet>
      <dgm:spPr>
        <a:prstGeom prst="rect">
          <a:avLst/>
        </a:prstGeom>
      </dgm:spPr>
      <dgm:t>
        <a:bodyPr/>
        <a:lstStyle/>
        <a:p>
          <a:endParaRPr lang="es-ES"/>
        </a:p>
      </dgm:t>
    </dgm:pt>
    <dgm:pt modelId="{271363D1-0080-4405-941D-5EC55B719002}" type="pres">
      <dgm:prSet presAssocID="{C72001AB-A870-45AB-B750-F1F6829E6667}" presName="descendantText" presStyleLbl="alignAccFollowNode1" presStyleIdx="1" presStyleCnt="2" custScaleY="63776">
        <dgm:presLayoutVars>
          <dgm:bulletEnabled val="1"/>
        </dgm:presLayoutVars>
      </dgm:prSet>
      <dgm:spPr>
        <a:prstGeom prst="rect">
          <a:avLst/>
        </a:prstGeom>
      </dgm:spPr>
      <dgm:t>
        <a:bodyPr/>
        <a:lstStyle/>
        <a:p>
          <a:endParaRPr lang="es-ES"/>
        </a:p>
      </dgm:t>
    </dgm:pt>
  </dgm:ptLst>
  <dgm:cxnLst>
    <dgm:cxn modelId="{407FDCBA-2BBB-465E-B76C-F8969B61FCB3}" srcId="{E9DAF521-4200-4309-BD99-953FB571C041}" destId="{8E11D168-B212-4F6E-81ED-579EB1483B59}" srcOrd="0" destOrd="0" parTransId="{79BB0AF6-EF32-4412-8D2B-73BC429D2E5D}" sibTransId="{447D297A-2631-481E-8772-EF403208813D}"/>
    <dgm:cxn modelId="{7A72590B-88BB-4B31-A2E5-4CA44A8C484E}" srcId="{ACD29D32-9E3F-4DF7-9C4D-C9D1D82EBF16}" destId="{C72001AB-A870-45AB-B750-F1F6829E6667}" srcOrd="1" destOrd="0" parTransId="{2970D80B-C14F-4DCD-AB7D-2A790A26DDE5}" sibTransId="{27662AC8-B375-45D1-B71F-4839645C7EEC}"/>
    <dgm:cxn modelId="{B95A2D34-FB32-420F-9981-711EABC206E5}" srcId="{C72001AB-A870-45AB-B750-F1F6829E6667}" destId="{EABB6086-2C85-4425-9E98-8521E558EB0B}" srcOrd="1" destOrd="0" parTransId="{4F6ABC4E-4D15-441D-8909-9A34278E89C6}" sibTransId="{4D0A2428-51C6-4BE6-AED4-F75204D79B34}"/>
    <dgm:cxn modelId="{FD44E89C-EB84-964C-B6B8-AC4125990FC8}" type="presOf" srcId="{EB40C0C8-C7B6-4DB8-BCC7-DE9E089CB372}" destId="{B95077AE-40D4-4754-85B8-33B908F7C3A5}" srcOrd="0" destOrd="2" presId="urn:microsoft.com/office/officeart/2005/8/layout/vList5"/>
    <dgm:cxn modelId="{2EDCF4F4-49A1-2C4C-B81A-D68720F72E13}" type="presOf" srcId="{ACD29D32-9E3F-4DF7-9C4D-C9D1D82EBF16}" destId="{D2FD78C4-D9B0-4EB4-A12C-6EE50DE7F909}" srcOrd="0" destOrd="0" presId="urn:microsoft.com/office/officeart/2005/8/layout/vList5"/>
    <dgm:cxn modelId="{B192A561-A825-2246-B393-E00DD9FF331C}" type="presOf" srcId="{02ADB564-0D62-4D5C-B840-056EAB14BA52}" destId="{B95077AE-40D4-4754-85B8-33B908F7C3A5}" srcOrd="0" destOrd="3" presId="urn:microsoft.com/office/officeart/2005/8/layout/vList5"/>
    <dgm:cxn modelId="{D9CFAC15-B518-4B00-891E-BF3E3803E726}" srcId="{C72001AB-A870-45AB-B750-F1F6829E6667}" destId="{0347FC72-EF51-4A04-9AE6-29D99B84F702}" srcOrd="0" destOrd="0" parTransId="{0A4174D7-FB9A-4FAD-8CFA-347BCBD890B6}" sibTransId="{366CC49D-CC02-482D-9B58-938929B94D4C}"/>
    <dgm:cxn modelId="{6B683029-5BC1-E546-94A6-32CF1EA76B49}" type="presOf" srcId="{E9DAF521-4200-4309-BD99-953FB571C041}" destId="{7971582B-9520-4BAD-AD39-C2FABAACEFBA}" srcOrd="0" destOrd="0" presId="urn:microsoft.com/office/officeart/2005/8/layout/vList5"/>
    <dgm:cxn modelId="{A2E69F79-0533-BA40-879F-14CAF8A1A008}" type="presOf" srcId="{0347FC72-EF51-4A04-9AE6-29D99B84F702}" destId="{271363D1-0080-4405-941D-5EC55B719002}" srcOrd="0" destOrd="0" presId="urn:microsoft.com/office/officeart/2005/8/layout/vList5"/>
    <dgm:cxn modelId="{7D469CF5-F237-4499-80B8-CD07F64C8DA9}" srcId="{E9DAF521-4200-4309-BD99-953FB571C041}" destId="{EB40C0C8-C7B6-4DB8-BCC7-DE9E089CB372}" srcOrd="2" destOrd="0" parTransId="{42893F3B-C7FA-4950-8221-FFE7344378E3}" sibTransId="{7D70B769-92C5-4D9D-B34D-A087D30473BE}"/>
    <dgm:cxn modelId="{CF15AC38-1DA0-414D-8478-300AC8261403}" type="presOf" srcId="{EABB6086-2C85-4425-9E98-8521E558EB0B}" destId="{271363D1-0080-4405-941D-5EC55B719002}" srcOrd="0" destOrd="1" presId="urn:microsoft.com/office/officeart/2005/8/layout/vList5"/>
    <dgm:cxn modelId="{C9E45E8E-4448-4B7F-B634-46384FC3F660}" srcId="{ACD29D32-9E3F-4DF7-9C4D-C9D1D82EBF16}" destId="{E9DAF521-4200-4309-BD99-953FB571C041}" srcOrd="0" destOrd="0" parTransId="{ABF57EE8-D4AC-4736-8BF3-A8CD073D9760}" sibTransId="{E3006701-993C-49B6-A4DD-58A0F72DF757}"/>
    <dgm:cxn modelId="{357A2DBC-09AA-A44C-A46C-3CFF150C988F}" type="presOf" srcId="{C72001AB-A870-45AB-B750-F1F6829E6667}" destId="{C35286A7-09A3-4AED-B438-BFFBD76BE479}" srcOrd="0" destOrd="0" presId="urn:microsoft.com/office/officeart/2005/8/layout/vList5"/>
    <dgm:cxn modelId="{119D884A-08EE-40C5-8F38-DB9658C91192}" srcId="{E9DAF521-4200-4309-BD99-953FB571C041}" destId="{DF16DCC8-43D2-4D19-8610-5D00AEB8D5CB}" srcOrd="1" destOrd="0" parTransId="{C88761B0-0DE1-45B8-8521-8E0EB041C2F6}" sibTransId="{95C21CCD-95BA-41B5-8568-814D382E4129}"/>
    <dgm:cxn modelId="{823D5288-9204-4775-8B25-20023EFCD33F}" srcId="{E9DAF521-4200-4309-BD99-953FB571C041}" destId="{02ADB564-0D62-4D5C-B840-056EAB14BA52}" srcOrd="3" destOrd="0" parTransId="{069501A7-B3AB-4883-A270-509C323DFACD}" sibTransId="{F9D90D5B-EE26-4D55-9B27-173555AA7CB7}"/>
    <dgm:cxn modelId="{B098B321-5B2F-C949-9547-B316155C1CB0}" type="presOf" srcId="{DF16DCC8-43D2-4D19-8610-5D00AEB8D5CB}" destId="{B95077AE-40D4-4754-85B8-33B908F7C3A5}" srcOrd="0" destOrd="1" presId="urn:microsoft.com/office/officeart/2005/8/layout/vList5"/>
    <dgm:cxn modelId="{2E7E06D7-E93F-194C-9B21-CB7D748C7C85}" type="presOf" srcId="{8E11D168-B212-4F6E-81ED-579EB1483B59}" destId="{B95077AE-40D4-4754-85B8-33B908F7C3A5}" srcOrd="0" destOrd="0" presId="urn:microsoft.com/office/officeart/2005/8/layout/vList5"/>
    <dgm:cxn modelId="{1B0B9F52-A7BA-6F42-A021-3AE8C4F8FF76}" type="presParOf" srcId="{D2FD78C4-D9B0-4EB4-A12C-6EE50DE7F909}" destId="{7D37EF41-780E-4F8B-B0D6-956A9B478FE9}" srcOrd="0" destOrd="0" presId="urn:microsoft.com/office/officeart/2005/8/layout/vList5"/>
    <dgm:cxn modelId="{FECC393A-D8AF-E84C-8AFE-3D74344D4D63}" type="presParOf" srcId="{7D37EF41-780E-4F8B-B0D6-956A9B478FE9}" destId="{7971582B-9520-4BAD-AD39-C2FABAACEFBA}" srcOrd="0" destOrd="0" presId="urn:microsoft.com/office/officeart/2005/8/layout/vList5"/>
    <dgm:cxn modelId="{0BFABF72-27BE-A141-BA9D-BBCCDBE7D4C3}" type="presParOf" srcId="{7D37EF41-780E-4F8B-B0D6-956A9B478FE9}" destId="{B95077AE-40D4-4754-85B8-33B908F7C3A5}" srcOrd="1" destOrd="0" presId="urn:microsoft.com/office/officeart/2005/8/layout/vList5"/>
    <dgm:cxn modelId="{8D599E68-FFDE-5848-96C4-B533A689CF4F}" type="presParOf" srcId="{D2FD78C4-D9B0-4EB4-A12C-6EE50DE7F909}" destId="{4DD60964-C817-4BDB-972C-7B9363252808}" srcOrd="1" destOrd="0" presId="urn:microsoft.com/office/officeart/2005/8/layout/vList5"/>
    <dgm:cxn modelId="{D7B7B773-E7F2-0A47-BA19-E9794A3B8B2C}" type="presParOf" srcId="{D2FD78C4-D9B0-4EB4-A12C-6EE50DE7F909}" destId="{3FD82522-429B-4C07-AB61-3FE786C1E160}" srcOrd="2" destOrd="0" presId="urn:microsoft.com/office/officeart/2005/8/layout/vList5"/>
    <dgm:cxn modelId="{5CDBD760-67E7-5245-BAFA-FF7AFDF9B903}" type="presParOf" srcId="{3FD82522-429B-4C07-AB61-3FE786C1E160}" destId="{C35286A7-09A3-4AED-B438-BFFBD76BE479}" srcOrd="0" destOrd="0" presId="urn:microsoft.com/office/officeart/2005/8/layout/vList5"/>
    <dgm:cxn modelId="{FD5902F3-A9AB-7549-BB69-E44956C5916B}" type="presParOf" srcId="{3FD82522-429B-4C07-AB61-3FE786C1E160}" destId="{271363D1-0080-4405-941D-5EC55B719002}"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C0B569-0156-4670-922D-1D7B7147A665}"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11762596-0295-491E-B2B5-5A1DCE6354A0}">
      <dgm:prSet phldrT="[Texto]" custT="1"/>
      <dgm:spPr/>
      <dgm:t>
        <a:bodyPr/>
        <a:lstStyle/>
        <a:p>
          <a:pPr algn="ctr"/>
          <a:r>
            <a:rPr lang="es-ES" sz="1500" b="0" i="0" dirty="0" smtClean="0">
              <a:latin typeface="Trebuchet MS"/>
              <a:cs typeface="Trebuchet MS"/>
            </a:rPr>
            <a:t>MUJERES CON PROTECCIÓN POLICIAL</a:t>
          </a:r>
          <a:endParaRPr lang="es-ES" sz="1500" b="0" i="0" dirty="0">
            <a:latin typeface="Trebuchet MS"/>
            <a:cs typeface="Trebuchet MS"/>
          </a:endParaRPr>
        </a:p>
      </dgm:t>
    </dgm:pt>
    <dgm:pt modelId="{2B646EB8-8E3B-4076-9F48-7817E16EB6AB}" type="parTrans" cxnId="{A72FD9E5-F102-445A-88E0-89EDFFEFC0F9}">
      <dgm:prSet/>
      <dgm:spPr/>
      <dgm:t>
        <a:bodyPr/>
        <a:lstStyle/>
        <a:p>
          <a:endParaRPr lang="es-ES" sz="1500" b="0" i="0">
            <a:latin typeface="Trebuchet MS"/>
            <a:cs typeface="Trebuchet MS"/>
          </a:endParaRPr>
        </a:p>
      </dgm:t>
    </dgm:pt>
    <dgm:pt modelId="{06032978-447F-4BA7-B64E-A0A197E1683F}" type="sibTrans" cxnId="{A72FD9E5-F102-445A-88E0-89EDFFEFC0F9}">
      <dgm:prSet/>
      <dgm:spPr/>
      <dgm:t>
        <a:bodyPr/>
        <a:lstStyle/>
        <a:p>
          <a:endParaRPr lang="es-ES" sz="1500" b="0" i="0">
            <a:latin typeface="Trebuchet MS"/>
            <a:cs typeface="Trebuchet MS"/>
          </a:endParaRPr>
        </a:p>
      </dgm:t>
    </dgm:pt>
    <dgm:pt modelId="{ACDE067D-1C3A-4521-B117-837C14AEB51B}">
      <dgm:prSet phldrT="[Texto]" custT="1"/>
      <dgm:spPr/>
      <dgm:t>
        <a:bodyPr/>
        <a:lstStyle/>
        <a:p>
          <a:pPr marL="180975" indent="0"/>
          <a:r>
            <a:rPr lang="es-ES" sz="1500" b="0" i="0" dirty="0" smtClean="0">
              <a:latin typeface="Trebuchet MS"/>
              <a:cs typeface="Trebuchet MS"/>
            </a:rPr>
            <a:t>2.984 casos activos en Castilla y León.</a:t>
          </a:r>
          <a:endParaRPr lang="es-ES" sz="1500" b="0" i="0" dirty="0">
            <a:latin typeface="Trebuchet MS"/>
            <a:cs typeface="Trebuchet MS"/>
          </a:endParaRPr>
        </a:p>
      </dgm:t>
    </dgm:pt>
    <dgm:pt modelId="{F6188026-1E58-47E1-93C3-523AAF3DA728}" type="parTrans" cxnId="{A1E1D596-AE9A-4D89-B28C-98FFF7598413}">
      <dgm:prSet/>
      <dgm:spPr/>
      <dgm:t>
        <a:bodyPr/>
        <a:lstStyle/>
        <a:p>
          <a:endParaRPr lang="es-ES" sz="1500" b="0" i="0">
            <a:latin typeface="Trebuchet MS"/>
            <a:cs typeface="Trebuchet MS"/>
          </a:endParaRPr>
        </a:p>
      </dgm:t>
    </dgm:pt>
    <dgm:pt modelId="{1A3DE933-5B84-41F6-87FF-57A05FCF8B1F}" type="sibTrans" cxnId="{A1E1D596-AE9A-4D89-B28C-98FFF7598413}">
      <dgm:prSet/>
      <dgm:spPr/>
      <dgm:t>
        <a:bodyPr/>
        <a:lstStyle/>
        <a:p>
          <a:endParaRPr lang="es-ES" sz="1500" b="0" i="0">
            <a:latin typeface="Trebuchet MS"/>
            <a:cs typeface="Trebuchet MS"/>
          </a:endParaRPr>
        </a:p>
      </dgm:t>
    </dgm:pt>
    <dgm:pt modelId="{C5D24E50-9C04-4D96-8E94-A9713AB68937}">
      <dgm:prSet phldrT="[Texto]" custT="1"/>
      <dgm:spPr/>
      <dgm:t>
        <a:bodyPr lIns="36000" tIns="36000" rIns="36000" bIns="36000"/>
        <a:lstStyle/>
        <a:p>
          <a:pPr algn="ctr"/>
          <a:r>
            <a:rPr lang="es-ES" sz="1500" b="0" i="0" smtClean="0">
              <a:latin typeface="Trebuchet MS"/>
              <a:cs typeface="Trebuchet MS"/>
            </a:rPr>
            <a:t>DISPOSITIVOS ELECTRÓNICOS</a:t>
          </a:r>
          <a:endParaRPr lang="es-ES" sz="1500" b="0" i="0" dirty="0">
            <a:latin typeface="Trebuchet MS"/>
            <a:cs typeface="Trebuchet MS"/>
          </a:endParaRPr>
        </a:p>
      </dgm:t>
    </dgm:pt>
    <dgm:pt modelId="{C8DA805D-C6B2-4563-A57A-CB8A566FED45}" type="parTrans" cxnId="{A320C063-1E04-43AD-B820-80DB810CDEB8}">
      <dgm:prSet/>
      <dgm:spPr/>
      <dgm:t>
        <a:bodyPr/>
        <a:lstStyle/>
        <a:p>
          <a:endParaRPr lang="es-ES" sz="1500" b="0" i="0">
            <a:latin typeface="Trebuchet MS"/>
            <a:cs typeface="Trebuchet MS"/>
          </a:endParaRPr>
        </a:p>
      </dgm:t>
    </dgm:pt>
    <dgm:pt modelId="{5DEBCAC4-5490-4269-99EC-2914E9BA6B58}" type="sibTrans" cxnId="{A320C063-1E04-43AD-B820-80DB810CDEB8}">
      <dgm:prSet/>
      <dgm:spPr/>
      <dgm:t>
        <a:bodyPr/>
        <a:lstStyle/>
        <a:p>
          <a:endParaRPr lang="es-ES" sz="1500" b="0" i="0">
            <a:latin typeface="Trebuchet MS"/>
            <a:cs typeface="Trebuchet MS"/>
          </a:endParaRPr>
        </a:p>
      </dgm:t>
    </dgm:pt>
    <dgm:pt modelId="{D71AEEA3-BBD9-4DA1-8DF7-758873B82486}">
      <dgm:prSet phldrT="[Texto]" custT="1"/>
      <dgm:spPr/>
      <dgm:t>
        <a:bodyPr/>
        <a:lstStyle/>
        <a:p>
          <a:pPr marL="114300" indent="0" defTabSz="622300">
            <a:lnSpc>
              <a:spcPct val="90000"/>
            </a:lnSpc>
            <a:spcBef>
              <a:spcPct val="0"/>
            </a:spcBef>
            <a:spcAft>
              <a:spcPct val="15000"/>
            </a:spcAft>
            <a:buNone/>
          </a:pPr>
          <a:endParaRPr lang="es-ES" sz="1500" b="0" i="0" dirty="0">
            <a:solidFill>
              <a:schemeClr val="tx1"/>
            </a:solidFill>
            <a:latin typeface="Trebuchet MS"/>
            <a:cs typeface="Trebuchet MS"/>
          </a:endParaRPr>
        </a:p>
      </dgm:t>
    </dgm:pt>
    <dgm:pt modelId="{5F5AD516-5EEE-4556-83E8-7441FCD87255}" type="parTrans" cxnId="{1F3D3E54-4F67-44C9-B7C4-1F7A52E5F52A}">
      <dgm:prSet/>
      <dgm:spPr/>
      <dgm:t>
        <a:bodyPr/>
        <a:lstStyle/>
        <a:p>
          <a:endParaRPr lang="es-ES" sz="1500" b="0" i="0">
            <a:latin typeface="Trebuchet MS"/>
            <a:cs typeface="Trebuchet MS"/>
          </a:endParaRPr>
        </a:p>
      </dgm:t>
    </dgm:pt>
    <dgm:pt modelId="{14A218BD-591F-4768-A7DE-7A859FC55908}" type="sibTrans" cxnId="{1F3D3E54-4F67-44C9-B7C4-1F7A52E5F52A}">
      <dgm:prSet/>
      <dgm:spPr/>
      <dgm:t>
        <a:bodyPr/>
        <a:lstStyle/>
        <a:p>
          <a:endParaRPr lang="es-ES" sz="1500" b="0" i="0">
            <a:latin typeface="Trebuchet MS"/>
            <a:cs typeface="Trebuchet MS"/>
          </a:endParaRPr>
        </a:p>
      </dgm:t>
    </dgm:pt>
    <dgm:pt modelId="{BDBAA1DA-192B-4F85-AFA5-C1C2FCFC9F62}">
      <dgm:prSet phldrT="[Texto]" custT="1"/>
      <dgm:spPr/>
      <dgm:t>
        <a:bodyPr/>
        <a:lstStyle/>
        <a:p>
          <a:pPr marL="114300" indent="0" defTabSz="622300">
            <a:lnSpc>
              <a:spcPct val="90000"/>
            </a:lnSpc>
            <a:spcBef>
              <a:spcPct val="0"/>
            </a:spcBef>
            <a:spcAft>
              <a:spcPct val="15000"/>
            </a:spcAft>
            <a:buNone/>
          </a:pPr>
          <a:endParaRPr lang="es-ES" sz="1500" b="0" i="0" dirty="0">
            <a:solidFill>
              <a:schemeClr val="tx1"/>
            </a:solidFill>
            <a:latin typeface="Trebuchet MS"/>
            <a:cs typeface="Trebuchet MS"/>
          </a:endParaRPr>
        </a:p>
      </dgm:t>
    </dgm:pt>
    <dgm:pt modelId="{E3E124D6-EC52-4983-947A-A260167E794D}" type="parTrans" cxnId="{6F7CD198-5130-486F-907F-4994409FE94D}">
      <dgm:prSet/>
      <dgm:spPr/>
      <dgm:t>
        <a:bodyPr/>
        <a:lstStyle/>
        <a:p>
          <a:endParaRPr lang="es-ES" sz="1500" b="0" i="0">
            <a:latin typeface="Trebuchet MS"/>
            <a:cs typeface="Trebuchet MS"/>
          </a:endParaRPr>
        </a:p>
      </dgm:t>
    </dgm:pt>
    <dgm:pt modelId="{B3729AD4-CCFD-4E47-99D2-A3BC54FFE548}" type="sibTrans" cxnId="{6F7CD198-5130-486F-907F-4994409FE94D}">
      <dgm:prSet/>
      <dgm:spPr/>
      <dgm:t>
        <a:bodyPr/>
        <a:lstStyle/>
        <a:p>
          <a:endParaRPr lang="es-ES" sz="1500" b="0" i="0">
            <a:latin typeface="Trebuchet MS"/>
            <a:cs typeface="Trebuchet MS"/>
          </a:endParaRPr>
        </a:p>
      </dgm:t>
    </dgm:pt>
    <dgm:pt modelId="{CD49C8C2-6C50-45D2-A8C9-15BF2D2B0C0C}">
      <dgm:prSet phldrT="[Texto]" custT="1"/>
      <dgm:spPr/>
      <dgm:t>
        <a:bodyPr/>
        <a:lstStyle/>
        <a:p>
          <a:pPr marL="0" marR="0" indent="180975" defTabSz="914400" eaLnBrk="1" fontAlgn="auto" latinLnBrk="0" hangingPunct="1">
            <a:lnSpc>
              <a:spcPct val="100000"/>
            </a:lnSpc>
            <a:spcBef>
              <a:spcPts val="0"/>
            </a:spcBef>
            <a:spcAft>
              <a:spcPts val="0"/>
            </a:spcAft>
            <a:buClrTx/>
            <a:buSzTx/>
            <a:buFontTx/>
            <a:buNone/>
            <a:tabLst/>
            <a:defRPr/>
          </a:pPr>
          <a:r>
            <a:rPr lang="es-ES" sz="1500" b="0" i="0" smtClean="0">
              <a:latin typeface="Trebuchet MS"/>
              <a:cs typeface="Trebuchet MS"/>
            </a:rPr>
            <a:t>Asignado a 96 víctimas en Castilla y León.</a:t>
          </a:r>
          <a:endParaRPr lang="es-ES" sz="1500" b="0" i="0" dirty="0" smtClean="0">
            <a:latin typeface="Trebuchet MS"/>
            <a:cs typeface="Trebuchet MS"/>
          </a:endParaRPr>
        </a:p>
      </dgm:t>
    </dgm:pt>
    <dgm:pt modelId="{8A255A05-0AEA-4515-89A9-720B336271A3}" type="parTrans" cxnId="{EC47C5B2-BB73-4E5A-A266-DE4A77B96913}">
      <dgm:prSet/>
      <dgm:spPr/>
      <dgm:t>
        <a:bodyPr/>
        <a:lstStyle/>
        <a:p>
          <a:endParaRPr lang="es-ES" sz="1500" b="0" i="0">
            <a:latin typeface="Trebuchet MS"/>
            <a:cs typeface="Trebuchet MS"/>
          </a:endParaRPr>
        </a:p>
      </dgm:t>
    </dgm:pt>
    <dgm:pt modelId="{6459B3E4-3442-44F5-9DBB-B762AB730DB4}" type="sibTrans" cxnId="{EC47C5B2-BB73-4E5A-A266-DE4A77B96913}">
      <dgm:prSet/>
      <dgm:spPr/>
      <dgm:t>
        <a:bodyPr/>
        <a:lstStyle/>
        <a:p>
          <a:endParaRPr lang="es-ES" sz="1500" b="0" i="0">
            <a:latin typeface="Trebuchet MS"/>
            <a:cs typeface="Trebuchet MS"/>
          </a:endParaRPr>
        </a:p>
      </dgm:t>
    </dgm:pt>
    <dgm:pt modelId="{82D57C7B-D364-48F6-8095-21B04E542252}">
      <dgm:prSet phldrT="[Texto]" custT="1"/>
      <dgm:spPr/>
      <dgm:t>
        <a:bodyPr/>
        <a:lstStyle/>
        <a:p>
          <a:pPr marL="0" indent="180975"/>
          <a:r>
            <a:rPr lang="es-ES" sz="1500" b="0" i="0" smtClean="0">
              <a:latin typeface="Trebuchet MS"/>
              <a:cs typeface="Trebuchet MS"/>
            </a:rPr>
            <a:t>1.403  mujeres tienen medidas de protección policial.</a:t>
          </a:r>
          <a:endParaRPr lang="es-ES" sz="1500" b="0" i="0" dirty="0">
            <a:latin typeface="Trebuchet MS"/>
            <a:cs typeface="Trebuchet MS"/>
          </a:endParaRPr>
        </a:p>
      </dgm:t>
    </dgm:pt>
    <dgm:pt modelId="{8399AF1F-82A5-4F09-8234-4593F69E9F3C}" type="parTrans" cxnId="{B60B26E9-DDEF-4846-B9C4-DD9118035222}">
      <dgm:prSet/>
      <dgm:spPr/>
      <dgm:t>
        <a:bodyPr/>
        <a:lstStyle/>
        <a:p>
          <a:endParaRPr lang="es-ES" sz="1500" b="0" i="0">
            <a:latin typeface="Trebuchet MS"/>
            <a:cs typeface="Trebuchet MS"/>
          </a:endParaRPr>
        </a:p>
      </dgm:t>
    </dgm:pt>
    <dgm:pt modelId="{3A09B1A6-AA79-4A33-B67E-1294BA35B5B5}" type="sibTrans" cxnId="{B60B26E9-DDEF-4846-B9C4-DD9118035222}">
      <dgm:prSet/>
      <dgm:spPr/>
      <dgm:t>
        <a:bodyPr/>
        <a:lstStyle/>
        <a:p>
          <a:endParaRPr lang="es-ES" sz="1500" b="0" i="0">
            <a:latin typeface="Trebuchet MS"/>
            <a:cs typeface="Trebuchet MS"/>
          </a:endParaRPr>
        </a:p>
      </dgm:t>
    </dgm:pt>
    <dgm:pt modelId="{EC47B137-A53A-FA44-9157-D17F7677EDA4}" type="pres">
      <dgm:prSet presAssocID="{8FC0B569-0156-4670-922D-1D7B7147A665}" presName="Name0" presStyleCnt="0">
        <dgm:presLayoutVars>
          <dgm:dir/>
          <dgm:animLvl val="lvl"/>
          <dgm:resizeHandles val="exact"/>
        </dgm:presLayoutVars>
      </dgm:prSet>
      <dgm:spPr/>
      <dgm:t>
        <a:bodyPr/>
        <a:lstStyle/>
        <a:p>
          <a:endParaRPr lang="es-ES"/>
        </a:p>
      </dgm:t>
    </dgm:pt>
    <dgm:pt modelId="{0D1CB8CE-9961-D94D-8031-4E7F55C11332}" type="pres">
      <dgm:prSet presAssocID="{11762596-0295-491E-B2B5-5A1DCE6354A0}" presName="linNode" presStyleCnt="0"/>
      <dgm:spPr/>
      <dgm:t>
        <a:bodyPr/>
        <a:lstStyle/>
        <a:p>
          <a:endParaRPr lang="es-ES"/>
        </a:p>
      </dgm:t>
    </dgm:pt>
    <dgm:pt modelId="{A7702B5F-A3BA-6F4B-B12F-D4B45D1AB361}" type="pres">
      <dgm:prSet presAssocID="{11762596-0295-491E-B2B5-5A1DCE6354A0}" presName="parentText" presStyleLbl="node1" presStyleIdx="0" presStyleCnt="2" custLinFactNeighborY="-853">
        <dgm:presLayoutVars>
          <dgm:chMax val="1"/>
          <dgm:bulletEnabled val="1"/>
        </dgm:presLayoutVars>
      </dgm:prSet>
      <dgm:spPr>
        <a:prstGeom prst="rect">
          <a:avLst/>
        </a:prstGeom>
      </dgm:spPr>
      <dgm:t>
        <a:bodyPr/>
        <a:lstStyle/>
        <a:p>
          <a:endParaRPr lang="es-ES"/>
        </a:p>
      </dgm:t>
    </dgm:pt>
    <dgm:pt modelId="{F038BFB8-E580-E24B-BDAB-8D97535281DB}" type="pres">
      <dgm:prSet presAssocID="{11762596-0295-491E-B2B5-5A1DCE6354A0}" presName="descendantText" presStyleLbl="alignAccFollowNode1" presStyleIdx="0" presStyleCnt="2">
        <dgm:presLayoutVars>
          <dgm:bulletEnabled val="1"/>
        </dgm:presLayoutVars>
      </dgm:prSet>
      <dgm:spPr>
        <a:prstGeom prst="rect">
          <a:avLst/>
        </a:prstGeom>
      </dgm:spPr>
      <dgm:t>
        <a:bodyPr/>
        <a:lstStyle/>
        <a:p>
          <a:endParaRPr lang="es-ES"/>
        </a:p>
      </dgm:t>
    </dgm:pt>
    <dgm:pt modelId="{0C6646D0-8E5E-DE45-912C-B8634543F5AB}" type="pres">
      <dgm:prSet presAssocID="{06032978-447F-4BA7-B64E-A0A197E1683F}" presName="sp" presStyleCnt="0"/>
      <dgm:spPr/>
      <dgm:t>
        <a:bodyPr/>
        <a:lstStyle/>
        <a:p>
          <a:endParaRPr lang="es-ES"/>
        </a:p>
      </dgm:t>
    </dgm:pt>
    <dgm:pt modelId="{F66838F8-F2C5-0849-8BEB-DBB97D2D2802}" type="pres">
      <dgm:prSet presAssocID="{C5D24E50-9C04-4D96-8E94-A9713AB68937}" presName="linNode" presStyleCnt="0"/>
      <dgm:spPr/>
      <dgm:t>
        <a:bodyPr/>
        <a:lstStyle/>
        <a:p>
          <a:endParaRPr lang="es-ES"/>
        </a:p>
      </dgm:t>
    </dgm:pt>
    <dgm:pt modelId="{195E85B3-013C-E748-83AD-0A89B1A4B862}" type="pres">
      <dgm:prSet presAssocID="{C5D24E50-9C04-4D96-8E94-A9713AB68937}" presName="parentText" presStyleLbl="node1" presStyleIdx="1" presStyleCnt="2">
        <dgm:presLayoutVars>
          <dgm:chMax val="1"/>
          <dgm:bulletEnabled val="1"/>
        </dgm:presLayoutVars>
      </dgm:prSet>
      <dgm:spPr>
        <a:prstGeom prst="rect">
          <a:avLst/>
        </a:prstGeom>
      </dgm:spPr>
      <dgm:t>
        <a:bodyPr/>
        <a:lstStyle/>
        <a:p>
          <a:endParaRPr lang="es-ES"/>
        </a:p>
      </dgm:t>
    </dgm:pt>
    <dgm:pt modelId="{19FC4707-131B-204B-B578-E32664493C3B}" type="pres">
      <dgm:prSet presAssocID="{C5D24E50-9C04-4D96-8E94-A9713AB68937}" presName="descendantText" presStyleLbl="alignAccFollowNode1" presStyleIdx="1" presStyleCnt="2" custLinFactNeighborX="432">
        <dgm:presLayoutVars>
          <dgm:bulletEnabled val="1"/>
        </dgm:presLayoutVars>
      </dgm:prSet>
      <dgm:spPr>
        <a:prstGeom prst="rect">
          <a:avLst/>
        </a:prstGeom>
      </dgm:spPr>
      <dgm:t>
        <a:bodyPr/>
        <a:lstStyle/>
        <a:p>
          <a:endParaRPr lang="es-ES"/>
        </a:p>
      </dgm:t>
    </dgm:pt>
  </dgm:ptLst>
  <dgm:cxnLst>
    <dgm:cxn modelId="{A320C063-1E04-43AD-B820-80DB810CDEB8}" srcId="{8FC0B569-0156-4670-922D-1D7B7147A665}" destId="{C5D24E50-9C04-4D96-8E94-A9713AB68937}" srcOrd="1" destOrd="0" parTransId="{C8DA805D-C6B2-4563-A57A-CB8A566FED45}" sibTransId="{5DEBCAC4-5490-4269-99EC-2914E9BA6B58}"/>
    <dgm:cxn modelId="{1368E03E-6DF4-4542-9A0B-F6562C69DABF}" type="presOf" srcId="{ACDE067D-1C3A-4521-B117-837C14AEB51B}" destId="{F038BFB8-E580-E24B-BDAB-8D97535281DB}" srcOrd="0" destOrd="0" presId="urn:microsoft.com/office/officeart/2005/8/layout/vList5"/>
    <dgm:cxn modelId="{B8108E6F-F366-954F-9149-52EAA529FD15}" type="presOf" srcId="{BDBAA1DA-192B-4F85-AFA5-C1C2FCFC9F62}" destId="{19FC4707-131B-204B-B578-E32664493C3B}" srcOrd="0" destOrd="2" presId="urn:microsoft.com/office/officeart/2005/8/layout/vList5"/>
    <dgm:cxn modelId="{779D4A8A-7CCC-794F-9F19-5194BD5C92A4}" type="presOf" srcId="{8FC0B569-0156-4670-922D-1D7B7147A665}" destId="{EC47B137-A53A-FA44-9157-D17F7677EDA4}" srcOrd="0" destOrd="0" presId="urn:microsoft.com/office/officeart/2005/8/layout/vList5"/>
    <dgm:cxn modelId="{C0ED4282-7B22-734D-9CE8-0734B9943476}" type="presOf" srcId="{C5D24E50-9C04-4D96-8E94-A9713AB68937}" destId="{195E85B3-013C-E748-83AD-0A89B1A4B862}" srcOrd="0" destOrd="0" presId="urn:microsoft.com/office/officeart/2005/8/layout/vList5"/>
    <dgm:cxn modelId="{2192D725-A590-4A4E-B522-3FE36DE6E251}" type="presOf" srcId="{CD49C8C2-6C50-45D2-A8C9-15BF2D2B0C0C}" destId="{19FC4707-131B-204B-B578-E32664493C3B}" srcOrd="0" destOrd="1" presId="urn:microsoft.com/office/officeart/2005/8/layout/vList5"/>
    <dgm:cxn modelId="{A72FD9E5-F102-445A-88E0-89EDFFEFC0F9}" srcId="{8FC0B569-0156-4670-922D-1D7B7147A665}" destId="{11762596-0295-491E-B2B5-5A1DCE6354A0}" srcOrd="0" destOrd="0" parTransId="{2B646EB8-8E3B-4076-9F48-7817E16EB6AB}" sibTransId="{06032978-447F-4BA7-B64E-A0A197E1683F}"/>
    <dgm:cxn modelId="{A1E1D596-AE9A-4D89-B28C-98FFF7598413}" srcId="{11762596-0295-491E-B2B5-5A1DCE6354A0}" destId="{ACDE067D-1C3A-4521-B117-837C14AEB51B}" srcOrd="0" destOrd="0" parTransId="{F6188026-1E58-47E1-93C3-523AAF3DA728}" sibTransId="{1A3DE933-5B84-41F6-87FF-57A05FCF8B1F}"/>
    <dgm:cxn modelId="{C1311B60-D005-FD4C-A3F0-4F60CC186729}" type="presOf" srcId="{82D57C7B-D364-48F6-8095-21B04E542252}" destId="{F038BFB8-E580-E24B-BDAB-8D97535281DB}" srcOrd="0" destOrd="1" presId="urn:microsoft.com/office/officeart/2005/8/layout/vList5"/>
    <dgm:cxn modelId="{5E8106BE-A498-B845-8AE5-184A996B0A8B}" type="presOf" srcId="{11762596-0295-491E-B2B5-5A1DCE6354A0}" destId="{A7702B5F-A3BA-6F4B-B12F-D4B45D1AB361}" srcOrd="0" destOrd="0" presId="urn:microsoft.com/office/officeart/2005/8/layout/vList5"/>
    <dgm:cxn modelId="{DC0B44A1-547A-564A-840E-949EA93D8D9C}" type="presOf" srcId="{D71AEEA3-BBD9-4DA1-8DF7-758873B82486}" destId="{19FC4707-131B-204B-B578-E32664493C3B}" srcOrd="0" destOrd="0" presId="urn:microsoft.com/office/officeart/2005/8/layout/vList5"/>
    <dgm:cxn modelId="{EC47C5B2-BB73-4E5A-A266-DE4A77B96913}" srcId="{C5D24E50-9C04-4D96-8E94-A9713AB68937}" destId="{CD49C8C2-6C50-45D2-A8C9-15BF2D2B0C0C}" srcOrd="1" destOrd="0" parTransId="{8A255A05-0AEA-4515-89A9-720B336271A3}" sibTransId="{6459B3E4-3442-44F5-9DBB-B762AB730DB4}"/>
    <dgm:cxn modelId="{6F7CD198-5130-486F-907F-4994409FE94D}" srcId="{C5D24E50-9C04-4D96-8E94-A9713AB68937}" destId="{BDBAA1DA-192B-4F85-AFA5-C1C2FCFC9F62}" srcOrd="2" destOrd="0" parTransId="{E3E124D6-EC52-4983-947A-A260167E794D}" sibTransId="{B3729AD4-CCFD-4E47-99D2-A3BC54FFE548}"/>
    <dgm:cxn modelId="{B60B26E9-DDEF-4846-B9C4-DD9118035222}" srcId="{11762596-0295-491E-B2B5-5A1DCE6354A0}" destId="{82D57C7B-D364-48F6-8095-21B04E542252}" srcOrd="1" destOrd="0" parTransId="{8399AF1F-82A5-4F09-8234-4593F69E9F3C}" sibTransId="{3A09B1A6-AA79-4A33-B67E-1294BA35B5B5}"/>
    <dgm:cxn modelId="{1F3D3E54-4F67-44C9-B7C4-1F7A52E5F52A}" srcId="{C5D24E50-9C04-4D96-8E94-A9713AB68937}" destId="{D71AEEA3-BBD9-4DA1-8DF7-758873B82486}" srcOrd="0" destOrd="0" parTransId="{5F5AD516-5EEE-4556-83E8-7441FCD87255}" sibTransId="{14A218BD-591F-4768-A7DE-7A859FC55908}"/>
    <dgm:cxn modelId="{CF791D68-BACB-2B47-8829-4E0456E8F07B}" type="presParOf" srcId="{EC47B137-A53A-FA44-9157-D17F7677EDA4}" destId="{0D1CB8CE-9961-D94D-8031-4E7F55C11332}" srcOrd="0" destOrd="0" presId="urn:microsoft.com/office/officeart/2005/8/layout/vList5"/>
    <dgm:cxn modelId="{BDA58B1E-5368-2949-85CC-A7280CAF6092}" type="presParOf" srcId="{0D1CB8CE-9961-D94D-8031-4E7F55C11332}" destId="{A7702B5F-A3BA-6F4B-B12F-D4B45D1AB361}" srcOrd="0" destOrd="0" presId="urn:microsoft.com/office/officeart/2005/8/layout/vList5"/>
    <dgm:cxn modelId="{8BCB9766-F22B-CF41-ABD8-A6E3D9E15D6D}" type="presParOf" srcId="{0D1CB8CE-9961-D94D-8031-4E7F55C11332}" destId="{F038BFB8-E580-E24B-BDAB-8D97535281DB}" srcOrd="1" destOrd="0" presId="urn:microsoft.com/office/officeart/2005/8/layout/vList5"/>
    <dgm:cxn modelId="{89F37E9B-6F2B-3A42-ADF5-67A17B03F2B9}" type="presParOf" srcId="{EC47B137-A53A-FA44-9157-D17F7677EDA4}" destId="{0C6646D0-8E5E-DE45-912C-B8634543F5AB}" srcOrd="1" destOrd="0" presId="urn:microsoft.com/office/officeart/2005/8/layout/vList5"/>
    <dgm:cxn modelId="{FD0E1B7E-C1DD-3746-B88D-F892EB247FE1}" type="presParOf" srcId="{EC47B137-A53A-FA44-9157-D17F7677EDA4}" destId="{F66838F8-F2C5-0849-8BEB-DBB97D2D2802}" srcOrd="2" destOrd="0" presId="urn:microsoft.com/office/officeart/2005/8/layout/vList5"/>
    <dgm:cxn modelId="{24167E6C-AB5D-6048-B15F-482B7009870C}" type="presParOf" srcId="{F66838F8-F2C5-0849-8BEB-DBB97D2D2802}" destId="{195E85B3-013C-E748-83AD-0A89B1A4B862}" srcOrd="0" destOrd="0" presId="urn:microsoft.com/office/officeart/2005/8/layout/vList5"/>
    <dgm:cxn modelId="{3EEF1BBA-672D-F440-A4CA-15053CA15FB8}" type="presParOf" srcId="{F66838F8-F2C5-0849-8BEB-DBB97D2D2802}" destId="{19FC4707-131B-204B-B578-E32664493C3B}"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C0B569-0156-4670-922D-1D7B7147A665}"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50D0B29A-C3AC-4DB5-B93C-08F583222A5C}">
      <dgm:prSet phldrT="[Texto]" custT="1"/>
      <dgm:spPr/>
      <dgm:t>
        <a:bodyPr/>
        <a:lstStyle/>
        <a:p>
          <a:pPr algn="ctr">
            <a:spcAft>
              <a:spcPts val="0"/>
            </a:spcAft>
          </a:pPr>
          <a:r>
            <a:rPr lang="es-ES" sz="1500" b="0" i="0" smtClean="0">
              <a:latin typeface="Trebuchet MS"/>
              <a:cs typeface="Trebuchet MS"/>
            </a:rPr>
            <a:t>TERMINALES</a:t>
          </a:r>
        </a:p>
        <a:p>
          <a:pPr algn="ctr">
            <a:spcAft>
              <a:spcPts val="0"/>
            </a:spcAft>
          </a:pPr>
          <a:r>
            <a:rPr lang="es-ES" sz="1500" b="0" i="0" smtClean="0">
              <a:latin typeface="Trebuchet MS"/>
              <a:cs typeface="Trebuchet MS"/>
            </a:rPr>
            <a:t>ATENPRO</a:t>
          </a:r>
          <a:endParaRPr lang="es-ES" sz="1500" b="0" i="0" dirty="0">
            <a:latin typeface="Trebuchet MS"/>
            <a:cs typeface="Trebuchet MS"/>
          </a:endParaRPr>
        </a:p>
      </dgm:t>
    </dgm:pt>
    <dgm:pt modelId="{F1E114BA-5395-4FE7-A165-20F912962EC7}" type="parTrans" cxnId="{FBB7D560-78CB-4AC7-8193-518934F4820F}">
      <dgm:prSet/>
      <dgm:spPr/>
      <dgm:t>
        <a:bodyPr/>
        <a:lstStyle/>
        <a:p>
          <a:endParaRPr lang="es-ES" sz="1500" b="0" i="0">
            <a:latin typeface="Trebuchet MS"/>
            <a:cs typeface="Trebuchet MS"/>
          </a:endParaRPr>
        </a:p>
      </dgm:t>
    </dgm:pt>
    <dgm:pt modelId="{336FEF3A-0E19-42B5-B0BA-9B2982D7C2AE}" type="sibTrans" cxnId="{FBB7D560-78CB-4AC7-8193-518934F4820F}">
      <dgm:prSet/>
      <dgm:spPr/>
      <dgm:t>
        <a:bodyPr/>
        <a:lstStyle/>
        <a:p>
          <a:endParaRPr lang="es-ES" sz="1500" b="0" i="0">
            <a:latin typeface="Trebuchet MS"/>
            <a:cs typeface="Trebuchet MS"/>
          </a:endParaRPr>
        </a:p>
      </dgm:t>
    </dgm:pt>
    <dgm:pt modelId="{5F0A8FE6-B220-4638-80DA-0A761CBF1935}">
      <dgm:prSet phldrT="[Texto]" custT="1"/>
      <dgm:spPr/>
      <dgm:t>
        <a:bodyPr/>
        <a:lstStyle/>
        <a:p>
          <a:pPr marL="0" indent="180975" algn="l">
            <a:spcAft>
              <a:spcPts val="0"/>
            </a:spcAft>
          </a:pPr>
          <a:r>
            <a:rPr lang="es-ES" sz="1500" b="0" i="0" smtClean="0">
              <a:latin typeface="Trebuchet MS"/>
              <a:cs typeface="Trebuchet MS"/>
            </a:rPr>
            <a:t>500 víctimas lo utilizan en Castilla y León</a:t>
          </a:r>
          <a:endParaRPr lang="es-ES" sz="1500" b="0" i="0" dirty="0">
            <a:latin typeface="Trebuchet MS"/>
            <a:cs typeface="Trebuchet MS"/>
          </a:endParaRPr>
        </a:p>
      </dgm:t>
    </dgm:pt>
    <dgm:pt modelId="{1D52EB33-8E9C-42CA-B1DB-F7D94D5F9590}" type="parTrans" cxnId="{AC81C93C-0FF8-4C3E-B643-874C4BD4DDFB}">
      <dgm:prSet/>
      <dgm:spPr/>
      <dgm:t>
        <a:bodyPr/>
        <a:lstStyle/>
        <a:p>
          <a:endParaRPr lang="es-ES" sz="1500" b="0" i="0">
            <a:latin typeface="Trebuchet MS"/>
            <a:cs typeface="Trebuchet MS"/>
          </a:endParaRPr>
        </a:p>
      </dgm:t>
    </dgm:pt>
    <dgm:pt modelId="{BFB1EB47-8A34-4165-B18E-4782AD8E9B94}" type="sibTrans" cxnId="{AC81C93C-0FF8-4C3E-B643-874C4BD4DDFB}">
      <dgm:prSet/>
      <dgm:spPr/>
      <dgm:t>
        <a:bodyPr/>
        <a:lstStyle/>
        <a:p>
          <a:endParaRPr lang="es-ES" sz="1500" b="0" i="0">
            <a:latin typeface="Trebuchet MS"/>
            <a:cs typeface="Trebuchet MS"/>
          </a:endParaRPr>
        </a:p>
      </dgm:t>
    </dgm:pt>
    <dgm:pt modelId="{EC47B137-A53A-FA44-9157-D17F7677EDA4}" type="pres">
      <dgm:prSet presAssocID="{8FC0B569-0156-4670-922D-1D7B7147A665}" presName="Name0" presStyleCnt="0">
        <dgm:presLayoutVars>
          <dgm:dir/>
          <dgm:animLvl val="lvl"/>
          <dgm:resizeHandles val="exact"/>
        </dgm:presLayoutVars>
      </dgm:prSet>
      <dgm:spPr/>
      <dgm:t>
        <a:bodyPr/>
        <a:lstStyle/>
        <a:p>
          <a:endParaRPr lang="es-ES"/>
        </a:p>
      </dgm:t>
    </dgm:pt>
    <dgm:pt modelId="{03041ECF-5960-C147-B1CC-F12271FD1574}" type="pres">
      <dgm:prSet presAssocID="{50D0B29A-C3AC-4DB5-B93C-08F583222A5C}" presName="linNode" presStyleCnt="0"/>
      <dgm:spPr/>
      <dgm:t>
        <a:bodyPr/>
        <a:lstStyle/>
        <a:p>
          <a:endParaRPr lang="es-ES"/>
        </a:p>
      </dgm:t>
    </dgm:pt>
    <dgm:pt modelId="{4AB3C30B-FCAE-374B-B609-259AFB60445E}" type="pres">
      <dgm:prSet presAssocID="{50D0B29A-C3AC-4DB5-B93C-08F583222A5C}" presName="parentText" presStyleLbl="node1" presStyleIdx="0" presStyleCnt="1">
        <dgm:presLayoutVars>
          <dgm:chMax val="1"/>
          <dgm:bulletEnabled val="1"/>
        </dgm:presLayoutVars>
      </dgm:prSet>
      <dgm:spPr>
        <a:prstGeom prst="rect">
          <a:avLst/>
        </a:prstGeom>
      </dgm:spPr>
      <dgm:t>
        <a:bodyPr/>
        <a:lstStyle/>
        <a:p>
          <a:endParaRPr lang="es-ES"/>
        </a:p>
      </dgm:t>
    </dgm:pt>
    <dgm:pt modelId="{34DFDC40-7B09-594B-81F9-3005A13BBF42}" type="pres">
      <dgm:prSet presAssocID="{50D0B29A-C3AC-4DB5-B93C-08F583222A5C}" presName="descendantText" presStyleLbl="alignAccFollowNode1" presStyleIdx="0" presStyleCnt="1">
        <dgm:presLayoutVars>
          <dgm:bulletEnabled val="1"/>
        </dgm:presLayoutVars>
      </dgm:prSet>
      <dgm:spPr>
        <a:prstGeom prst="rect">
          <a:avLst/>
        </a:prstGeom>
      </dgm:spPr>
      <dgm:t>
        <a:bodyPr/>
        <a:lstStyle/>
        <a:p>
          <a:endParaRPr lang="es-ES"/>
        </a:p>
      </dgm:t>
    </dgm:pt>
  </dgm:ptLst>
  <dgm:cxnLst>
    <dgm:cxn modelId="{E251FB1E-0E93-9540-B8F4-6C6322881264}" type="presOf" srcId="{50D0B29A-C3AC-4DB5-B93C-08F583222A5C}" destId="{4AB3C30B-FCAE-374B-B609-259AFB60445E}" srcOrd="0" destOrd="0" presId="urn:microsoft.com/office/officeart/2005/8/layout/vList5"/>
    <dgm:cxn modelId="{1ED60F47-C22D-3D4C-991E-F8A16FA868C4}" type="presOf" srcId="{5F0A8FE6-B220-4638-80DA-0A761CBF1935}" destId="{34DFDC40-7B09-594B-81F9-3005A13BBF42}" srcOrd="0" destOrd="0" presId="urn:microsoft.com/office/officeart/2005/8/layout/vList5"/>
    <dgm:cxn modelId="{FBB7D560-78CB-4AC7-8193-518934F4820F}" srcId="{8FC0B569-0156-4670-922D-1D7B7147A665}" destId="{50D0B29A-C3AC-4DB5-B93C-08F583222A5C}" srcOrd="0" destOrd="0" parTransId="{F1E114BA-5395-4FE7-A165-20F912962EC7}" sibTransId="{336FEF3A-0E19-42B5-B0BA-9B2982D7C2AE}"/>
    <dgm:cxn modelId="{AC81C93C-0FF8-4C3E-B643-874C4BD4DDFB}" srcId="{50D0B29A-C3AC-4DB5-B93C-08F583222A5C}" destId="{5F0A8FE6-B220-4638-80DA-0A761CBF1935}" srcOrd="0" destOrd="0" parTransId="{1D52EB33-8E9C-42CA-B1DB-F7D94D5F9590}" sibTransId="{BFB1EB47-8A34-4165-B18E-4782AD8E9B94}"/>
    <dgm:cxn modelId="{22D63E7A-45C7-7644-8387-7271C06098AA}" type="presOf" srcId="{8FC0B569-0156-4670-922D-1D7B7147A665}" destId="{EC47B137-A53A-FA44-9157-D17F7677EDA4}" srcOrd="0" destOrd="0" presId="urn:microsoft.com/office/officeart/2005/8/layout/vList5"/>
    <dgm:cxn modelId="{383029C9-4D6B-E849-9AC5-2E27AEE69054}" type="presParOf" srcId="{EC47B137-A53A-FA44-9157-D17F7677EDA4}" destId="{03041ECF-5960-C147-B1CC-F12271FD1574}" srcOrd="0" destOrd="0" presId="urn:microsoft.com/office/officeart/2005/8/layout/vList5"/>
    <dgm:cxn modelId="{680D2F79-0675-3142-A6DF-9FE1870A5077}" type="presParOf" srcId="{03041ECF-5960-C147-B1CC-F12271FD1574}" destId="{4AB3C30B-FCAE-374B-B609-259AFB60445E}" srcOrd="0" destOrd="0" presId="urn:microsoft.com/office/officeart/2005/8/layout/vList5"/>
    <dgm:cxn modelId="{188861CD-2A2B-474D-BEF4-EC86D041A2A2}" type="presParOf" srcId="{03041ECF-5960-C147-B1CC-F12271FD1574}" destId="{34DFDC40-7B09-594B-81F9-3005A13BBF42}"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6E7DA6-16FB-445A-8B1C-47BFDC67F0B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ES"/>
        </a:p>
      </dgm:t>
    </dgm:pt>
    <dgm:pt modelId="{6759FF18-FAF5-4BD1-93C7-15314E6BDD23}">
      <dgm:prSet phldrT="[Texto]" custT="1"/>
      <dgm:spPr>
        <a:ln>
          <a:solidFill>
            <a:srgbClr val="995FAC"/>
          </a:solidFill>
        </a:ln>
      </dgm:spPr>
      <dgm:t>
        <a:bodyPr/>
        <a:lstStyle/>
        <a:p>
          <a:pPr algn="ctr"/>
          <a:r>
            <a:rPr lang="es-ES" sz="1500" b="0" i="0" dirty="0" smtClean="0">
              <a:latin typeface="Trebuchet MS"/>
              <a:cs typeface="Trebuchet MS"/>
            </a:rPr>
            <a:t>Corporaciones locales: 120 mujeres atendidas</a:t>
          </a:r>
          <a:endParaRPr lang="es-ES" sz="1500" b="0" i="0" dirty="0">
            <a:latin typeface="Trebuchet MS"/>
            <a:cs typeface="Trebuchet MS"/>
          </a:endParaRPr>
        </a:p>
      </dgm:t>
    </dgm:pt>
    <dgm:pt modelId="{29816E3C-7FB4-4445-B183-1314A8130213}" type="parTrans" cxnId="{5B8927CC-8143-4D59-BBC2-727C3D30B3F5}">
      <dgm:prSet/>
      <dgm:spPr/>
      <dgm:t>
        <a:bodyPr/>
        <a:lstStyle/>
        <a:p>
          <a:pPr algn="ctr"/>
          <a:endParaRPr lang="es-ES" sz="1500" b="0" i="0">
            <a:latin typeface="Trebuchet MS"/>
            <a:cs typeface="Trebuchet MS"/>
          </a:endParaRPr>
        </a:p>
      </dgm:t>
    </dgm:pt>
    <dgm:pt modelId="{C6428F9D-1BF1-43EC-B0F5-E15F1598BE34}" type="sibTrans" cxnId="{5B8927CC-8143-4D59-BBC2-727C3D30B3F5}">
      <dgm:prSet/>
      <dgm:spPr/>
      <dgm:t>
        <a:bodyPr/>
        <a:lstStyle/>
        <a:p>
          <a:pPr algn="ctr"/>
          <a:endParaRPr lang="es-ES" sz="1500" b="0" i="0">
            <a:latin typeface="Trebuchet MS"/>
            <a:cs typeface="Trebuchet MS"/>
          </a:endParaRPr>
        </a:p>
      </dgm:t>
    </dgm:pt>
    <dgm:pt modelId="{D6D66777-2C48-476C-B172-70D839684E53}">
      <dgm:prSet phldrT="[Texto]" custT="1"/>
      <dgm:spPr/>
      <dgm:t>
        <a:bodyPr anchor="ctr"/>
        <a:lstStyle/>
        <a:p>
          <a:pPr algn="ctr"/>
          <a:r>
            <a:rPr lang="es-ES" sz="1500" b="0" i="0" dirty="0" smtClean="0">
              <a:latin typeface="Trebuchet MS"/>
              <a:cs typeface="Trebuchet MS"/>
            </a:rPr>
            <a:t>Medio urbano: 41 </a:t>
          </a:r>
          <a:endParaRPr lang="es-ES" sz="1500" b="0" i="0" dirty="0">
            <a:latin typeface="Trebuchet MS"/>
            <a:cs typeface="Trebuchet MS"/>
          </a:endParaRPr>
        </a:p>
      </dgm:t>
    </dgm:pt>
    <dgm:pt modelId="{7B0241F4-8853-4B1A-B0F9-0A2A9A3E70B6}" type="parTrans" cxnId="{438B7F59-33BB-4091-8747-93AB76B8D58A}">
      <dgm:prSet/>
      <dgm:spPr/>
      <dgm:t>
        <a:bodyPr/>
        <a:lstStyle/>
        <a:p>
          <a:pPr algn="ctr"/>
          <a:endParaRPr lang="es-ES" sz="1500" b="0" i="0">
            <a:latin typeface="Trebuchet MS"/>
            <a:cs typeface="Trebuchet MS"/>
          </a:endParaRPr>
        </a:p>
      </dgm:t>
    </dgm:pt>
    <dgm:pt modelId="{DB70471E-926B-4691-95CA-5523CDF762E6}" type="sibTrans" cxnId="{438B7F59-33BB-4091-8747-93AB76B8D58A}">
      <dgm:prSet/>
      <dgm:spPr/>
      <dgm:t>
        <a:bodyPr/>
        <a:lstStyle/>
        <a:p>
          <a:pPr algn="ctr"/>
          <a:endParaRPr lang="es-ES" sz="1500" b="0" i="0">
            <a:latin typeface="Trebuchet MS"/>
            <a:cs typeface="Trebuchet MS"/>
          </a:endParaRPr>
        </a:p>
      </dgm:t>
    </dgm:pt>
    <dgm:pt modelId="{413BA372-95E5-47E8-A13D-8B53F11BE67F}">
      <dgm:prSet phldrT="[Texto]" custT="1"/>
      <dgm:spPr/>
      <dgm:t>
        <a:bodyPr/>
        <a:lstStyle/>
        <a:p>
          <a:pPr algn="ctr"/>
          <a:r>
            <a:rPr lang="es-ES" sz="1500" b="0" i="0" dirty="0" smtClean="0">
              <a:latin typeface="Trebuchet MS"/>
              <a:cs typeface="Trebuchet MS"/>
            </a:rPr>
            <a:t>Cruz Roja (convenio Consejería de Familia e IO): : 115 mujeres atendidas</a:t>
          </a:r>
        </a:p>
      </dgm:t>
    </dgm:pt>
    <dgm:pt modelId="{7712CE77-83C2-419B-8F7F-C8F5F9B1F83E}" type="parTrans" cxnId="{2B837C0C-B58D-4925-96E4-41BB0D963FEE}">
      <dgm:prSet/>
      <dgm:spPr/>
      <dgm:t>
        <a:bodyPr/>
        <a:lstStyle/>
        <a:p>
          <a:pPr algn="ctr"/>
          <a:endParaRPr lang="es-ES" sz="1500" b="0" i="0">
            <a:latin typeface="Trebuchet MS"/>
            <a:cs typeface="Trebuchet MS"/>
          </a:endParaRPr>
        </a:p>
      </dgm:t>
    </dgm:pt>
    <dgm:pt modelId="{6DDAEFA1-EAC2-4877-B8AA-689EDDC5B002}" type="sibTrans" cxnId="{2B837C0C-B58D-4925-96E4-41BB0D963FEE}">
      <dgm:prSet/>
      <dgm:spPr/>
      <dgm:t>
        <a:bodyPr/>
        <a:lstStyle/>
        <a:p>
          <a:pPr algn="ctr"/>
          <a:endParaRPr lang="es-ES" sz="1500" b="0" i="0">
            <a:latin typeface="Trebuchet MS"/>
            <a:cs typeface="Trebuchet MS"/>
          </a:endParaRPr>
        </a:p>
      </dgm:t>
    </dgm:pt>
    <dgm:pt modelId="{DEBE421C-68A7-4432-930F-5FBB499E033B}">
      <dgm:prSet phldrT="[Texto]" custT="1"/>
      <dgm:spPr/>
      <dgm:t>
        <a:bodyPr anchor="ctr"/>
        <a:lstStyle/>
        <a:p>
          <a:pPr algn="ctr"/>
          <a:r>
            <a:rPr lang="es-ES" sz="1500" b="0" i="0" smtClean="0">
              <a:latin typeface="Trebuchet MS"/>
              <a:cs typeface="Trebuchet MS"/>
            </a:rPr>
            <a:t>Medio urbano: 89</a:t>
          </a:r>
          <a:endParaRPr lang="es-ES" sz="1500" b="0" i="0" dirty="0">
            <a:latin typeface="Trebuchet MS"/>
            <a:cs typeface="Trebuchet MS"/>
          </a:endParaRPr>
        </a:p>
      </dgm:t>
    </dgm:pt>
    <dgm:pt modelId="{933D3A01-5B24-4202-9DCD-639B201CE5F6}" type="parTrans" cxnId="{D35944D8-9245-4D23-BBDA-453D43B4593E}">
      <dgm:prSet/>
      <dgm:spPr/>
      <dgm:t>
        <a:bodyPr/>
        <a:lstStyle/>
        <a:p>
          <a:pPr algn="ctr"/>
          <a:endParaRPr lang="es-ES" sz="1500" b="0" i="0">
            <a:latin typeface="Trebuchet MS"/>
            <a:cs typeface="Trebuchet MS"/>
          </a:endParaRPr>
        </a:p>
      </dgm:t>
    </dgm:pt>
    <dgm:pt modelId="{DCBA42BC-352B-4096-9AD9-5895E2DF6CDC}" type="sibTrans" cxnId="{D35944D8-9245-4D23-BBDA-453D43B4593E}">
      <dgm:prSet/>
      <dgm:spPr/>
      <dgm:t>
        <a:bodyPr/>
        <a:lstStyle/>
        <a:p>
          <a:pPr algn="ctr"/>
          <a:endParaRPr lang="es-ES" sz="1500" b="0" i="0">
            <a:latin typeface="Trebuchet MS"/>
            <a:cs typeface="Trebuchet MS"/>
          </a:endParaRPr>
        </a:p>
      </dgm:t>
    </dgm:pt>
    <dgm:pt modelId="{BD2252BF-99F2-43F1-AC81-E757FD675A0A}">
      <dgm:prSet phldrT="[Texto]" custT="1"/>
      <dgm:spPr/>
      <dgm:t>
        <a:bodyPr anchor="ctr"/>
        <a:lstStyle/>
        <a:p>
          <a:pPr algn="ctr"/>
          <a:r>
            <a:rPr lang="es-ES" sz="1500" b="0" i="0" dirty="0" smtClean="0">
              <a:latin typeface="Trebuchet MS"/>
              <a:cs typeface="Trebuchet MS"/>
            </a:rPr>
            <a:t>Medio rural: 79</a:t>
          </a:r>
          <a:endParaRPr lang="es-ES" sz="1500" b="0" i="0" dirty="0">
            <a:latin typeface="Trebuchet MS"/>
            <a:cs typeface="Trebuchet MS"/>
          </a:endParaRPr>
        </a:p>
      </dgm:t>
    </dgm:pt>
    <dgm:pt modelId="{A85042DE-874D-4C00-83AE-DE5BA5CF7684}" type="parTrans" cxnId="{B12DCE42-9D6D-40E5-83EB-4E3857F85F96}">
      <dgm:prSet/>
      <dgm:spPr/>
      <dgm:t>
        <a:bodyPr/>
        <a:lstStyle/>
        <a:p>
          <a:pPr algn="ctr"/>
          <a:endParaRPr lang="es-ES" sz="1500" b="0" i="0">
            <a:latin typeface="Trebuchet MS"/>
            <a:cs typeface="Trebuchet MS"/>
          </a:endParaRPr>
        </a:p>
      </dgm:t>
    </dgm:pt>
    <dgm:pt modelId="{A877E02F-D9BC-4B8C-8353-33E7B1C43A88}" type="sibTrans" cxnId="{B12DCE42-9D6D-40E5-83EB-4E3857F85F96}">
      <dgm:prSet/>
      <dgm:spPr/>
      <dgm:t>
        <a:bodyPr/>
        <a:lstStyle/>
        <a:p>
          <a:pPr algn="ctr"/>
          <a:endParaRPr lang="es-ES" sz="1500" b="0" i="0">
            <a:latin typeface="Trebuchet MS"/>
            <a:cs typeface="Trebuchet MS"/>
          </a:endParaRPr>
        </a:p>
      </dgm:t>
    </dgm:pt>
    <dgm:pt modelId="{DB388F7B-3A7B-4666-BE5F-E5456A67684F}">
      <dgm:prSet custT="1"/>
      <dgm:spPr/>
      <dgm:t>
        <a:bodyPr anchor="ctr"/>
        <a:lstStyle/>
        <a:p>
          <a:pPr algn="ctr"/>
          <a:r>
            <a:rPr lang="es-ES" sz="1500" b="0" i="0" dirty="0" smtClean="0">
              <a:latin typeface="Trebuchet MS"/>
              <a:cs typeface="Trebuchet MS"/>
            </a:rPr>
            <a:t>Medio rural: 26</a:t>
          </a:r>
          <a:endParaRPr lang="es-ES" sz="1500" b="0" i="0" dirty="0">
            <a:latin typeface="Trebuchet MS"/>
            <a:cs typeface="Trebuchet MS"/>
          </a:endParaRPr>
        </a:p>
      </dgm:t>
    </dgm:pt>
    <dgm:pt modelId="{45CFC088-A532-47F9-AAEE-7178D4F31E69}" type="parTrans" cxnId="{03E3D184-BBAF-46EA-A05F-E88C40249748}">
      <dgm:prSet/>
      <dgm:spPr/>
      <dgm:t>
        <a:bodyPr/>
        <a:lstStyle/>
        <a:p>
          <a:pPr algn="ctr"/>
          <a:endParaRPr lang="es-ES" sz="1500" b="0" i="0">
            <a:latin typeface="Trebuchet MS"/>
            <a:cs typeface="Trebuchet MS"/>
          </a:endParaRPr>
        </a:p>
      </dgm:t>
    </dgm:pt>
    <dgm:pt modelId="{915EF4D0-F8FA-4CFA-8A20-B007E0DE108F}" type="sibTrans" cxnId="{03E3D184-BBAF-46EA-A05F-E88C40249748}">
      <dgm:prSet/>
      <dgm:spPr/>
      <dgm:t>
        <a:bodyPr/>
        <a:lstStyle/>
        <a:p>
          <a:pPr algn="ctr"/>
          <a:endParaRPr lang="es-ES" sz="1500" b="0" i="0">
            <a:latin typeface="Trebuchet MS"/>
            <a:cs typeface="Trebuchet MS"/>
          </a:endParaRPr>
        </a:p>
      </dgm:t>
    </dgm:pt>
    <dgm:pt modelId="{8B1133A5-6E92-4402-8D3E-26784CBD2630}" type="pres">
      <dgm:prSet presAssocID="{E66E7DA6-16FB-445A-8B1C-47BFDC67F0B1}" presName="linear" presStyleCnt="0">
        <dgm:presLayoutVars>
          <dgm:animLvl val="lvl"/>
          <dgm:resizeHandles val="exact"/>
        </dgm:presLayoutVars>
      </dgm:prSet>
      <dgm:spPr/>
      <dgm:t>
        <a:bodyPr/>
        <a:lstStyle/>
        <a:p>
          <a:endParaRPr lang="es-ES"/>
        </a:p>
      </dgm:t>
    </dgm:pt>
    <dgm:pt modelId="{D584BEC7-9428-4447-83FA-0EBBDC629BED}" type="pres">
      <dgm:prSet presAssocID="{6759FF18-FAF5-4BD1-93C7-15314E6BDD23}" presName="parentText" presStyleLbl="node1" presStyleIdx="0" presStyleCnt="2" custScaleY="62655">
        <dgm:presLayoutVars>
          <dgm:chMax val="0"/>
          <dgm:bulletEnabled val="1"/>
        </dgm:presLayoutVars>
      </dgm:prSet>
      <dgm:spPr>
        <a:prstGeom prst="rect">
          <a:avLst/>
        </a:prstGeom>
      </dgm:spPr>
      <dgm:t>
        <a:bodyPr/>
        <a:lstStyle/>
        <a:p>
          <a:endParaRPr lang="es-ES"/>
        </a:p>
      </dgm:t>
    </dgm:pt>
    <dgm:pt modelId="{6D1A07ED-DACE-40F1-9665-DA1B27D5D5F6}" type="pres">
      <dgm:prSet presAssocID="{6759FF18-FAF5-4BD1-93C7-15314E6BDD23}" presName="childText" presStyleLbl="revTx" presStyleIdx="0" presStyleCnt="2" custScaleY="104989" custLinFactNeighborY="50">
        <dgm:presLayoutVars>
          <dgm:bulletEnabled val="1"/>
        </dgm:presLayoutVars>
      </dgm:prSet>
      <dgm:spPr/>
      <dgm:t>
        <a:bodyPr/>
        <a:lstStyle/>
        <a:p>
          <a:endParaRPr lang="es-ES"/>
        </a:p>
      </dgm:t>
    </dgm:pt>
    <dgm:pt modelId="{910D319D-5631-47E4-AB47-601426B3D1E1}" type="pres">
      <dgm:prSet presAssocID="{413BA372-95E5-47E8-A13D-8B53F11BE67F}" presName="parentText" presStyleLbl="node1" presStyleIdx="1" presStyleCnt="2" custScaleY="57437">
        <dgm:presLayoutVars>
          <dgm:chMax val="0"/>
          <dgm:bulletEnabled val="1"/>
        </dgm:presLayoutVars>
      </dgm:prSet>
      <dgm:spPr>
        <a:prstGeom prst="rect">
          <a:avLst/>
        </a:prstGeom>
      </dgm:spPr>
      <dgm:t>
        <a:bodyPr/>
        <a:lstStyle/>
        <a:p>
          <a:endParaRPr lang="es-ES"/>
        </a:p>
      </dgm:t>
    </dgm:pt>
    <dgm:pt modelId="{3CC9056A-8E5F-4E0B-8410-A8DA627B7401}" type="pres">
      <dgm:prSet presAssocID="{413BA372-95E5-47E8-A13D-8B53F11BE67F}" presName="childText" presStyleLbl="revTx" presStyleIdx="1" presStyleCnt="2">
        <dgm:presLayoutVars>
          <dgm:bulletEnabled val="1"/>
        </dgm:presLayoutVars>
      </dgm:prSet>
      <dgm:spPr/>
      <dgm:t>
        <a:bodyPr/>
        <a:lstStyle/>
        <a:p>
          <a:endParaRPr lang="es-ES"/>
        </a:p>
      </dgm:t>
    </dgm:pt>
  </dgm:ptLst>
  <dgm:cxnLst>
    <dgm:cxn modelId="{AC1652BF-79EE-4C45-9C81-051F582A9E33}" type="presOf" srcId="{E66E7DA6-16FB-445A-8B1C-47BFDC67F0B1}" destId="{8B1133A5-6E92-4402-8D3E-26784CBD2630}" srcOrd="0" destOrd="0" presId="urn:microsoft.com/office/officeart/2005/8/layout/vList2"/>
    <dgm:cxn modelId="{5B8927CC-8143-4D59-BBC2-727C3D30B3F5}" srcId="{E66E7DA6-16FB-445A-8B1C-47BFDC67F0B1}" destId="{6759FF18-FAF5-4BD1-93C7-15314E6BDD23}" srcOrd="0" destOrd="0" parTransId="{29816E3C-7FB4-4445-B183-1314A8130213}" sibTransId="{C6428F9D-1BF1-43EC-B0F5-E15F1598BE34}"/>
    <dgm:cxn modelId="{438B7F59-33BB-4091-8747-93AB76B8D58A}" srcId="{6759FF18-FAF5-4BD1-93C7-15314E6BDD23}" destId="{D6D66777-2C48-476C-B172-70D839684E53}" srcOrd="0" destOrd="0" parTransId="{7B0241F4-8853-4B1A-B0F9-0A2A9A3E70B6}" sibTransId="{DB70471E-926B-4691-95CA-5523CDF762E6}"/>
    <dgm:cxn modelId="{03E3D184-BBAF-46EA-A05F-E88C40249748}" srcId="{413BA372-95E5-47E8-A13D-8B53F11BE67F}" destId="{DB388F7B-3A7B-4666-BE5F-E5456A67684F}" srcOrd="1" destOrd="0" parTransId="{45CFC088-A532-47F9-AAEE-7178D4F31E69}" sibTransId="{915EF4D0-F8FA-4CFA-8A20-B007E0DE108F}"/>
    <dgm:cxn modelId="{763BCACE-C661-9C44-895A-CB0445628747}" type="presOf" srcId="{D6D66777-2C48-476C-B172-70D839684E53}" destId="{6D1A07ED-DACE-40F1-9665-DA1B27D5D5F6}" srcOrd="0" destOrd="0" presId="urn:microsoft.com/office/officeart/2005/8/layout/vList2"/>
    <dgm:cxn modelId="{2602B87F-5204-BA49-995A-6D5AC8E52824}" type="presOf" srcId="{DB388F7B-3A7B-4666-BE5F-E5456A67684F}" destId="{3CC9056A-8E5F-4E0B-8410-A8DA627B7401}" srcOrd="0" destOrd="1" presId="urn:microsoft.com/office/officeart/2005/8/layout/vList2"/>
    <dgm:cxn modelId="{489818CC-1FF4-4841-8C98-17464BAB1AA0}" type="presOf" srcId="{6759FF18-FAF5-4BD1-93C7-15314E6BDD23}" destId="{D584BEC7-9428-4447-83FA-0EBBDC629BED}" srcOrd="0" destOrd="0" presId="urn:microsoft.com/office/officeart/2005/8/layout/vList2"/>
    <dgm:cxn modelId="{2B837C0C-B58D-4925-96E4-41BB0D963FEE}" srcId="{E66E7DA6-16FB-445A-8B1C-47BFDC67F0B1}" destId="{413BA372-95E5-47E8-A13D-8B53F11BE67F}" srcOrd="1" destOrd="0" parTransId="{7712CE77-83C2-419B-8F7F-C8F5F9B1F83E}" sibTransId="{6DDAEFA1-EAC2-4877-B8AA-689EDDC5B002}"/>
    <dgm:cxn modelId="{60389B8D-49A3-CD4D-B713-74B8D8CB338B}" type="presOf" srcId="{BD2252BF-99F2-43F1-AC81-E757FD675A0A}" destId="{6D1A07ED-DACE-40F1-9665-DA1B27D5D5F6}" srcOrd="0" destOrd="1" presId="urn:microsoft.com/office/officeart/2005/8/layout/vList2"/>
    <dgm:cxn modelId="{B12DCE42-9D6D-40E5-83EB-4E3857F85F96}" srcId="{6759FF18-FAF5-4BD1-93C7-15314E6BDD23}" destId="{BD2252BF-99F2-43F1-AC81-E757FD675A0A}" srcOrd="1" destOrd="0" parTransId="{A85042DE-874D-4C00-83AE-DE5BA5CF7684}" sibTransId="{A877E02F-D9BC-4B8C-8353-33E7B1C43A88}"/>
    <dgm:cxn modelId="{AC9E075B-005A-A64D-BBC7-151DEAEDB8AF}" type="presOf" srcId="{DEBE421C-68A7-4432-930F-5FBB499E033B}" destId="{3CC9056A-8E5F-4E0B-8410-A8DA627B7401}" srcOrd="0" destOrd="0" presId="urn:microsoft.com/office/officeart/2005/8/layout/vList2"/>
    <dgm:cxn modelId="{63A8983A-091A-D34E-BB18-8B5FB2A259CC}" type="presOf" srcId="{413BA372-95E5-47E8-A13D-8B53F11BE67F}" destId="{910D319D-5631-47E4-AB47-601426B3D1E1}" srcOrd="0" destOrd="0" presId="urn:microsoft.com/office/officeart/2005/8/layout/vList2"/>
    <dgm:cxn modelId="{D35944D8-9245-4D23-BBDA-453D43B4593E}" srcId="{413BA372-95E5-47E8-A13D-8B53F11BE67F}" destId="{DEBE421C-68A7-4432-930F-5FBB499E033B}" srcOrd="0" destOrd="0" parTransId="{933D3A01-5B24-4202-9DCD-639B201CE5F6}" sibTransId="{DCBA42BC-352B-4096-9AD9-5895E2DF6CDC}"/>
    <dgm:cxn modelId="{4497FCDE-502E-5F46-9191-D29A0188B06E}" type="presParOf" srcId="{8B1133A5-6E92-4402-8D3E-26784CBD2630}" destId="{D584BEC7-9428-4447-83FA-0EBBDC629BED}" srcOrd="0" destOrd="0" presId="urn:microsoft.com/office/officeart/2005/8/layout/vList2"/>
    <dgm:cxn modelId="{D9F86114-0590-8440-9B2A-CDED7EA9503C}" type="presParOf" srcId="{8B1133A5-6E92-4402-8D3E-26784CBD2630}" destId="{6D1A07ED-DACE-40F1-9665-DA1B27D5D5F6}" srcOrd="1" destOrd="0" presId="urn:microsoft.com/office/officeart/2005/8/layout/vList2"/>
    <dgm:cxn modelId="{A5147BD1-5F21-EE45-889B-C75C3D411842}" type="presParOf" srcId="{8B1133A5-6E92-4402-8D3E-26784CBD2630}" destId="{910D319D-5631-47E4-AB47-601426B3D1E1}" srcOrd="2" destOrd="0" presId="urn:microsoft.com/office/officeart/2005/8/layout/vList2"/>
    <dgm:cxn modelId="{181BBC97-FA28-0C4A-B0E3-90BD0E6AF36E}" type="presParOf" srcId="{8B1133A5-6E92-4402-8D3E-26784CBD2630}" destId="{3CC9056A-8E5F-4E0B-8410-A8DA627B7401}" srcOrd="3" destOrd="0" presId="urn:microsoft.com/office/officeart/2005/8/layout/vList2"/>
  </dgm:cxnLst>
  <dgm:bg/>
  <dgm:whole>
    <a:ln>
      <a:solidFill>
        <a:srgbClr val="995FAC"/>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6E7DA6-16FB-445A-8B1C-47BFDC67F0B1}"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ES"/>
        </a:p>
      </dgm:t>
    </dgm:pt>
    <dgm:pt modelId="{6759FF18-FAF5-4BD1-93C7-15314E6BDD23}">
      <dgm:prSet phldrT="[Texto]" custT="1"/>
      <dgm:spPr/>
      <dgm:t>
        <a:bodyPr/>
        <a:lstStyle/>
        <a:p>
          <a:pPr algn="ctr"/>
          <a:r>
            <a:rPr lang="es-ES" sz="1500" b="0" i="0" dirty="0" smtClean="0">
              <a:latin typeface=""/>
              <a:cs typeface=""/>
            </a:rPr>
            <a:t>Agresiones sexuales</a:t>
          </a:r>
          <a:endParaRPr lang="es-ES" sz="1500" b="0" i="0" dirty="0">
            <a:latin typeface=""/>
            <a:cs typeface=""/>
          </a:endParaRPr>
        </a:p>
      </dgm:t>
    </dgm:pt>
    <dgm:pt modelId="{29816E3C-7FB4-4445-B183-1314A8130213}" type="parTrans" cxnId="{5B8927CC-8143-4D59-BBC2-727C3D30B3F5}">
      <dgm:prSet/>
      <dgm:spPr/>
      <dgm:t>
        <a:bodyPr/>
        <a:lstStyle/>
        <a:p>
          <a:pPr algn="ctr"/>
          <a:endParaRPr lang="es-ES" sz="1500" b="0" i="0">
            <a:latin typeface=""/>
            <a:cs typeface=""/>
          </a:endParaRPr>
        </a:p>
      </dgm:t>
    </dgm:pt>
    <dgm:pt modelId="{C6428F9D-1BF1-43EC-B0F5-E15F1598BE34}" type="sibTrans" cxnId="{5B8927CC-8143-4D59-BBC2-727C3D30B3F5}">
      <dgm:prSet/>
      <dgm:spPr/>
      <dgm:t>
        <a:bodyPr/>
        <a:lstStyle/>
        <a:p>
          <a:pPr algn="ctr"/>
          <a:endParaRPr lang="es-ES" sz="1500" b="0" i="0">
            <a:latin typeface=""/>
            <a:cs typeface=""/>
          </a:endParaRPr>
        </a:p>
      </dgm:t>
    </dgm:pt>
    <dgm:pt modelId="{D6D66777-2C48-476C-B172-70D839684E53}">
      <dgm:prSet phldrT="[Texto]" custT="1"/>
      <dgm:spPr/>
      <dgm:t>
        <a:bodyPr/>
        <a:lstStyle/>
        <a:p>
          <a:pPr algn="ctr"/>
          <a:r>
            <a:rPr lang="es-ES" sz="1500" b="0" i="0" dirty="0" smtClean="0">
              <a:solidFill>
                <a:schemeClr val="tx1"/>
              </a:solidFill>
              <a:latin typeface=""/>
              <a:cs typeface=""/>
            </a:rPr>
            <a:t>32</a:t>
          </a:r>
          <a:r>
            <a:rPr lang="es-ES" sz="1500" b="0" i="0" dirty="0" smtClean="0">
              <a:latin typeface=""/>
              <a:cs typeface=""/>
            </a:rPr>
            <a:t> procedimientos penales</a:t>
          </a:r>
          <a:endParaRPr lang="es-ES" sz="1500" b="0" i="0" dirty="0">
            <a:latin typeface=""/>
            <a:cs typeface=""/>
          </a:endParaRPr>
        </a:p>
      </dgm:t>
    </dgm:pt>
    <dgm:pt modelId="{7B0241F4-8853-4B1A-B0F9-0A2A9A3E70B6}" type="parTrans" cxnId="{438B7F59-33BB-4091-8747-93AB76B8D58A}">
      <dgm:prSet/>
      <dgm:spPr/>
      <dgm:t>
        <a:bodyPr/>
        <a:lstStyle/>
        <a:p>
          <a:pPr algn="ctr"/>
          <a:endParaRPr lang="es-ES" sz="1500" b="0" i="0">
            <a:latin typeface=""/>
            <a:cs typeface=""/>
          </a:endParaRPr>
        </a:p>
      </dgm:t>
    </dgm:pt>
    <dgm:pt modelId="{DB70471E-926B-4691-95CA-5523CDF762E6}" type="sibTrans" cxnId="{438B7F59-33BB-4091-8747-93AB76B8D58A}">
      <dgm:prSet/>
      <dgm:spPr/>
      <dgm:t>
        <a:bodyPr/>
        <a:lstStyle/>
        <a:p>
          <a:pPr algn="ctr"/>
          <a:endParaRPr lang="es-ES" sz="1500" b="0" i="0">
            <a:latin typeface=""/>
            <a:cs typeface=""/>
          </a:endParaRPr>
        </a:p>
      </dgm:t>
    </dgm:pt>
    <dgm:pt modelId="{413BA372-95E5-47E8-A13D-8B53F11BE67F}">
      <dgm:prSet phldrT="[Texto]" custT="1"/>
      <dgm:spPr/>
      <dgm:t>
        <a:bodyPr/>
        <a:lstStyle/>
        <a:p>
          <a:pPr algn="ctr"/>
          <a:r>
            <a:rPr lang="es-ES" sz="1500" b="0" i="0" dirty="0" smtClean="0">
              <a:latin typeface=""/>
              <a:cs typeface=""/>
            </a:rPr>
            <a:t>Huérfanos y familias</a:t>
          </a:r>
        </a:p>
      </dgm:t>
    </dgm:pt>
    <dgm:pt modelId="{7712CE77-83C2-419B-8F7F-C8F5F9B1F83E}" type="parTrans" cxnId="{2B837C0C-B58D-4925-96E4-41BB0D963FEE}">
      <dgm:prSet/>
      <dgm:spPr/>
      <dgm:t>
        <a:bodyPr/>
        <a:lstStyle/>
        <a:p>
          <a:pPr algn="ctr"/>
          <a:endParaRPr lang="es-ES" sz="1500" b="0" i="0">
            <a:latin typeface=""/>
            <a:cs typeface=""/>
          </a:endParaRPr>
        </a:p>
      </dgm:t>
    </dgm:pt>
    <dgm:pt modelId="{6DDAEFA1-EAC2-4877-B8AA-689EDDC5B002}" type="sibTrans" cxnId="{2B837C0C-B58D-4925-96E4-41BB0D963FEE}">
      <dgm:prSet/>
      <dgm:spPr/>
      <dgm:t>
        <a:bodyPr/>
        <a:lstStyle/>
        <a:p>
          <a:pPr algn="ctr"/>
          <a:endParaRPr lang="es-ES" sz="1500" b="0" i="0">
            <a:latin typeface=""/>
            <a:cs typeface=""/>
          </a:endParaRPr>
        </a:p>
      </dgm:t>
    </dgm:pt>
    <dgm:pt modelId="{DEBE421C-68A7-4432-930F-5FBB499E033B}">
      <dgm:prSet phldrT="[Texto]" custT="1"/>
      <dgm:spPr/>
      <dgm:t>
        <a:bodyPr/>
        <a:lstStyle/>
        <a:p>
          <a:pPr algn="ctr"/>
          <a:r>
            <a:rPr lang="es-ES" sz="1500" b="0" i="0" dirty="0" smtClean="0">
              <a:latin typeface=""/>
              <a:cs typeface=""/>
            </a:rPr>
            <a:t>0 procedimientos iniciados. Gestionando 8</a:t>
          </a:r>
          <a:endParaRPr lang="es-ES" sz="1500" b="0" i="0" dirty="0">
            <a:latin typeface=""/>
            <a:cs typeface=""/>
          </a:endParaRPr>
        </a:p>
      </dgm:t>
    </dgm:pt>
    <dgm:pt modelId="{933D3A01-5B24-4202-9DCD-639B201CE5F6}" type="parTrans" cxnId="{D35944D8-9245-4D23-BBDA-453D43B4593E}">
      <dgm:prSet/>
      <dgm:spPr/>
      <dgm:t>
        <a:bodyPr/>
        <a:lstStyle/>
        <a:p>
          <a:pPr algn="ctr"/>
          <a:endParaRPr lang="es-ES" sz="1500" b="0" i="0">
            <a:latin typeface=""/>
            <a:cs typeface=""/>
          </a:endParaRPr>
        </a:p>
      </dgm:t>
    </dgm:pt>
    <dgm:pt modelId="{DCBA42BC-352B-4096-9AD9-5895E2DF6CDC}" type="sibTrans" cxnId="{D35944D8-9245-4D23-BBDA-453D43B4593E}">
      <dgm:prSet/>
      <dgm:spPr/>
      <dgm:t>
        <a:bodyPr/>
        <a:lstStyle/>
        <a:p>
          <a:pPr algn="ctr"/>
          <a:endParaRPr lang="es-ES" sz="1500" b="0" i="0">
            <a:latin typeface=""/>
            <a:cs typeface=""/>
          </a:endParaRPr>
        </a:p>
      </dgm:t>
    </dgm:pt>
    <dgm:pt modelId="{8B1133A5-6E92-4402-8D3E-26784CBD2630}" type="pres">
      <dgm:prSet presAssocID="{E66E7DA6-16FB-445A-8B1C-47BFDC67F0B1}" presName="linear" presStyleCnt="0">
        <dgm:presLayoutVars>
          <dgm:animLvl val="lvl"/>
          <dgm:resizeHandles val="exact"/>
        </dgm:presLayoutVars>
      </dgm:prSet>
      <dgm:spPr/>
      <dgm:t>
        <a:bodyPr/>
        <a:lstStyle/>
        <a:p>
          <a:endParaRPr lang="es-ES"/>
        </a:p>
      </dgm:t>
    </dgm:pt>
    <dgm:pt modelId="{D584BEC7-9428-4447-83FA-0EBBDC629BED}" type="pres">
      <dgm:prSet presAssocID="{6759FF18-FAF5-4BD1-93C7-15314E6BDD23}" presName="parentText" presStyleLbl="node1" presStyleIdx="0" presStyleCnt="2" custScaleY="62655">
        <dgm:presLayoutVars>
          <dgm:chMax val="0"/>
          <dgm:bulletEnabled val="1"/>
        </dgm:presLayoutVars>
      </dgm:prSet>
      <dgm:spPr>
        <a:prstGeom prst="rect">
          <a:avLst/>
        </a:prstGeom>
      </dgm:spPr>
      <dgm:t>
        <a:bodyPr/>
        <a:lstStyle/>
        <a:p>
          <a:endParaRPr lang="es-ES"/>
        </a:p>
      </dgm:t>
    </dgm:pt>
    <dgm:pt modelId="{6D1A07ED-DACE-40F1-9665-DA1B27D5D5F6}" type="pres">
      <dgm:prSet presAssocID="{6759FF18-FAF5-4BD1-93C7-15314E6BDD23}" presName="childText" presStyleLbl="revTx" presStyleIdx="0" presStyleCnt="2" custScaleY="104989">
        <dgm:presLayoutVars>
          <dgm:bulletEnabled val="1"/>
        </dgm:presLayoutVars>
      </dgm:prSet>
      <dgm:spPr/>
      <dgm:t>
        <a:bodyPr/>
        <a:lstStyle/>
        <a:p>
          <a:endParaRPr lang="es-ES"/>
        </a:p>
      </dgm:t>
    </dgm:pt>
    <dgm:pt modelId="{910D319D-5631-47E4-AB47-601426B3D1E1}" type="pres">
      <dgm:prSet presAssocID="{413BA372-95E5-47E8-A13D-8B53F11BE67F}" presName="parentText" presStyleLbl="node1" presStyleIdx="1" presStyleCnt="2" custScaleY="57437" custLinFactNeighborY="-42814">
        <dgm:presLayoutVars>
          <dgm:chMax val="0"/>
          <dgm:bulletEnabled val="1"/>
        </dgm:presLayoutVars>
      </dgm:prSet>
      <dgm:spPr>
        <a:prstGeom prst="rect">
          <a:avLst/>
        </a:prstGeom>
      </dgm:spPr>
      <dgm:t>
        <a:bodyPr/>
        <a:lstStyle/>
        <a:p>
          <a:endParaRPr lang="es-ES"/>
        </a:p>
      </dgm:t>
    </dgm:pt>
    <dgm:pt modelId="{3CC9056A-8E5F-4E0B-8410-A8DA627B7401}" type="pres">
      <dgm:prSet presAssocID="{413BA372-95E5-47E8-A13D-8B53F11BE67F}" presName="childText" presStyleLbl="revTx" presStyleIdx="1" presStyleCnt="2" custLinFactNeighborY="-22402">
        <dgm:presLayoutVars>
          <dgm:bulletEnabled val="1"/>
        </dgm:presLayoutVars>
      </dgm:prSet>
      <dgm:spPr/>
      <dgm:t>
        <a:bodyPr/>
        <a:lstStyle/>
        <a:p>
          <a:endParaRPr lang="es-ES"/>
        </a:p>
      </dgm:t>
    </dgm:pt>
  </dgm:ptLst>
  <dgm:cxnLst>
    <dgm:cxn modelId="{9F0AFD9C-DFB2-A248-A85B-890E59D17D00}" type="presOf" srcId="{413BA372-95E5-47E8-A13D-8B53F11BE67F}" destId="{910D319D-5631-47E4-AB47-601426B3D1E1}" srcOrd="0" destOrd="0" presId="urn:microsoft.com/office/officeart/2005/8/layout/vList2"/>
    <dgm:cxn modelId="{5B8927CC-8143-4D59-BBC2-727C3D30B3F5}" srcId="{E66E7DA6-16FB-445A-8B1C-47BFDC67F0B1}" destId="{6759FF18-FAF5-4BD1-93C7-15314E6BDD23}" srcOrd="0" destOrd="0" parTransId="{29816E3C-7FB4-4445-B183-1314A8130213}" sibTransId="{C6428F9D-1BF1-43EC-B0F5-E15F1598BE34}"/>
    <dgm:cxn modelId="{438B7F59-33BB-4091-8747-93AB76B8D58A}" srcId="{6759FF18-FAF5-4BD1-93C7-15314E6BDD23}" destId="{D6D66777-2C48-476C-B172-70D839684E53}" srcOrd="0" destOrd="0" parTransId="{7B0241F4-8853-4B1A-B0F9-0A2A9A3E70B6}" sibTransId="{DB70471E-926B-4691-95CA-5523CDF762E6}"/>
    <dgm:cxn modelId="{95D55753-C3C1-8E49-A115-D94F57088F90}" type="presOf" srcId="{D6D66777-2C48-476C-B172-70D839684E53}" destId="{6D1A07ED-DACE-40F1-9665-DA1B27D5D5F6}" srcOrd="0" destOrd="0" presId="urn:microsoft.com/office/officeart/2005/8/layout/vList2"/>
    <dgm:cxn modelId="{211FA14E-396D-D64A-94D6-5E12015E0229}" type="presOf" srcId="{6759FF18-FAF5-4BD1-93C7-15314E6BDD23}" destId="{D584BEC7-9428-4447-83FA-0EBBDC629BED}" srcOrd="0" destOrd="0" presId="urn:microsoft.com/office/officeart/2005/8/layout/vList2"/>
    <dgm:cxn modelId="{6375809B-DF74-884C-AC55-E5DAD2C8D4A1}" type="presOf" srcId="{E66E7DA6-16FB-445A-8B1C-47BFDC67F0B1}" destId="{8B1133A5-6E92-4402-8D3E-26784CBD2630}" srcOrd="0" destOrd="0" presId="urn:microsoft.com/office/officeart/2005/8/layout/vList2"/>
    <dgm:cxn modelId="{2B837C0C-B58D-4925-96E4-41BB0D963FEE}" srcId="{E66E7DA6-16FB-445A-8B1C-47BFDC67F0B1}" destId="{413BA372-95E5-47E8-A13D-8B53F11BE67F}" srcOrd="1" destOrd="0" parTransId="{7712CE77-83C2-419B-8F7F-C8F5F9B1F83E}" sibTransId="{6DDAEFA1-EAC2-4877-B8AA-689EDDC5B002}"/>
    <dgm:cxn modelId="{8655175E-E989-A342-AAEF-8B306DE619AE}" type="presOf" srcId="{DEBE421C-68A7-4432-930F-5FBB499E033B}" destId="{3CC9056A-8E5F-4E0B-8410-A8DA627B7401}" srcOrd="0" destOrd="0" presId="urn:microsoft.com/office/officeart/2005/8/layout/vList2"/>
    <dgm:cxn modelId="{D35944D8-9245-4D23-BBDA-453D43B4593E}" srcId="{413BA372-95E5-47E8-A13D-8B53F11BE67F}" destId="{DEBE421C-68A7-4432-930F-5FBB499E033B}" srcOrd="0" destOrd="0" parTransId="{933D3A01-5B24-4202-9DCD-639B201CE5F6}" sibTransId="{DCBA42BC-352B-4096-9AD9-5895E2DF6CDC}"/>
    <dgm:cxn modelId="{879A84D6-C1E5-F944-9648-83A44E7EC01C}" type="presParOf" srcId="{8B1133A5-6E92-4402-8D3E-26784CBD2630}" destId="{D584BEC7-9428-4447-83FA-0EBBDC629BED}" srcOrd="0" destOrd="0" presId="urn:microsoft.com/office/officeart/2005/8/layout/vList2"/>
    <dgm:cxn modelId="{B265B474-7717-8B45-82F7-A9DD9D3B7606}" type="presParOf" srcId="{8B1133A5-6E92-4402-8D3E-26784CBD2630}" destId="{6D1A07ED-DACE-40F1-9665-DA1B27D5D5F6}" srcOrd="1" destOrd="0" presId="urn:microsoft.com/office/officeart/2005/8/layout/vList2"/>
    <dgm:cxn modelId="{25B53A30-1D32-AD4C-91C3-A8B1F2CD524D}" type="presParOf" srcId="{8B1133A5-6E92-4402-8D3E-26784CBD2630}" destId="{910D319D-5631-47E4-AB47-601426B3D1E1}" srcOrd="2" destOrd="0" presId="urn:microsoft.com/office/officeart/2005/8/layout/vList2"/>
    <dgm:cxn modelId="{AA77F430-D77E-6641-9E04-8BBD8DE5F2CE}" type="presParOf" srcId="{8B1133A5-6E92-4402-8D3E-26784CBD2630}" destId="{3CC9056A-8E5F-4E0B-8410-A8DA627B7401}" srcOrd="3" destOrd="0" presId="urn:microsoft.com/office/officeart/2005/8/layout/vList2"/>
  </dgm:cxnLst>
  <dgm:bg/>
  <dgm:whole>
    <a:ln>
      <a:solidFill>
        <a:srgbClr val="995FAC"/>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C0B569-0156-4670-922D-1D7B7147A665}"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11762596-0295-491E-B2B5-5A1DCE6354A0}">
      <dgm:prSet phldrT="[Texto]" custT="1"/>
      <dgm:spPr/>
      <dgm:t>
        <a:bodyPr/>
        <a:lstStyle/>
        <a:p>
          <a:r>
            <a:rPr lang="es-ES" sz="1500" b="0" i="0" dirty="0" smtClean="0">
              <a:latin typeface="Formata Condensed"/>
              <a:cs typeface="Formata Condensed"/>
            </a:rPr>
            <a:t>CENTROS DE EMERGENCIA</a:t>
          </a:r>
          <a:endParaRPr lang="es-ES" sz="1500" b="0" i="0" dirty="0">
            <a:latin typeface="Formata Condensed"/>
            <a:cs typeface="Formata Condensed"/>
          </a:endParaRPr>
        </a:p>
      </dgm:t>
    </dgm:pt>
    <dgm:pt modelId="{2B646EB8-8E3B-4076-9F48-7817E16EB6AB}" type="parTrans" cxnId="{A72FD9E5-F102-445A-88E0-89EDFFEFC0F9}">
      <dgm:prSet/>
      <dgm:spPr/>
      <dgm:t>
        <a:bodyPr/>
        <a:lstStyle/>
        <a:p>
          <a:endParaRPr lang="es-ES" sz="1500" b="0" i="0">
            <a:latin typeface="Formata Condensed"/>
            <a:cs typeface="Formata Condensed"/>
          </a:endParaRPr>
        </a:p>
      </dgm:t>
    </dgm:pt>
    <dgm:pt modelId="{06032978-447F-4BA7-B64E-A0A197E1683F}" type="sibTrans" cxnId="{A72FD9E5-F102-445A-88E0-89EDFFEFC0F9}">
      <dgm:prSet/>
      <dgm:spPr/>
      <dgm:t>
        <a:bodyPr/>
        <a:lstStyle/>
        <a:p>
          <a:endParaRPr lang="es-ES" sz="1500" b="0" i="0">
            <a:latin typeface="Formata Condensed"/>
            <a:cs typeface="Formata Condensed"/>
          </a:endParaRPr>
        </a:p>
      </dgm:t>
    </dgm:pt>
    <dgm:pt modelId="{ACDE067D-1C3A-4521-B117-837C14AEB51B}">
      <dgm:prSet phldrT="[Texto]" custT="1"/>
      <dgm:spPr/>
      <dgm:t>
        <a:bodyPr/>
        <a:lstStyle/>
        <a:p>
          <a:pPr marL="360000">
            <a:spcAft>
              <a:spcPts val="600"/>
            </a:spcAft>
          </a:pPr>
          <a:r>
            <a:rPr lang="es-ES" sz="1500" b="0" i="0" dirty="0" smtClean="0">
              <a:latin typeface="Formata Condensed"/>
              <a:cs typeface="Formata Condensed"/>
            </a:rPr>
            <a:t>Mujeres: 139</a:t>
          </a:r>
          <a:endParaRPr lang="es-ES" sz="1500" b="0" i="0" dirty="0">
            <a:latin typeface="Formata Condensed"/>
            <a:cs typeface="Formata Condensed"/>
          </a:endParaRPr>
        </a:p>
      </dgm:t>
    </dgm:pt>
    <dgm:pt modelId="{F6188026-1E58-47E1-93C3-523AAF3DA728}" type="parTrans" cxnId="{A1E1D596-AE9A-4D89-B28C-98FFF7598413}">
      <dgm:prSet/>
      <dgm:spPr/>
      <dgm:t>
        <a:bodyPr/>
        <a:lstStyle/>
        <a:p>
          <a:endParaRPr lang="es-ES" sz="1500" b="0" i="0">
            <a:latin typeface="Formata Condensed"/>
            <a:cs typeface="Formata Condensed"/>
          </a:endParaRPr>
        </a:p>
      </dgm:t>
    </dgm:pt>
    <dgm:pt modelId="{1A3DE933-5B84-41F6-87FF-57A05FCF8B1F}" type="sibTrans" cxnId="{A1E1D596-AE9A-4D89-B28C-98FFF7598413}">
      <dgm:prSet/>
      <dgm:spPr/>
      <dgm:t>
        <a:bodyPr/>
        <a:lstStyle/>
        <a:p>
          <a:endParaRPr lang="es-ES" sz="1500" b="0" i="0">
            <a:latin typeface="Formata Condensed"/>
            <a:cs typeface="Formata Condensed"/>
          </a:endParaRPr>
        </a:p>
      </dgm:t>
    </dgm:pt>
    <dgm:pt modelId="{C5D24E50-9C04-4D96-8E94-A9713AB68937}">
      <dgm:prSet phldrT="[Texto]" custT="1"/>
      <dgm:spPr/>
      <dgm:t>
        <a:bodyPr/>
        <a:lstStyle/>
        <a:p>
          <a:r>
            <a:rPr lang="es-ES" sz="1500" b="0" i="0" smtClean="0">
              <a:latin typeface="Formata Condensed"/>
              <a:cs typeface="Formata Condensed"/>
            </a:rPr>
            <a:t>CASAS DE ACOGIDA</a:t>
          </a:r>
          <a:endParaRPr lang="es-ES" sz="1500" b="0" i="0" dirty="0">
            <a:latin typeface="Formata Condensed"/>
            <a:cs typeface="Formata Condensed"/>
          </a:endParaRPr>
        </a:p>
      </dgm:t>
    </dgm:pt>
    <dgm:pt modelId="{C8DA805D-C6B2-4563-A57A-CB8A566FED45}" type="parTrans" cxnId="{A320C063-1E04-43AD-B820-80DB810CDEB8}">
      <dgm:prSet/>
      <dgm:spPr/>
      <dgm:t>
        <a:bodyPr/>
        <a:lstStyle/>
        <a:p>
          <a:endParaRPr lang="es-ES" sz="1500" b="0" i="0">
            <a:latin typeface="Formata Condensed"/>
            <a:cs typeface="Formata Condensed"/>
          </a:endParaRPr>
        </a:p>
      </dgm:t>
    </dgm:pt>
    <dgm:pt modelId="{5DEBCAC4-5490-4269-99EC-2914E9BA6B58}" type="sibTrans" cxnId="{A320C063-1E04-43AD-B820-80DB810CDEB8}">
      <dgm:prSet/>
      <dgm:spPr/>
      <dgm:t>
        <a:bodyPr/>
        <a:lstStyle/>
        <a:p>
          <a:endParaRPr lang="es-ES" sz="1500" b="0" i="0">
            <a:latin typeface="Formata Condensed"/>
            <a:cs typeface="Formata Condensed"/>
          </a:endParaRPr>
        </a:p>
      </dgm:t>
    </dgm:pt>
    <dgm:pt modelId="{B3BBD763-D016-497C-9331-46FF7B023DB5}">
      <dgm:prSet phldrT="[Texto]" custT="1"/>
      <dgm:spPr/>
      <dgm:t>
        <a:bodyPr/>
        <a:lstStyle/>
        <a:p>
          <a:pPr marL="360000">
            <a:spcAft>
              <a:spcPts val="600"/>
            </a:spcAft>
          </a:pPr>
          <a:r>
            <a:rPr lang="es-ES" sz="1500" b="0" i="0" smtClean="0">
              <a:latin typeface="Formata Condensed"/>
              <a:cs typeface="Formata Condensed"/>
            </a:rPr>
            <a:t>Mujeres: 97</a:t>
          </a:r>
          <a:endParaRPr lang="es-ES" sz="1500" b="0" i="0" dirty="0">
            <a:latin typeface="Formata Condensed"/>
            <a:cs typeface="Formata Condensed"/>
          </a:endParaRPr>
        </a:p>
      </dgm:t>
    </dgm:pt>
    <dgm:pt modelId="{C38978E7-6F4A-4C63-A5D0-2855D533FC4B}" type="parTrans" cxnId="{2EB0190B-514B-415B-8372-4C5BFCA7CFF2}">
      <dgm:prSet/>
      <dgm:spPr/>
      <dgm:t>
        <a:bodyPr/>
        <a:lstStyle/>
        <a:p>
          <a:endParaRPr lang="es-ES" sz="1500" b="0" i="0">
            <a:latin typeface="Formata Condensed"/>
            <a:cs typeface="Formata Condensed"/>
          </a:endParaRPr>
        </a:p>
      </dgm:t>
    </dgm:pt>
    <dgm:pt modelId="{CA71C139-13E8-44F2-AA3E-067E00EDF6FB}" type="sibTrans" cxnId="{2EB0190B-514B-415B-8372-4C5BFCA7CFF2}">
      <dgm:prSet/>
      <dgm:spPr/>
      <dgm:t>
        <a:bodyPr/>
        <a:lstStyle/>
        <a:p>
          <a:endParaRPr lang="es-ES" sz="1500" b="0" i="0">
            <a:latin typeface="Formata Condensed"/>
            <a:cs typeface="Formata Condensed"/>
          </a:endParaRPr>
        </a:p>
      </dgm:t>
    </dgm:pt>
    <dgm:pt modelId="{EE7C3038-CF64-4715-A1C4-E9510A5AF369}">
      <dgm:prSet phldrT="[Texto]" custT="1"/>
      <dgm:spPr/>
      <dgm:t>
        <a:bodyPr/>
        <a:lstStyle/>
        <a:p>
          <a:pPr marL="360000">
            <a:spcAft>
              <a:spcPts val="600"/>
            </a:spcAft>
          </a:pPr>
          <a:r>
            <a:rPr lang="es-ES" sz="1500" b="0" i="0" dirty="0" smtClean="0">
              <a:latin typeface="Formata Condensed"/>
              <a:cs typeface="Formata Condensed"/>
            </a:rPr>
            <a:t>Menores: 103</a:t>
          </a:r>
          <a:endParaRPr lang="es-ES" sz="1500" b="0" i="0" dirty="0">
            <a:latin typeface="Formata Condensed"/>
            <a:cs typeface="Formata Condensed"/>
          </a:endParaRPr>
        </a:p>
      </dgm:t>
    </dgm:pt>
    <dgm:pt modelId="{9BFF9E77-8B08-46A8-BFAE-F0267CF1431A}" type="parTrans" cxnId="{6AD65079-C499-4D44-B65C-E4AAE8B7BBE4}">
      <dgm:prSet/>
      <dgm:spPr/>
      <dgm:t>
        <a:bodyPr/>
        <a:lstStyle/>
        <a:p>
          <a:endParaRPr lang="es-ES" sz="1500" b="0" i="0">
            <a:latin typeface="Formata Condensed"/>
            <a:cs typeface="Formata Condensed"/>
          </a:endParaRPr>
        </a:p>
      </dgm:t>
    </dgm:pt>
    <dgm:pt modelId="{35854788-31EF-46CB-BDE7-F60AF1A440BD}" type="sibTrans" cxnId="{6AD65079-C499-4D44-B65C-E4AAE8B7BBE4}">
      <dgm:prSet/>
      <dgm:spPr/>
      <dgm:t>
        <a:bodyPr/>
        <a:lstStyle/>
        <a:p>
          <a:endParaRPr lang="es-ES" sz="1500" b="0" i="0">
            <a:latin typeface="Formata Condensed"/>
            <a:cs typeface="Formata Condensed"/>
          </a:endParaRPr>
        </a:p>
      </dgm:t>
    </dgm:pt>
    <dgm:pt modelId="{B057F684-7811-4E06-AD2E-4A153DE138FE}">
      <dgm:prSet phldrT="[Texto]" custT="1"/>
      <dgm:spPr/>
      <dgm:t>
        <a:bodyPr/>
        <a:lstStyle/>
        <a:p>
          <a:pPr marL="360000">
            <a:spcAft>
              <a:spcPts val="600"/>
            </a:spcAft>
          </a:pPr>
          <a:r>
            <a:rPr lang="es-ES" sz="1500" b="0" i="0" smtClean="0">
              <a:latin typeface="Formata Condensed"/>
              <a:cs typeface="Formata Condensed"/>
            </a:rPr>
            <a:t>Menores: 74</a:t>
          </a:r>
          <a:endParaRPr lang="es-ES" sz="1500" b="0" i="0" dirty="0">
            <a:latin typeface="Formata Condensed"/>
            <a:cs typeface="Formata Condensed"/>
          </a:endParaRPr>
        </a:p>
      </dgm:t>
    </dgm:pt>
    <dgm:pt modelId="{BC8F500D-3403-4674-9F35-45A93DA7167F}" type="parTrans" cxnId="{561EA3CC-B531-4FD6-8298-839C619CA8F4}">
      <dgm:prSet/>
      <dgm:spPr/>
      <dgm:t>
        <a:bodyPr/>
        <a:lstStyle/>
        <a:p>
          <a:endParaRPr lang="es-ES" sz="1500" b="0" i="0">
            <a:latin typeface="Formata Condensed"/>
            <a:cs typeface="Formata Condensed"/>
          </a:endParaRPr>
        </a:p>
      </dgm:t>
    </dgm:pt>
    <dgm:pt modelId="{01DAF6B1-16FF-45C1-9CDA-F784C812C664}" type="sibTrans" cxnId="{561EA3CC-B531-4FD6-8298-839C619CA8F4}">
      <dgm:prSet/>
      <dgm:spPr/>
      <dgm:t>
        <a:bodyPr/>
        <a:lstStyle/>
        <a:p>
          <a:endParaRPr lang="es-ES" sz="1500" b="0" i="0">
            <a:latin typeface="Formata Condensed"/>
            <a:cs typeface="Formata Condensed"/>
          </a:endParaRPr>
        </a:p>
      </dgm:t>
    </dgm:pt>
    <dgm:pt modelId="{E9A3A878-6D50-B84A-A662-484A8B020EB1}" type="pres">
      <dgm:prSet presAssocID="{8FC0B569-0156-4670-922D-1D7B7147A665}" presName="Name0" presStyleCnt="0">
        <dgm:presLayoutVars>
          <dgm:dir/>
          <dgm:animLvl val="lvl"/>
          <dgm:resizeHandles val="exact"/>
        </dgm:presLayoutVars>
      </dgm:prSet>
      <dgm:spPr/>
      <dgm:t>
        <a:bodyPr/>
        <a:lstStyle/>
        <a:p>
          <a:endParaRPr lang="es-ES"/>
        </a:p>
      </dgm:t>
    </dgm:pt>
    <dgm:pt modelId="{26F09881-B03D-2D46-A4C1-FA62399F4CCE}" type="pres">
      <dgm:prSet presAssocID="{11762596-0295-491E-B2B5-5A1DCE6354A0}" presName="linNode" presStyleCnt="0"/>
      <dgm:spPr/>
      <dgm:t>
        <a:bodyPr/>
        <a:lstStyle/>
        <a:p>
          <a:endParaRPr lang="es-ES"/>
        </a:p>
      </dgm:t>
    </dgm:pt>
    <dgm:pt modelId="{9A5CC3BC-D205-A941-B4B8-A35AF3692597}" type="pres">
      <dgm:prSet presAssocID="{11762596-0295-491E-B2B5-5A1DCE6354A0}" presName="parentText" presStyleLbl="node1" presStyleIdx="0" presStyleCnt="2">
        <dgm:presLayoutVars>
          <dgm:chMax val="1"/>
          <dgm:bulletEnabled val="1"/>
        </dgm:presLayoutVars>
      </dgm:prSet>
      <dgm:spPr>
        <a:prstGeom prst="rect">
          <a:avLst/>
        </a:prstGeom>
      </dgm:spPr>
      <dgm:t>
        <a:bodyPr/>
        <a:lstStyle/>
        <a:p>
          <a:endParaRPr lang="es-ES"/>
        </a:p>
      </dgm:t>
    </dgm:pt>
    <dgm:pt modelId="{45106E54-5B7A-7F4B-9A4F-FC11C7F5B652}" type="pres">
      <dgm:prSet presAssocID="{11762596-0295-491E-B2B5-5A1DCE6354A0}" presName="descendantText" presStyleLbl="alignAccFollowNode1" presStyleIdx="0" presStyleCnt="2">
        <dgm:presLayoutVars>
          <dgm:bulletEnabled val="1"/>
        </dgm:presLayoutVars>
      </dgm:prSet>
      <dgm:spPr>
        <a:prstGeom prst="rect">
          <a:avLst/>
        </a:prstGeom>
      </dgm:spPr>
      <dgm:t>
        <a:bodyPr/>
        <a:lstStyle/>
        <a:p>
          <a:endParaRPr lang="es-ES"/>
        </a:p>
      </dgm:t>
    </dgm:pt>
    <dgm:pt modelId="{BE99042D-82A3-3D40-8BEE-6CF2569CC16E}" type="pres">
      <dgm:prSet presAssocID="{06032978-447F-4BA7-B64E-A0A197E1683F}" presName="sp" presStyleCnt="0"/>
      <dgm:spPr/>
      <dgm:t>
        <a:bodyPr/>
        <a:lstStyle/>
        <a:p>
          <a:endParaRPr lang="es-ES"/>
        </a:p>
      </dgm:t>
    </dgm:pt>
    <dgm:pt modelId="{A19EAD46-5D73-6145-AD86-2925B1D44559}" type="pres">
      <dgm:prSet presAssocID="{C5D24E50-9C04-4D96-8E94-A9713AB68937}" presName="linNode" presStyleCnt="0"/>
      <dgm:spPr/>
      <dgm:t>
        <a:bodyPr/>
        <a:lstStyle/>
        <a:p>
          <a:endParaRPr lang="es-ES"/>
        </a:p>
      </dgm:t>
    </dgm:pt>
    <dgm:pt modelId="{57DEB878-9A4A-6A40-84F3-E8E3ABAAB75C}" type="pres">
      <dgm:prSet presAssocID="{C5D24E50-9C04-4D96-8E94-A9713AB68937}" presName="parentText" presStyleLbl="node1" presStyleIdx="1" presStyleCnt="2">
        <dgm:presLayoutVars>
          <dgm:chMax val="1"/>
          <dgm:bulletEnabled val="1"/>
        </dgm:presLayoutVars>
      </dgm:prSet>
      <dgm:spPr>
        <a:prstGeom prst="rect">
          <a:avLst/>
        </a:prstGeom>
      </dgm:spPr>
      <dgm:t>
        <a:bodyPr/>
        <a:lstStyle/>
        <a:p>
          <a:endParaRPr lang="es-ES"/>
        </a:p>
      </dgm:t>
    </dgm:pt>
    <dgm:pt modelId="{13EDDA3A-C5F3-FE4D-BEDA-76AABF4E825A}" type="pres">
      <dgm:prSet presAssocID="{C5D24E50-9C04-4D96-8E94-A9713AB68937}" presName="descendantText" presStyleLbl="alignAccFollowNode1" presStyleIdx="1" presStyleCnt="2">
        <dgm:presLayoutVars>
          <dgm:bulletEnabled val="1"/>
        </dgm:presLayoutVars>
      </dgm:prSet>
      <dgm:spPr>
        <a:prstGeom prst="rect">
          <a:avLst/>
        </a:prstGeom>
      </dgm:spPr>
      <dgm:t>
        <a:bodyPr/>
        <a:lstStyle/>
        <a:p>
          <a:endParaRPr lang="es-ES"/>
        </a:p>
      </dgm:t>
    </dgm:pt>
  </dgm:ptLst>
  <dgm:cxnLst>
    <dgm:cxn modelId="{A320C063-1E04-43AD-B820-80DB810CDEB8}" srcId="{8FC0B569-0156-4670-922D-1D7B7147A665}" destId="{C5D24E50-9C04-4D96-8E94-A9713AB68937}" srcOrd="1" destOrd="0" parTransId="{C8DA805D-C6B2-4563-A57A-CB8A566FED45}" sibTransId="{5DEBCAC4-5490-4269-99EC-2914E9BA6B58}"/>
    <dgm:cxn modelId="{3EACBEEF-B158-9145-A5E9-9CAB16109AB1}" type="presOf" srcId="{B057F684-7811-4E06-AD2E-4A153DE138FE}" destId="{13EDDA3A-C5F3-FE4D-BEDA-76AABF4E825A}" srcOrd="0" destOrd="1" presId="urn:microsoft.com/office/officeart/2005/8/layout/vList5"/>
    <dgm:cxn modelId="{B240A400-36B6-2F40-9FB6-441D89B10C89}" type="presOf" srcId="{B3BBD763-D016-497C-9331-46FF7B023DB5}" destId="{13EDDA3A-C5F3-FE4D-BEDA-76AABF4E825A}" srcOrd="0" destOrd="0" presId="urn:microsoft.com/office/officeart/2005/8/layout/vList5"/>
    <dgm:cxn modelId="{6AD65079-C499-4D44-B65C-E4AAE8B7BBE4}" srcId="{11762596-0295-491E-B2B5-5A1DCE6354A0}" destId="{EE7C3038-CF64-4715-A1C4-E9510A5AF369}" srcOrd="1" destOrd="0" parTransId="{9BFF9E77-8B08-46A8-BFAE-F0267CF1431A}" sibTransId="{35854788-31EF-46CB-BDE7-F60AF1A440BD}"/>
    <dgm:cxn modelId="{32CDEF73-AD54-FD44-A284-8FE0A69D4228}" type="presOf" srcId="{8FC0B569-0156-4670-922D-1D7B7147A665}" destId="{E9A3A878-6D50-B84A-A662-484A8B020EB1}" srcOrd="0" destOrd="0" presId="urn:microsoft.com/office/officeart/2005/8/layout/vList5"/>
    <dgm:cxn modelId="{EB598F45-1756-B346-8B71-0C1F1F22C583}" type="presOf" srcId="{ACDE067D-1C3A-4521-B117-837C14AEB51B}" destId="{45106E54-5B7A-7F4B-9A4F-FC11C7F5B652}" srcOrd="0" destOrd="0" presId="urn:microsoft.com/office/officeart/2005/8/layout/vList5"/>
    <dgm:cxn modelId="{A72FD9E5-F102-445A-88E0-89EDFFEFC0F9}" srcId="{8FC0B569-0156-4670-922D-1D7B7147A665}" destId="{11762596-0295-491E-B2B5-5A1DCE6354A0}" srcOrd="0" destOrd="0" parTransId="{2B646EB8-8E3B-4076-9F48-7817E16EB6AB}" sibTransId="{06032978-447F-4BA7-B64E-A0A197E1683F}"/>
    <dgm:cxn modelId="{A1E1D596-AE9A-4D89-B28C-98FFF7598413}" srcId="{11762596-0295-491E-B2B5-5A1DCE6354A0}" destId="{ACDE067D-1C3A-4521-B117-837C14AEB51B}" srcOrd="0" destOrd="0" parTransId="{F6188026-1E58-47E1-93C3-523AAF3DA728}" sibTransId="{1A3DE933-5B84-41F6-87FF-57A05FCF8B1F}"/>
    <dgm:cxn modelId="{9FC39401-9F3E-1C46-9193-3B06962FA422}" type="presOf" srcId="{C5D24E50-9C04-4D96-8E94-A9713AB68937}" destId="{57DEB878-9A4A-6A40-84F3-E8E3ABAAB75C}" srcOrd="0" destOrd="0" presId="urn:microsoft.com/office/officeart/2005/8/layout/vList5"/>
    <dgm:cxn modelId="{3DF48AD2-82ED-BA42-B788-F38807DDDE26}" type="presOf" srcId="{11762596-0295-491E-B2B5-5A1DCE6354A0}" destId="{9A5CC3BC-D205-A941-B4B8-A35AF3692597}" srcOrd="0" destOrd="0" presId="urn:microsoft.com/office/officeart/2005/8/layout/vList5"/>
    <dgm:cxn modelId="{7E8DFC29-2DB1-CA46-AD6D-52CC107D6A34}" type="presOf" srcId="{EE7C3038-CF64-4715-A1C4-E9510A5AF369}" destId="{45106E54-5B7A-7F4B-9A4F-FC11C7F5B652}" srcOrd="0" destOrd="1" presId="urn:microsoft.com/office/officeart/2005/8/layout/vList5"/>
    <dgm:cxn modelId="{2EB0190B-514B-415B-8372-4C5BFCA7CFF2}" srcId="{C5D24E50-9C04-4D96-8E94-A9713AB68937}" destId="{B3BBD763-D016-497C-9331-46FF7B023DB5}" srcOrd="0" destOrd="0" parTransId="{C38978E7-6F4A-4C63-A5D0-2855D533FC4B}" sibTransId="{CA71C139-13E8-44F2-AA3E-067E00EDF6FB}"/>
    <dgm:cxn modelId="{561EA3CC-B531-4FD6-8298-839C619CA8F4}" srcId="{C5D24E50-9C04-4D96-8E94-A9713AB68937}" destId="{B057F684-7811-4E06-AD2E-4A153DE138FE}" srcOrd="1" destOrd="0" parTransId="{BC8F500D-3403-4674-9F35-45A93DA7167F}" sibTransId="{01DAF6B1-16FF-45C1-9CDA-F784C812C664}"/>
    <dgm:cxn modelId="{4DCB7E3B-1F8D-E74D-822F-9BA9C67ACA6E}" type="presParOf" srcId="{E9A3A878-6D50-B84A-A662-484A8B020EB1}" destId="{26F09881-B03D-2D46-A4C1-FA62399F4CCE}" srcOrd="0" destOrd="0" presId="urn:microsoft.com/office/officeart/2005/8/layout/vList5"/>
    <dgm:cxn modelId="{4A6D4779-B633-9044-AE79-9D8CBF958E4B}" type="presParOf" srcId="{26F09881-B03D-2D46-A4C1-FA62399F4CCE}" destId="{9A5CC3BC-D205-A941-B4B8-A35AF3692597}" srcOrd="0" destOrd="0" presId="urn:microsoft.com/office/officeart/2005/8/layout/vList5"/>
    <dgm:cxn modelId="{ABA0279A-63DF-1648-894C-EAA9CC099832}" type="presParOf" srcId="{26F09881-B03D-2D46-A4C1-FA62399F4CCE}" destId="{45106E54-5B7A-7F4B-9A4F-FC11C7F5B652}" srcOrd="1" destOrd="0" presId="urn:microsoft.com/office/officeart/2005/8/layout/vList5"/>
    <dgm:cxn modelId="{DFC93C86-879B-1F49-B8E7-7243C4A0C2BA}" type="presParOf" srcId="{E9A3A878-6D50-B84A-A662-484A8B020EB1}" destId="{BE99042D-82A3-3D40-8BEE-6CF2569CC16E}" srcOrd="1" destOrd="0" presId="urn:microsoft.com/office/officeart/2005/8/layout/vList5"/>
    <dgm:cxn modelId="{00908A99-2CE3-274B-8B16-F17645A6DA00}" type="presParOf" srcId="{E9A3A878-6D50-B84A-A662-484A8B020EB1}" destId="{A19EAD46-5D73-6145-AD86-2925B1D44559}" srcOrd="2" destOrd="0" presId="urn:microsoft.com/office/officeart/2005/8/layout/vList5"/>
    <dgm:cxn modelId="{171BC219-8AD5-6B4D-B5E5-42DE371A75CD}" type="presParOf" srcId="{A19EAD46-5D73-6145-AD86-2925B1D44559}" destId="{57DEB878-9A4A-6A40-84F3-E8E3ABAAB75C}" srcOrd="0" destOrd="0" presId="urn:microsoft.com/office/officeart/2005/8/layout/vList5"/>
    <dgm:cxn modelId="{B0040349-C506-894B-AC6A-B457875A0230}" type="presParOf" srcId="{A19EAD46-5D73-6145-AD86-2925B1D44559}" destId="{13EDDA3A-C5F3-FE4D-BEDA-76AABF4E825A}"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EFC5CA-21F8-7345-91F8-4AE8AAD0AE54}"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9612E796-A66C-A240-85DD-B423E8A84316}">
      <dgm:prSet phldrT="[Texto]" custT="1"/>
      <dgm:spPr/>
      <dgm:t>
        <a:bodyPr/>
        <a:lstStyle/>
        <a:p>
          <a:r>
            <a:rPr lang="es-ES" sz="1500" b="0" i="0" dirty="0" smtClean="0">
              <a:latin typeface="Trebuchet MS"/>
              <a:cs typeface="Trebuchet MS"/>
            </a:rPr>
            <a:t>5 ENTIDADES ESPECIALIZADAS</a:t>
          </a:r>
          <a:endParaRPr lang="es-ES" sz="1500" b="0" i="0" dirty="0">
            <a:latin typeface="Trebuchet MS"/>
            <a:cs typeface="Trebuchet MS"/>
          </a:endParaRPr>
        </a:p>
      </dgm:t>
    </dgm:pt>
    <dgm:pt modelId="{9EC69ECA-152A-C640-B55B-13BD66912100}" type="parTrans" cxnId="{5BB1CDE1-D85E-7F46-9502-A3FCF3D9332A}">
      <dgm:prSet/>
      <dgm:spPr/>
      <dgm:t>
        <a:bodyPr/>
        <a:lstStyle/>
        <a:p>
          <a:endParaRPr lang="es-ES" sz="1500" b="0" i="0">
            <a:latin typeface="Trebuchet MS"/>
            <a:cs typeface="Trebuchet MS"/>
          </a:endParaRPr>
        </a:p>
      </dgm:t>
    </dgm:pt>
    <dgm:pt modelId="{5B7BBB9A-F3B5-A146-B049-336EBCB9ECD3}" type="sibTrans" cxnId="{5BB1CDE1-D85E-7F46-9502-A3FCF3D9332A}">
      <dgm:prSet/>
      <dgm:spPr/>
      <dgm:t>
        <a:bodyPr/>
        <a:lstStyle/>
        <a:p>
          <a:endParaRPr lang="es-ES" sz="1500" b="0" i="0">
            <a:latin typeface="Trebuchet MS"/>
            <a:cs typeface="Trebuchet MS"/>
          </a:endParaRPr>
        </a:p>
      </dgm:t>
    </dgm:pt>
    <dgm:pt modelId="{E29C88A6-D3D9-8C40-AA74-40A7CA7F22B2}">
      <dgm:prSet phldrT="[Texto]" custT="1"/>
      <dgm:spPr/>
      <dgm:t>
        <a:bodyPr/>
        <a:lstStyle/>
        <a:p>
          <a:r>
            <a:rPr lang="es-ES" sz="1500" b="0" i="0" dirty="0" smtClean="0">
              <a:latin typeface="Trebuchet MS"/>
              <a:cs typeface="Trebuchet MS"/>
            </a:rPr>
            <a:t>ACLAD Asociación de ayuda</a:t>
          </a:r>
          <a:endParaRPr lang="es-ES" sz="1500" b="0" i="0" dirty="0">
            <a:latin typeface="Trebuchet MS"/>
            <a:cs typeface="Trebuchet MS"/>
          </a:endParaRPr>
        </a:p>
      </dgm:t>
    </dgm:pt>
    <dgm:pt modelId="{9124E6A7-07B7-B247-BF49-2A173E3F8FA9}" type="parTrans" cxnId="{E2EA0068-7D3D-7C47-9614-B18342FEB7E0}">
      <dgm:prSet/>
      <dgm:spPr/>
      <dgm:t>
        <a:bodyPr/>
        <a:lstStyle/>
        <a:p>
          <a:endParaRPr lang="es-ES" sz="1500" b="0" i="0">
            <a:latin typeface="Trebuchet MS"/>
            <a:cs typeface="Trebuchet MS"/>
          </a:endParaRPr>
        </a:p>
      </dgm:t>
    </dgm:pt>
    <dgm:pt modelId="{2BE0D02E-08AC-1A4C-8826-34C3F41BBA8D}" type="sibTrans" cxnId="{E2EA0068-7D3D-7C47-9614-B18342FEB7E0}">
      <dgm:prSet/>
      <dgm:spPr/>
      <dgm:t>
        <a:bodyPr/>
        <a:lstStyle/>
        <a:p>
          <a:endParaRPr lang="es-ES" sz="1500" b="0" i="0">
            <a:latin typeface="Trebuchet MS"/>
            <a:cs typeface="Trebuchet MS"/>
          </a:endParaRPr>
        </a:p>
      </dgm:t>
    </dgm:pt>
    <dgm:pt modelId="{EC0901BE-3E50-CE4A-98A1-6D744FBFEC3A}">
      <dgm:prSet custT="1"/>
      <dgm:spPr/>
      <dgm:t>
        <a:bodyPr/>
        <a:lstStyle/>
        <a:p>
          <a:r>
            <a:rPr lang="es-ES" sz="1500" b="0" i="0" dirty="0" smtClean="0">
              <a:latin typeface="Trebuchet MS"/>
              <a:cs typeface="Trebuchet MS"/>
            </a:rPr>
            <a:t>CÁRITAS DIOCESANA DE ASTORGA-LEÓN</a:t>
          </a:r>
          <a:endParaRPr lang="es-ES" sz="1500" b="0" i="0" dirty="0">
            <a:latin typeface="Trebuchet MS"/>
            <a:cs typeface="Trebuchet MS"/>
          </a:endParaRPr>
        </a:p>
      </dgm:t>
    </dgm:pt>
    <dgm:pt modelId="{AF19DCC2-EDA1-2149-A9DE-29F3138F06EF}" type="parTrans" cxnId="{EFC7FBF8-61F5-684C-8A39-E27182FCBC38}">
      <dgm:prSet/>
      <dgm:spPr/>
      <dgm:t>
        <a:bodyPr/>
        <a:lstStyle/>
        <a:p>
          <a:endParaRPr lang="es-ES" sz="1500" b="0" i="0">
            <a:latin typeface="Trebuchet MS"/>
            <a:cs typeface="Trebuchet MS"/>
          </a:endParaRPr>
        </a:p>
      </dgm:t>
    </dgm:pt>
    <dgm:pt modelId="{D8FD938B-462A-0846-AA9F-D1D6651C4E59}" type="sibTrans" cxnId="{EFC7FBF8-61F5-684C-8A39-E27182FCBC38}">
      <dgm:prSet/>
      <dgm:spPr/>
      <dgm:t>
        <a:bodyPr/>
        <a:lstStyle/>
        <a:p>
          <a:endParaRPr lang="es-ES" sz="1500" b="0" i="0">
            <a:latin typeface="Trebuchet MS"/>
            <a:cs typeface="Trebuchet MS"/>
          </a:endParaRPr>
        </a:p>
      </dgm:t>
    </dgm:pt>
    <dgm:pt modelId="{BA7D68B0-3AB8-264F-8C7C-85FCDAEE6D2E}">
      <dgm:prSet custT="1"/>
      <dgm:spPr/>
      <dgm:t>
        <a:bodyPr/>
        <a:lstStyle/>
        <a:p>
          <a:r>
            <a:rPr lang="es-ES" sz="1500" b="0" i="0" dirty="0" smtClean="0">
              <a:latin typeface="Trebuchet MS"/>
              <a:cs typeface="Trebuchet MS"/>
            </a:rPr>
            <a:t>HH OBLATAS DE STMO. REDENTOR. ALBOR</a:t>
          </a:r>
          <a:endParaRPr lang="es-ES" sz="1500" b="0" i="0" dirty="0">
            <a:latin typeface="Trebuchet MS"/>
            <a:cs typeface="Trebuchet MS"/>
          </a:endParaRPr>
        </a:p>
      </dgm:t>
    </dgm:pt>
    <dgm:pt modelId="{DA593325-71CA-2C45-A2D9-C824D7556BA6}" type="parTrans" cxnId="{A2B080E8-7910-EB42-8AB5-0D8E6BF7A91B}">
      <dgm:prSet/>
      <dgm:spPr/>
      <dgm:t>
        <a:bodyPr/>
        <a:lstStyle/>
        <a:p>
          <a:endParaRPr lang="es-ES" sz="1500" b="0" i="0">
            <a:latin typeface="Trebuchet MS"/>
            <a:cs typeface="Trebuchet MS"/>
          </a:endParaRPr>
        </a:p>
      </dgm:t>
    </dgm:pt>
    <dgm:pt modelId="{B9C8723B-20C3-B743-B82D-7D53B35F0A6B}" type="sibTrans" cxnId="{A2B080E8-7910-EB42-8AB5-0D8E6BF7A91B}">
      <dgm:prSet/>
      <dgm:spPr/>
      <dgm:t>
        <a:bodyPr/>
        <a:lstStyle/>
        <a:p>
          <a:endParaRPr lang="es-ES" sz="1500" b="0" i="0">
            <a:latin typeface="Trebuchet MS"/>
            <a:cs typeface="Trebuchet MS"/>
          </a:endParaRPr>
        </a:p>
      </dgm:t>
    </dgm:pt>
    <dgm:pt modelId="{E5B926E0-4356-9D4F-90D3-6A803E3F8E34}">
      <dgm:prSet custT="1"/>
      <dgm:spPr/>
      <dgm:t>
        <a:bodyPr/>
        <a:lstStyle/>
        <a:p>
          <a:r>
            <a:rPr lang="es-ES" sz="1500" b="0" i="0" dirty="0" smtClean="0">
              <a:latin typeface="Trebuchet MS"/>
              <a:cs typeface="Trebuchet MS"/>
            </a:rPr>
            <a:t>APRAMP </a:t>
          </a:r>
          <a:endParaRPr lang="es-ES" sz="1500" b="0" i="0" dirty="0">
            <a:latin typeface="Trebuchet MS"/>
            <a:cs typeface="Trebuchet MS"/>
          </a:endParaRPr>
        </a:p>
      </dgm:t>
    </dgm:pt>
    <dgm:pt modelId="{76B19252-C01E-8646-AC95-D4FA7E634EE4}" type="parTrans" cxnId="{802A9EB5-99AD-0A43-B03B-9047E4C6CE2A}">
      <dgm:prSet/>
      <dgm:spPr/>
      <dgm:t>
        <a:bodyPr/>
        <a:lstStyle/>
        <a:p>
          <a:endParaRPr lang="es-ES" sz="1500" b="0" i="0">
            <a:latin typeface="Trebuchet MS"/>
            <a:cs typeface="Trebuchet MS"/>
          </a:endParaRPr>
        </a:p>
      </dgm:t>
    </dgm:pt>
    <dgm:pt modelId="{2F2484A9-D988-C744-8280-574E0F0B06B2}" type="sibTrans" cxnId="{802A9EB5-99AD-0A43-B03B-9047E4C6CE2A}">
      <dgm:prSet/>
      <dgm:spPr/>
      <dgm:t>
        <a:bodyPr/>
        <a:lstStyle/>
        <a:p>
          <a:endParaRPr lang="es-ES" sz="1500" b="0" i="0">
            <a:latin typeface="Trebuchet MS"/>
            <a:cs typeface="Trebuchet MS"/>
          </a:endParaRPr>
        </a:p>
      </dgm:t>
    </dgm:pt>
    <dgm:pt modelId="{22019E85-560F-B14E-9CF8-02C79F0261FF}">
      <dgm:prSet custT="1"/>
      <dgm:spPr/>
      <dgm:t>
        <a:bodyPr/>
        <a:lstStyle/>
        <a:p>
          <a:r>
            <a:rPr lang="es-ES" sz="1500" b="0" i="0" dirty="0" smtClean="0">
              <a:latin typeface="Trebuchet MS"/>
              <a:cs typeface="Trebuchet MS"/>
            </a:rPr>
            <a:t>ADORATRICES BURGOS</a:t>
          </a:r>
          <a:endParaRPr lang="es-ES" sz="1500" b="0" i="0" dirty="0">
            <a:latin typeface="Trebuchet MS"/>
            <a:cs typeface="Trebuchet MS"/>
          </a:endParaRPr>
        </a:p>
      </dgm:t>
    </dgm:pt>
    <dgm:pt modelId="{5E8EB076-F187-0041-98D0-968B86B9A96F}" type="parTrans" cxnId="{804D6290-32A0-CD45-BDEB-25DB48C9D3FD}">
      <dgm:prSet/>
      <dgm:spPr/>
      <dgm:t>
        <a:bodyPr/>
        <a:lstStyle/>
        <a:p>
          <a:endParaRPr lang="es-ES" sz="1500" b="0" i="0">
            <a:latin typeface="Trebuchet MS"/>
            <a:cs typeface="Trebuchet MS"/>
          </a:endParaRPr>
        </a:p>
      </dgm:t>
    </dgm:pt>
    <dgm:pt modelId="{CFBC4C1B-DAC7-9A4F-BE0C-970AD2D7FC31}" type="sibTrans" cxnId="{804D6290-32A0-CD45-BDEB-25DB48C9D3FD}">
      <dgm:prSet/>
      <dgm:spPr/>
      <dgm:t>
        <a:bodyPr/>
        <a:lstStyle/>
        <a:p>
          <a:endParaRPr lang="es-ES" sz="1500" b="0" i="0">
            <a:latin typeface="Trebuchet MS"/>
            <a:cs typeface="Trebuchet MS"/>
          </a:endParaRPr>
        </a:p>
      </dgm:t>
    </dgm:pt>
    <dgm:pt modelId="{91986B26-2DB5-124B-BF5D-2F7D25B79609}" type="pres">
      <dgm:prSet presAssocID="{A4EFC5CA-21F8-7345-91F8-4AE8AAD0AE54}" presName="Name0" presStyleCnt="0">
        <dgm:presLayoutVars>
          <dgm:dir/>
          <dgm:animLvl val="lvl"/>
          <dgm:resizeHandles val="exact"/>
        </dgm:presLayoutVars>
      </dgm:prSet>
      <dgm:spPr/>
      <dgm:t>
        <a:bodyPr/>
        <a:lstStyle/>
        <a:p>
          <a:endParaRPr lang="es-ES"/>
        </a:p>
      </dgm:t>
    </dgm:pt>
    <dgm:pt modelId="{90362E6B-CF8C-E845-A1CA-2A42D332E2F0}" type="pres">
      <dgm:prSet presAssocID="{9612E796-A66C-A240-85DD-B423E8A84316}" presName="linNode" presStyleCnt="0"/>
      <dgm:spPr/>
    </dgm:pt>
    <dgm:pt modelId="{8D7160EB-CCB9-3B49-8058-D287D5652D3D}" type="pres">
      <dgm:prSet presAssocID="{9612E796-A66C-A240-85DD-B423E8A84316}" presName="parentText" presStyleLbl="node1" presStyleIdx="0" presStyleCnt="1" custScaleY="83769">
        <dgm:presLayoutVars>
          <dgm:chMax val="1"/>
          <dgm:bulletEnabled val="1"/>
        </dgm:presLayoutVars>
      </dgm:prSet>
      <dgm:spPr>
        <a:prstGeom prst="rect">
          <a:avLst/>
        </a:prstGeom>
      </dgm:spPr>
      <dgm:t>
        <a:bodyPr/>
        <a:lstStyle/>
        <a:p>
          <a:endParaRPr lang="es-ES"/>
        </a:p>
      </dgm:t>
    </dgm:pt>
    <dgm:pt modelId="{9C7B4C2A-A456-7A40-ADDA-7F7E67AB6688}" type="pres">
      <dgm:prSet presAssocID="{9612E796-A66C-A240-85DD-B423E8A84316}" presName="descendantText" presStyleLbl="alignAccFollowNode1" presStyleIdx="0" presStyleCnt="1">
        <dgm:presLayoutVars>
          <dgm:bulletEnabled val="1"/>
        </dgm:presLayoutVars>
      </dgm:prSet>
      <dgm:spPr>
        <a:prstGeom prst="rect">
          <a:avLst/>
        </a:prstGeom>
      </dgm:spPr>
      <dgm:t>
        <a:bodyPr/>
        <a:lstStyle/>
        <a:p>
          <a:endParaRPr lang="es-ES"/>
        </a:p>
      </dgm:t>
    </dgm:pt>
  </dgm:ptLst>
  <dgm:cxnLst>
    <dgm:cxn modelId="{23D13CE9-171B-594C-B45B-AE60CC6A44E6}" type="presOf" srcId="{22019E85-560F-B14E-9CF8-02C79F0261FF}" destId="{9C7B4C2A-A456-7A40-ADDA-7F7E67AB6688}" srcOrd="0" destOrd="4" presId="urn:microsoft.com/office/officeart/2005/8/layout/vList5"/>
    <dgm:cxn modelId="{D0B1A425-3081-A346-856A-494955667390}" type="presOf" srcId="{A4EFC5CA-21F8-7345-91F8-4AE8AAD0AE54}" destId="{91986B26-2DB5-124B-BF5D-2F7D25B79609}" srcOrd="0" destOrd="0" presId="urn:microsoft.com/office/officeart/2005/8/layout/vList5"/>
    <dgm:cxn modelId="{E2EA0068-7D3D-7C47-9614-B18342FEB7E0}" srcId="{9612E796-A66C-A240-85DD-B423E8A84316}" destId="{E29C88A6-D3D9-8C40-AA74-40A7CA7F22B2}" srcOrd="0" destOrd="0" parTransId="{9124E6A7-07B7-B247-BF49-2A173E3F8FA9}" sibTransId="{2BE0D02E-08AC-1A4C-8826-34C3F41BBA8D}"/>
    <dgm:cxn modelId="{A2B080E8-7910-EB42-8AB5-0D8E6BF7A91B}" srcId="{9612E796-A66C-A240-85DD-B423E8A84316}" destId="{BA7D68B0-3AB8-264F-8C7C-85FCDAEE6D2E}" srcOrd="2" destOrd="0" parTransId="{DA593325-71CA-2C45-A2D9-C824D7556BA6}" sibTransId="{B9C8723B-20C3-B743-B82D-7D53B35F0A6B}"/>
    <dgm:cxn modelId="{802A9EB5-99AD-0A43-B03B-9047E4C6CE2A}" srcId="{9612E796-A66C-A240-85DD-B423E8A84316}" destId="{E5B926E0-4356-9D4F-90D3-6A803E3F8E34}" srcOrd="3" destOrd="0" parTransId="{76B19252-C01E-8646-AC95-D4FA7E634EE4}" sibTransId="{2F2484A9-D988-C744-8280-574E0F0B06B2}"/>
    <dgm:cxn modelId="{B655B8F5-3BE3-2E40-AD74-F19C5A72D55F}" type="presOf" srcId="{E29C88A6-D3D9-8C40-AA74-40A7CA7F22B2}" destId="{9C7B4C2A-A456-7A40-ADDA-7F7E67AB6688}" srcOrd="0" destOrd="0" presId="urn:microsoft.com/office/officeart/2005/8/layout/vList5"/>
    <dgm:cxn modelId="{EFC7FBF8-61F5-684C-8A39-E27182FCBC38}" srcId="{9612E796-A66C-A240-85DD-B423E8A84316}" destId="{EC0901BE-3E50-CE4A-98A1-6D744FBFEC3A}" srcOrd="1" destOrd="0" parTransId="{AF19DCC2-EDA1-2149-A9DE-29F3138F06EF}" sibTransId="{D8FD938B-462A-0846-AA9F-D1D6651C4E59}"/>
    <dgm:cxn modelId="{804D6290-32A0-CD45-BDEB-25DB48C9D3FD}" srcId="{9612E796-A66C-A240-85DD-B423E8A84316}" destId="{22019E85-560F-B14E-9CF8-02C79F0261FF}" srcOrd="4" destOrd="0" parTransId="{5E8EB076-F187-0041-98D0-968B86B9A96F}" sibTransId="{CFBC4C1B-DAC7-9A4F-BE0C-970AD2D7FC31}"/>
    <dgm:cxn modelId="{5BB1CDE1-D85E-7F46-9502-A3FCF3D9332A}" srcId="{A4EFC5CA-21F8-7345-91F8-4AE8AAD0AE54}" destId="{9612E796-A66C-A240-85DD-B423E8A84316}" srcOrd="0" destOrd="0" parTransId="{9EC69ECA-152A-C640-B55B-13BD66912100}" sibTransId="{5B7BBB9A-F3B5-A146-B049-336EBCB9ECD3}"/>
    <dgm:cxn modelId="{7522363D-11E9-004E-A21D-2A5AFF82D1E4}" type="presOf" srcId="{9612E796-A66C-A240-85DD-B423E8A84316}" destId="{8D7160EB-CCB9-3B49-8058-D287D5652D3D}" srcOrd="0" destOrd="0" presId="urn:microsoft.com/office/officeart/2005/8/layout/vList5"/>
    <dgm:cxn modelId="{E4C276C3-7E13-D644-B17E-8A797C3D1110}" type="presOf" srcId="{BA7D68B0-3AB8-264F-8C7C-85FCDAEE6D2E}" destId="{9C7B4C2A-A456-7A40-ADDA-7F7E67AB6688}" srcOrd="0" destOrd="2" presId="urn:microsoft.com/office/officeart/2005/8/layout/vList5"/>
    <dgm:cxn modelId="{2F906CAE-A59C-9648-87D9-D3D5E202C11A}" type="presOf" srcId="{EC0901BE-3E50-CE4A-98A1-6D744FBFEC3A}" destId="{9C7B4C2A-A456-7A40-ADDA-7F7E67AB6688}" srcOrd="0" destOrd="1" presId="urn:microsoft.com/office/officeart/2005/8/layout/vList5"/>
    <dgm:cxn modelId="{62901BAB-A10E-EB43-82A4-A78E1288B06C}" type="presOf" srcId="{E5B926E0-4356-9D4F-90D3-6A803E3F8E34}" destId="{9C7B4C2A-A456-7A40-ADDA-7F7E67AB6688}" srcOrd="0" destOrd="3" presId="urn:microsoft.com/office/officeart/2005/8/layout/vList5"/>
    <dgm:cxn modelId="{D47B311E-3DB6-B14E-8951-6C18B58A68C2}" type="presParOf" srcId="{91986B26-2DB5-124B-BF5D-2F7D25B79609}" destId="{90362E6B-CF8C-E845-A1CA-2A42D332E2F0}" srcOrd="0" destOrd="0" presId="urn:microsoft.com/office/officeart/2005/8/layout/vList5"/>
    <dgm:cxn modelId="{08AD381A-2300-2F4E-88AC-AF7F9CAB5E9D}" type="presParOf" srcId="{90362E6B-CF8C-E845-A1CA-2A42D332E2F0}" destId="{8D7160EB-CCB9-3B49-8058-D287D5652D3D}" srcOrd="0" destOrd="0" presId="urn:microsoft.com/office/officeart/2005/8/layout/vList5"/>
    <dgm:cxn modelId="{7BFDFBEC-FA52-774C-A17B-A38A6AFF5F37}" type="presParOf" srcId="{90362E6B-CF8C-E845-A1CA-2A42D332E2F0}" destId="{9C7B4C2A-A456-7A40-ADDA-7F7E67AB6688}"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EFC5CA-21F8-7345-91F8-4AE8AAD0AE54}" type="doc">
      <dgm:prSet loTypeId="urn:microsoft.com/office/officeart/2005/8/layout/vList5" loCatId="list" qsTypeId="urn:microsoft.com/office/officeart/2005/8/quickstyle/simple1" qsCatId="simple" csTypeId="urn:microsoft.com/office/officeart/2005/8/colors/accent4_2" csCatId="accent4" phldr="1"/>
      <dgm:spPr/>
      <dgm:t>
        <a:bodyPr/>
        <a:lstStyle/>
        <a:p>
          <a:endParaRPr lang="es-ES"/>
        </a:p>
      </dgm:t>
    </dgm:pt>
    <dgm:pt modelId="{7C4225ED-5052-DC4C-B07D-A45D64623A5D}">
      <dgm:prSet phldrT="[Texto]" custT="1"/>
      <dgm:spPr/>
      <dgm:t>
        <a:bodyPr/>
        <a:lstStyle/>
        <a:p>
          <a:r>
            <a:rPr lang="es-ES" sz="1500" b="0" i="0" dirty="0" smtClean="0">
              <a:latin typeface="Trebuchet MS"/>
              <a:cs typeface="Trebuchet MS"/>
            </a:rPr>
            <a:t>ACTUACIONES REALIZADAS durante el 2020</a:t>
          </a:r>
          <a:endParaRPr lang="es-ES" sz="1500" b="0" i="0" dirty="0">
            <a:latin typeface="Trebuchet MS"/>
            <a:cs typeface="Trebuchet MS"/>
          </a:endParaRPr>
        </a:p>
      </dgm:t>
    </dgm:pt>
    <dgm:pt modelId="{2AEE4243-DAAF-6747-AFFA-DA0EDF20E42A}" type="parTrans" cxnId="{6B02DA70-C349-2D44-AB5F-162AC47DAF52}">
      <dgm:prSet/>
      <dgm:spPr/>
      <dgm:t>
        <a:bodyPr/>
        <a:lstStyle/>
        <a:p>
          <a:endParaRPr lang="es-ES" sz="1500" b="0" i="0">
            <a:latin typeface="Trebuchet MS"/>
            <a:cs typeface="Trebuchet MS"/>
          </a:endParaRPr>
        </a:p>
      </dgm:t>
    </dgm:pt>
    <dgm:pt modelId="{1D775A89-CA22-584A-86F9-A585920BD36F}" type="sibTrans" cxnId="{6B02DA70-C349-2D44-AB5F-162AC47DAF52}">
      <dgm:prSet/>
      <dgm:spPr/>
      <dgm:t>
        <a:bodyPr/>
        <a:lstStyle/>
        <a:p>
          <a:endParaRPr lang="es-ES" sz="1500" b="0" i="0">
            <a:latin typeface="Trebuchet MS"/>
            <a:cs typeface="Trebuchet MS"/>
          </a:endParaRPr>
        </a:p>
      </dgm:t>
    </dgm:pt>
    <dgm:pt modelId="{E9812540-67F1-0545-A9C0-67F13B3C43A2}">
      <dgm:prSet phldrT="[Texto]" custT="1"/>
      <dgm:spPr/>
      <dgm:t>
        <a:bodyPr/>
        <a:lstStyle/>
        <a:p>
          <a:r>
            <a:rPr lang="es-ES" sz="1500" b="0" i="0" dirty="0" smtClean="0">
              <a:latin typeface="Trebuchet MS"/>
              <a:cs typeface="Trebuchet MS"/>
            </a:rPr>
            <a:t>Mujeres atendidas: 2.645</a:t>
          </a:r>
          <a:endParaRPr lang="es-ES" sz="1500" b="0" i="0" dirty="0">
            <a:latin typeface="Trebuchet MS"/>
            <a:cs typeface="Trebuchet MS"/>
          </a:endParaRPr>
        </a:p>
      </dgm:t>
    </dgm:pt>
    <dgm:pt modelId="{F680F40C-5673-E649-88AA-A90BFB689EF4}" type="parTrans" cxnId="{15A55AF5-8AEE-2049-BF71-86F59775C3BD}">
      <dgm:prSet/>
      <dgm:spPr/>
      <dgm:t>
        <a:bodyPr/>
        <a:lstStyle/>
        <a:p>
          <a:endParaRPr lang="es-ES" sz="1500" b="0" i="0">
            <a:latin typeface="Trebuchet MS"/>
            <a:cs typeface="Trebuchet MS"/>
          </a:endParaRPr>
        </a:p>
      </dgm:t>
    </dgm:pt>
    <dgm:pt modelId="{BA6C1854-D76E-9842-A59E-19679C01B04D}" type="sibTrans" cxnId="{15A55AF5-8AEE-2049-BF71-86F59775C3BD}">
      <dgm:prSet/>
      <dgm:spPr/>
      <dgm:t>
        <a:bodyPr/>
        <a:lstStyle/>
        <a:p>
          <a:endParaRPr lang="es-ES" sz="1500" b="0" i="0">
            <a:latin typeface="Trebuchet MS"/>
            <a:cs typeface="Trebuchet MS"/>
          </a:endParaRPr>
        </a:p>
      </dgm:t>
    </dgm:pt>
    <dgm:pt modelId="{15FFA46B-3B41-B64C-B89D-6B3132361BC1}">
      <dgm:prSet custT="1"/>
      <dgm:spPr/>
      <dgm:t>
        <a:bodyPr/>
        <a:lstStyle/>
        <a:p>
          <a:r>
            <a:rPr lang="es-ES" sz="1500" b="0" i="0" smtClean="0">
              <a:latin typeface="Trebuchet MS"/>
              <a:cs typeface="Trebuchet MS"/>
            </a:rPr>
            <a:t>Número de víctimas de trata identificadas: 74</a:t>
          </a:r>
          <a:endParaRPr lang="es-ES" sz="1500" b="0" i="0" dirty="0">
            <a:latin typeface="Trebuchet MS"/>
            <a:cs typeface="Trebuchet MS"/>
          </a:endParaRPr>
        </a:p>
      </dgm:t>
    </dgm:pt>
    <dgm:pt modelId="{444A399E-6C59-EA46-B19B-1D754AD8AECD}" type="parTrans" cxnId="{BB0847EE-928F-8640-A792-93BAF77A0A86}">
      <dgm:prSet/>
      <dgm:spPr/>
      <dgm:t>
        <a:bodyPr/>
        <a:lstStyle/>
        <a:p>
          <a:endParaRPr lang="es-ES" sz="1500" b="0" i="0">
            <a:latin typeface="Trebuchet MS"/>
            <a:cs typeface="Trebuchet MS"/>
          </a:endParaRPr>
        </a:p>
      </dgm:t>
    </dgm:pt>
    <dgm:pt modelId="{0A4BF449-EF55-E74D-86F9-4DE25304CD4F}" type="sibTrans" cxnId="{BB0847EE-928F-8640-A792-93BAF77A0A86}">
      <dgm:prSet/>
      <dgm:spPr/>
      <dgm:t>
        <a:bodyPr/>
        <a:lstStyle/>
        <a:p>
          <a:endParaRPr lang="es-ES" sz="1500" b="0" i="0">
            <a:latin typeface="Trebuchet MS"/>
            <a:cs typeface="Trebuchet MS"/>
          </a:endParaRPr>
        </a:p>
      </dgm:t>
    </dgm:pt>
    <dgm:pt modelId="{C83851D7-0EDE-474E-8097-7D2DB4274A8C}">
      <dgm:prSet custT="1"/>
      <dgm:spPr/>
      <dgm:t>
        <a:bodyPr/>
        <a:lstStyle/>
        <a:p>
          <a:r>
            <a:rPr lang="es-ES" sz="1500" b="0" i="0" dirty="0" smtClean="0">
              <a:latin typeface="Trebuchet MS"/>
              <a:cs typeface="Trebuchet MS"/>
            </a:rPr>
            <a:t>ATRAPADAS</a:t>
          </a:r>
          <a:endParaRPr lang="es-ES" sz="1500" b="0" i="0" dirty="0">
            <a:latin typeface="Trebuchet MS"/>
            <a:cs typeface="Trebuchet MS"/>
          </a:endParaRPr>
        </a:p>
      </dgm:t>
    </dgm:pt>
    <dgm:pt modelId="{23B5A6CC-2F45-3E42-AF3B-FF325553027B}" type="parTrans" cxnId="{CD13C620-0436-1D4F-9F25-081714F8DCDD}">
      <dgm:prSet/>
      <dgm:spPr/>
      <dgm:t>
        <a:bodyPr/>
        <a:lstStyle/>
        <a:p>
          <a:endParaRPr lang="es-ES" sz="1500" b="0" i="0">
            <a:latin typeface="Trebuchet MS"/>
            <a:cs typeface="Trebuchet MS"/>
          </a:endParaRPr>
        </a:p>
      </dgm:t>
    </dgm:pt>
    <dgm:pt modelId="{6296E669-18D4-5F46-AFC6-21A8C5FD41F4}" type="sibTrans" cxnId="{CD13C620-0436-1D4F-9F25-081714F8DCDD}">
      <dgm:prSet/>
      <dgm:spPr/>
      <dgm:t>
        <a:bodyPr/>
        <a:lstStyle/>
        <a:p>
          <a:endParaRPr lang="es-ES" sz="1500" b="0" i="0">
            <a:latin typeface="Trebuchet MS"/>
            <a:cs typeface="Trebuchet MS"/>
          </a:endParaRPr>
        </a:p>
      </dgm:t>
    </dgm:pt>
    <dgm:pt modelId="{235551F7-252B-4844-AC93-2EDEBB7E3C32}">
      <dgm:prSet custT="1"/>
      <dgm:spPr/>
      <dgm:t>
        <a:bodyPr/>
        <a:lstStyle/>
        <a:p>
          <a:r>
            <a:rPr lang="es-ES" sz="1500" b="0" i="0" dirty="0" smtClean="0">
              <a:solidFill>
                <a:srgbClr val="8D48AD"/>
              </a:solidFill>
              <a:latin typeface="Trebuchet MS"/>
              <a:cs typeface="Trebuchet MS"/>
            </a:rPr>
            <a:t>Mujeres atendidas: 948</a:t>
          </a:r>
          <a:endParaRPr lang="es-ES" sz="1500" b="0" i="0" dirty="0">
            <a:solidFill>
              <a:srgbClr val="8D48AD"/>
            </a:solidFill>
            <a:latin typeface="Trebuchet MS"/>
            <a:cs typeface="Trebuchet MS"/>
          </a:endParaRPr>
        </a:p>
      </dgm:t>
    </dgm:pt>
    <dgm:pt modelId="{6AB06B51-7EFF-4BBE-A148-E9E08C6C801E}" type="parTrans" cxnId="{1C47FF67-78C9-4092-8AF8-93AB5FA35C18}">
      <dgm:prSet/>
      <dgm:spPr/>
      <dgm:t>
        <a:bodyPr/>
        <a:lstStyle/>
        <a:p>
          <a:endParaRPr lang="es-ES" sz="1500">
            <a:latin typeface="Trebuchet MS"/>
            <a:cs typeface="Trebuchet MS"/>
          </a:endParaRPr>
        </a:p>
      </dgm:t>
    </dgm:pt>
    <dgm:pt modelId="{F528A9D1-43C4-4ECA-B168-98E602386CDF}" type="sibTrans" cxnId="{1C47FF67-78C9-4092-8AF8-93AB5FA35C18}">
      <dgm:prSet/>
      <dgm:spPr/>
      <dgm:t>
        <a:bodyPr/>
        <a:lstStyle/>
        <a:p>
          <a:endParaRPr lang="es-ES" sz="1500">
            <a:latin typeface="Trebuchet MS"/>
            <a:cs typeface="Trebuchet MS"/>
          </a:endParaRPr>
        </a:p>
      </dgm:t>
    </dgm:pt>
    <dgm:pt modelId="{67F99095-7EC3-6D46-BAEF-6BF5F817FD3B}">
      <dgm:prSet custT="1"/>
      <dgm:spPr/>
      <dgm:t>
        <a:bodyPr/>
        <a:lstStyle/>
        <a:p>
          <a:r>
            <a:rPr lang="es-ES" sz="1500" b="0" i="0" dirty="0" smtClean="0">
              <a:solidFill>
                <a:srgbClr val="8D48AD"/>
              </a:solidFill>
              <a:latin typeface="Trebuchet MS"/>
              <a:cs typeface="Trebuchet MS"/>
            </a:rPr>
            <a:t>Intervenciones realizadas: 12.133</a:t>
          </a:r>
          <a:endParaRPr lang="es-ES" sz="1500" b="0" i="0" dirty="0">
            <a:solidFill>
              <a:srgbClr val="8D48AD"/>
            </a:solidFill>
            <a:latin typeface="Trebuchet MS"/>
            <a:cs typeface="Trebuchet MS"/>
          </a:endParaRPr>
        </a:p>
      </dgm:t>
    </dgm:pt>
    <dgm:pt modelId="{94FFC928-2266-2B49-9EE1-D70C404387D9}" type="sibTrans" cxnId="{99C0C4DB-FE47-144A-82A7-8AA60046D018}">
      <dgm:prSet/>
      <dgm:spPr/>
      <dgm:t>
        <a:bodyPr/>
        <a:lstStyle/>
        <a:p>
          <a:endParaRPr lang="es-ES" sz="1500" b="0" i="0">
            <a:latin typeface="Trebuchet MS"/>
            <a:cs typeface="Trebuchet MS"/>
          </a:endParaRPr>
        </a:p>
      </dgm:t>
    </dgm:pt>
    <dgm:pt modelId="{E8EFB321-CE5D-2D4B-AB83-09DE0D9AA425}" type="parTrans" cxnId="{99C0C4DB-FE47-144A-82A7-8AA60046D018}">
      <dgm:prSet/>
      <dgm:spPr/>
      <dgm:t>
        <a:bodyPr/>
        <a:lstStyle/>
        <a:p>
          <a:endParaRPr lang="es-ES" sz="1500" b="0" i="0">
            <a:latin typeface="Trebuchet MS"/>
            <a:cs typeface="Trebuchet MS"/>
          </a:endParaRPr>
        </a:p>
      </dgm:t>
    </dgm:pt>
    <dgm:pt modelId="{91986B26-2DB5-124B-BF5D-2F7D25B79609}" type="pres">
      <dgm:prSet presAssocID="{A4EFC5CA-21F8-7345-91F8-4AE8AAD0AE54}" presName="Name0" presStyleCnt="0">
        <dgm:presLayoutVars>
          <dgm:dir/>
          <dgm:animLvl val="lvl"/>
          <dgm:resizeHandles val="exact"/>
        </dgm:presLayoutVars>
      </dgm:prSet>
      <dgm:spPr/>
      <dgm:t>
        <a:bodyPr/>
        <a:lstStyle/>
        <a:p>
          <a:endParaRPr lang="es-ES"/>
        </a:p>
      </dgm:t>
    </dgm:pt>
    <dgm:pt modelId="{570F68C0-0A5D-B343-A400-30BB8541083C}" type="pres">
      <dgm:prSet presAssocID="{7C4225ED-5052-DC4C-B07D-A45D64623A5D}" presName="linNode" presStyleCnt="0"/>
      <dgm:spPr/>
    </dgm:pt>
    <dgm:pt modelId="{41574644-2136-7241-9F82-B92918E0D81E}" type="pres">
      <dgm:prSet presAssocID="{7C4225ED-5052-DC4C-B07D-A45D64623A5D}" presName="parentText" presStyleLbl="node1" presStyleIdx="0" presStyleCnt="1" custScaleY="80125">
        <dgm:presLayoutVars>
          <dgm:chMax val="1"/>
          <dgm:bulletEnabled val="1"/>
        </dgm:presLayoutVars>
      </dgm:prSet>
      <dgm:spPr>
        <a:prstGeom prst="rect">
          <a:avLst/>
        </a:prstGeom>
      </dgm:spPr>
      <dgm:t>
        <a:bodyPr/>
        <a:lstStyle/>
        <a:p>
          <a:endParaRPr lang="es-ES"/>
        </a:p>
      </dgm:t>
    </dgm:pt>
    <dgm:pt modelId="{0EE830C0-7302-AA40-84ED-B749949C3447}" type="pres">
      <dgm:prSet presAssocID="{7C4225ED-5052-DC4C-B07D-A45D64623A5D}" presName="descendantText" presStyleLbl="alignAccFollowNode1" presStyleIdx="0" presStyleCnt="1">
        <dgm:presLayoutVars>
          <dgm:bulletEnabled val="1"/>
        </dgm:presLayoutVars>
      </dgm:prSet>
      <dgm:spPr>
        <a:prstGeom prst="rect">
          <a:avLst/>
        </a:prstGeom>
      </dgm:spPr>
      <dgm:t>
        <a:bodyPr/>
        <a:lstStyle/>
        <a:p>
          <a:endParaRPr lang="es-ES"/>
        </a:p>
      </dgm:t>
    </dgm:pt>
  </dgm:ptLst>
  <dgm:cxnLst>
    <dgm:cxn modelId="{1C47FF67-78C9-4092-8AF8-93AB5FA35C18}" srcId="{C83851D7-0EDE-474E-8097-7D2DB4274A8C}" destId="{235551F7-252B-4844-AC93-2EDEBB7E3C32}" srcOrd="0" destOrd="0" parTransId="{6AB06B51-7EFF-4BBE-A148-E9E08C6C801E}" sibTransId="{F528A9D1-43C4-4ECA-B168-98E602386CDF}"/>
    <dgm:cxn modelId="{0B4765FE-E3DD-984F-A628-04DFE851A060}" type="presOf" srcId="{67F99095-7EC3-6D46-BAEF-6BF5F817FD3B}" destId="{0EE830C0-7302-AA40-84ED-B749949C3447}" srcOrd="0" destOrd="4" presId="urn:microsoft.com/office/officeart/2005/8/layout/vList5"/>
    <dgm:cxn modelId="{587A3F05-D097-A94F-8ADB-3F5F41AD2E57}" type="presOf" srcId="{A4EFC5CA-21F8-7345-91F8-4AE8AAD0AE54}" destId="{91986B26-2DB5-124B-BF5D-2F7D25B79609}" srcOrd="0" destOrd="0" presId="urn:microsoft.com/office/officeart/2005/8/layout/vList5"/>
    <dgm:cxn modelId="{CE7592FB-F762-EC4D-B465-95F9BFE2FF31}" type="presOf" srcId="{7C4225ED-5052-DC4C-B07D-A45D64623A5D}" destId="{41574644-2136-7241-9F82-B92918E0D81E}" srcOrd="0" destOrd="0" presId="urn:microsoft.com/office/officeart/2005/8/layout/vList5"/>
    <dgm:cxn modelId="{5ACF3541-ACA1-6743-9AB2-644CB232B6EF}" type="presOf" srcId="{E9812540-67F1-0545-A9C0-67F13B3C43A2}" destId="{0EE830C0-7302-AA40-84ED-B749949C3447}" srcOrd="0" destOrd="0" presId="urn:microsoft.com/office/officeart/2005/8/layout/vList5"/>
    <dgm:cxn modelId="{42EF07B6-3FEF-D948-A1E6-1BAEA1F7D934}" type="presOf" srcId="{C83851D7-0EDE-474E-8097-7D2DB4274A8C}" destId="{0EE830C0-7302-AA40-84ED-B749949C3447}" srcOrd="0" destOrd="2" presId="urn:microsoft.com/office/officeart/2005/8/layout/vList5"/>
    <dgm:cxn modelId="{672DDD8F-786F-4E40-B56C-B8C3F3B4E37F}" type="presOf" srcId="{15FFA46B-3B41-B64C-B89D-6B3132361BC1}" destId="{0EE830C0-7302-AA40-84ED-B749949C3447}" srcOrd="0" destOrd="1" presId="urn:microsoft.com/office/officeart/2005/8/layout/vList5"/>
    <dgm:cxn modelId="{15A55AF5-8AEE-2049-BF71-86F59775C3BD}" srcId="{7C4225ED-5052-DC4C-B07D-A45D64623A5D}" destId="{E9812540-67F1-0545-A9C0-67F13B3C43A2}" srcOrd="0" destOrd="0" parTransId="{F680F40C-5673-E649-88AA-A90BFB689EF4}" sibTransId="{BA6C1854-D76E-9842-A59E-19679C01B04D}"/>
    <dgm:cxn modelId="{CD13C620-0436-1D4F-9F25-081714F8DCDD}" srcId="{7C4225ED-5052-DC4C-B07D-A45D64623A5D}" destId="{C83851D7-0EDE-474E-8097-7D2DB4274A8C}" srcOrd="2" destOrd="0" parTransId="{23B5A6CC-2F45-3E42-AF3B-FF325553027B}" sibTransId="{6296E669-18D4-5F46-AFC6-21A8C5FD41F4}"/>
    <dgm:cxn modelId="{28373FC0-1F17-0745-92B7-576E1EA2D617}" type="presOf" srcId="{235551F7-252B-4844-AC93-2EDEBB7E3C32}" destId="{0EE830C0-7302-AA40-84ED-B749949C3447}" srcOrd="0" destOrd="3" presId="urn:microsoft.com/office/officeart/2005/8/layout/vList5"/>
    <dgm:cxn modelId="{99C0C4DB-FE47-144A-82A7-8AA60046D018}" srcId="{C83851D7-0EDE-474E-8097-7D2DB4274A8C}" destId="{67F99095-7EC3-6D46-BAEF-6BF5F817FD3B}" srcOrd="1" destOrd="0" parTransId="{E8EFB321-CE5D-2D4B-AB83-09DE0D9AA425}" sibTransId="{94FFC928-2266-2B49-9EE1-D70C404387D9}"/>
    <dgm:cxn modelId="{6B02DA70-C349-2D44-AB5F-162AC47DAF52}" srcId="{A4EFC5CA-21F8-7345-91F8-4AE8AAD0AE54}" destId="{7C4225ED-5052-DC4C-B07D-A45D64623A5D}" srcOrd="0" destOrd="0" parTransId="{2AEE4243-DAAF-6747-AFFA-DA0EDF20E42A}" sibTransId="{1D775A89-CA22-584A-86F9-A585920BD36F}"/>
    <dgm:cxn modelId="{BB0847EE-928F-8640-A792-93BAF77A0A86}" srcId="{7C4225ED-5052-DC4C-B07D-A45D64623A5D}" destId="{15FFA46B-3B41-B64C-B89D-6B3132361BC1}" srcOrd="1" destOrd="0" parTransId="{444A399E-6C59-EA46-B19B-1D754AD8AECD}" sibTransId="{0A4BF449-EF55-E74D-86F9-4DE25304CD4F}"/>
    <dgm:cxn modelId="{5786B3C9-AAF3-D943-9291-542661495E13}" type="presParOf" srcId="{91986B26-2DB5-124B-BF5D-2F7D25B79609}" destId="{570F68C0-0A5D-B343-A400-30BB8541083C}" srcOrd="0" destOrd="0" presId="urn:microsoft.com/office/officeart/2005/8/layout/vList5"/>
    <dgm:cxn modelId="{843BEAA5-3780-1848-8AA6-090EEBDC3E59}" type="presParOf" srcId="{570F68C0-0A5D-B343-A400-30BB8541083C}" destId="{41574644-2136-7241-9F82-B92918E0D81E}" srcOrd="0" destOrd="0" presId="urn:microsoft.com/office/officeart/2005/8/layout/vList5"/>
    <dgm:cxn modelId="{E2B36E6B-B925-CC46-913E-80D26FD57A7A}" type="presParOf" srcId="{570F68C0-0A5D-B343-A400-30BB8541083C}" destId="{0EE830C0-7302-AA40-84ED-B749949C3447}"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902E7E-6268-6A44-8B40-5BE97EFC7815}" type="datetimeFigureOut">
              <a:rPr lang="es-ES" smtClean="0"/>
              <a:t>25/11/2020</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7B3A44-5028-F140-ABF3-23142265A51E}" type="slidenum">
              <a:rPr lang="es-ES" smtClean="0"/>
              <a:t>‹Nº›</a:t>
            </a:fld>
            <a:endParaRPr lang="es-ES"/>
          </a:p>
        </p:txBody>
      </p:sp>
    </p:spTree>
    <p:extLst>
      <p:ext uri="{BB962C8B-B14F-4D97-AF65-F5344CB8AC3E}">
        <p14:creationId xmlns:p14="http://schemas.microsoft.com/office/powerpoint/2010/main" val="1389705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FD8A8C-8888-904A-85B1-599AED160F2A}" type="datetimeFigureOut">
              <a:rPr lang="es-ES" smtClean="0"/>
              <a:t>25/11/2020</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4DEDF9-30B1-7A45-89E0-EDF0955C6043}" type="slidenum">
              <a:rPr lang="es-ES" smtClean="0"/>
              <a:t>‹Nº›</a:t>
            </a:fld>
            <a:endParaRPr lang="es-ES"/>
          </a:p>
        </p:txBody>
      </p:sp>
    </p:spTree>
    <p:extLst>
      <p:ext uri="{BB962C8B-B14F-4D97-AF65-F5344CB8AC3E}">
        <p14:creationId xmlns:p14="http://schemas.microsoft.com/office/powerpoint/2010/main" val="1139981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dirty="0" smtClean="0"/>
              <a:t>Haga clic para modificar el estilo de subtítulo del patrón</a:t>
            </a:r>
            <a:endParaRPr lang="es-ES" dirty="0"/>
          </a:p>
        </p:txBody>
      </p:sp>
      <p:sp>
        <p:nvSpPr>
          <p:cNvPr id="4" name="Marcador de fecha 3"/>
          <p:cNvSpPr>
            <a:spLocks noGrp="1"/>
          </p:cNvSpPr>
          <p:nvPr>
            <p:ph type="dt" sz="half" idx="10"/>
          </p:nvPr>
        </p:nvSpPr>
        <p:spPr/>
        <p:txBody>
          <a:bodyPr/>
          <a:lstStyle/>
          <a:p>
            <a:fld id="{64687F45-47C9-EF45-BBB6-A5863166D40C}" type="datetimeFigureOut">
              <a:rPr lang="es-ES" smtClean="0"/>
              <a:t>25/11/2020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45124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4687F45-47C9-EF45-BBB6-A5863166D40C}" type="datetimeFigureOut">
              <a:rPr lang="es-ES" smtClean="0"/>
              <a:t>25/11/2020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3475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4687F45-47C9-EF45-BBB6-A5863166D40C}" type="datetimeFigureOut">
              <a:rPr lang="es-ES" smtClean="0"/>
              <a:t>25/11/2020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19510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4687F45-47C9-EF45-BBB6-A5863166D40C}" type="datetimeFigureOut">
              <a:rPr lang="es-ES" smtClean="0"/>
              <a:t>25/11/2020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3471726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4687F45-47C9-EF45-BBB6-A5863166D40C}" type="datetimeFigureOut">
              <a:rPr lang="es-ES" smtClean="0"/>
              <a:t>25/11/2020</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263025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4687F45-47C9-EF45-BBB6-A5863166D40C}" type="datetimeFigureOut">
              <a:rPr lang="es-ES" smtClean="0"/>
              <a:t>25/11/2020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13255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64687F45-47C9-EF45-BBB6-A5863166D40C}" type="datetimeFigureOut">
              <a:rPr lang="es-ES" smtClean="0"/>
              <a:t>25/11/2020</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313645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4687F45-47C9-EF45-BBB6-A5863166D40C}" type="datetimeFigureOut">
              <a:rPr lang="es-ES" smtClean="0"/>
              <a:t>25/11/2020</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36074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4687F45-47C9-EF45-BBB6-A5863166D40C}" type="datetimeFigureOut">
              <a:rPr lang="es-ES" smtClean="0"/>
              <a:t>25/11/2020</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355684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4687F45-47C9-EF45-BBB6-A5863166D40C}" type="datetimeFigureOut">
              <a:rPr lang="es-ES" smtClean="0"/>
              <a:t>25/11/2020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56349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4687F45-47C9-EF45-BBB6-A5863166D40C}" type="datetimeFigureOut">
              <a:rPr lang="es-ES" smtClean="0"/>
              <a:t>25/11/2020</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1442682-E640-AC47-9FB8-EA9C06BCFAAF}" type="slidenum">
              <a:rPr lang="es-ES" smtClean="0"/>
              <a:t>‹Nº›</a:t>
            </a:fld>
            <a:endParaRPr lang="es-ES"/>
          </a:p>
        </p:txBody>
      </p:sp>
    </p:spTree>
    <p:extLst>
      <p:ext uri="{BB962C8B-B14F-4D97-AF65-F5344CB8AC3E}">
        <p14:creationId xmlns:p14="http://schemas.microsoft.com/office/powerpoint/2010/main" val="137099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dirty="0" smtClean="0"/>
              <a:t>Clic para editar título</a:t>
            </a:r>
            <a:endParaRPr lang="es-ES" dirty="0"/>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687F45-47C9-EF45-BBB6-A5863166D40C}" type="datetimeFigureOut">
              <a:rPr lang="es-ES" smtClean="0"/>
              <a:t>25/11/2020</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442682-E640-AC47-9FB8-EA9C06BCFAAF}" type="slidenum">
              <a:rPr lang="es-ES" smtClean="0"/>
              <a:t>‹Nº›</a:t>
            </a:fld>
            <a:endParaRPr lang="es-ES"/>
          </a:p>
        </p:txBody>
      </p:sp>
    </p:spTree>
    <p:extLst>
      <p:ext uri="{BB962C8B-B14F-4D97-AF65-F5344CB8AC3E}">
        <p14:creationId xmlns:p14="http://schemas.microsoft.com/office/powerpoint/2010/main" val="1236789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Trebuchet MS"/>
          <a:ea typeface="+mj-ea"/>
          <a:cs typeface="Trebuchet M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Franklin Gothic Book"/>
          <a:ea typeface="+mn-ea"/>
          <a:cs typeface="Franklin Gothic Book"/>
        </a:defRPr>
      </a:lvl1pPr>
      <a:lvl2pPr marL="742950" indent="-285750" algn="l" defTabSz="457200" rtl="0" eaLnBrk="1" latinLnBrk="0" hangingPunct="1">
        <a:spcBef>
          <a:spcPct val="20000"/>
        </a:spcBef>
        <a:buFont typeface="Arial"/>
        <a:buChar char="–"/>
        <a:defRPr sz="2800" kern="1200">
          <a:solidFill>
            <a:schemeClr val="tx1"/>
          </a:solidFill>
          <a:latin typeface="Franklin Gothic Book"/>
          <a:ea typeface="+mn-ea"/>
          <a:cs typeface="Franklin Gothic Book"/>
        </a:defRPr>
      </a:lvl2pPr>
      <a:lvl3pPr marL="1143000" indent="-228600" algn="l" defTabSz="457200" rtl="0" eaLnBrk="1" latinLnBrk="0" hangingPunct="1">
        <a:spcBef>
          <a:spcPct val="20000"/>
        </a:spcBef>
        <a:buFont typeface="Arial"/>
        <a:buChar char="•"/>
        <a:defRPr sz="2400" kern="1200">
          <a:solidFill>
            <a:schemeClr val="tx1"/>
          </a:solidFill>
          <a:latin typeface="Franklin Gothic Book"/>
          <a:ea typeface="+mn-ea"/>
          <a:cs typeface="Franklin Gothic Book"/>
        </a:defRPr>
      </a:lvl3pPr>
      <a:lvl4pPr marL="16002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4pPr>
      <a:lvl5pPr marL="2057400" indent="-228600" algn="l" defTabSz="457200" rtl="0" eaLnBrk="1" latinLnBrk="0" hangingPunct="1">
        <a:spcBef>
          <a:spcPct val="20000"/>
        </a:spcBef>
        <a:buFont typeface="Arial"/>
        <a:buChar char="»"/>
        <a:defRPr sz="2000" kern="1200">
          <a:solidFill>
            <a:schemeClr val="tx1"/>
          </a:solidFill>
          <a:latin typeface="Franklin Gothic Book"/>
          <a:ea typeface="+mn-ea"/>
          <a:cs typeface="Franklin Gothic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jpg"/><Relationship Id="rId7" Type="http://schemas.openxmlformats.org/officeDocument/2006/relationships/diagramLayout" Target="../diagrams/layout1.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3.jpg"/><Relationship Id="rId10" Type="http://schemas.microsoft.com/office/2007/relationships/diagramDrawing" Target="../diagrams/drawing1.xml"/><Relationship Id="rId4" Type="http://schemas.openxmlformats.org/officeDocument/2006/relationships/image" Target="../media/image12.jpg"/><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jpg"/><Relationship Id="rId7" Type="http://schemas.openxmlformats.org/officeDocument/2006/relationships/diagramLayout" Target="../diagrams/layout2.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2.xml"/><Relationship Id="rId5" Type="http://schemas.openxmlformats.org/officeDocument/2006/relationships/image" Target="../media/image13.jpg"/><Relationship Id="rId10" Type="http://schemas.microsoft.com/office/2007/relationships/diagramDrawing" Target="../diagrams/drawing2.xml"/><Relationship Id="rId4" Type="http://schemas.openxmlformats.org/officeDocument/2006/relationships/image" Target="../media/image12.jpg"/><Relationship Id="rId9" Type="http://schemas.openxmlformats.org/officeDocument/2006/relationships/diagramColors" Target="../diagrams/colors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13" Type="http://schemas.openxmlformats.org/officeDocument/2006/relationships/diagramQuickStyle" Target="../diagrams/quickStyle4.xml"/><Relationship Id="rId3" Type="http://schemas.openxmlformats.org/officeDocument/2006/relationships/image" Target="../media/image12.jpg"/><Relationship Id="rId7" Type="http://schemas.openxmlformats.org/officeDocument/2006/relationships/diagramLayout" Target="../diagrams/layout3.xml"/><Relationship Id="rId12" Type="http://schemas.openxmlformats.org/officeDocument/2006/relationships/diagramLayout" Target="../diagrams/layout4.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3.xml"/><Relationship Id="rId11" Type="http://schemas.openxmlformats.org/officeDocument/2006/relationships/diagramData" Target="../diagrams/data4.xml"/><Relationship Id="rId5" Type="http://schemas.openxmlformats.org/officeDocument/2006/relationships/image" Target="../media/image16.jpg"/><Relationship Id="rId15" Type="http://schemas.microsoft.com/office/2007/relationships/diagramDrawing" Target="../diagrams/drawing4.xml"/><Relationship Id="rId10" Type="http://schemas.microsoft.com/office/2007/relationships/diagramDrawing" Target="../diagrams/drawing3.xml"/><Relationship Id="rId4" Type="http://schemas.openxmlformats.org/officeDocument/2006/relationships/image" Target="../media/image13.jpg"/><Relationship Id="rId9" Type="http://schemas.openxmlformats.org/officeDocument/2006/relationships/diagramColors" Target="../diagrams/colors3.xml"/><Relationship Id="rId14" Type="http://schemas.openxmlformats.org/officeDocument/2006/relationships/diagramColors" Target="../diagrams/colors4.xml"/></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3.jpg"/><Relationship Id="rId7" Type="http://schemas.openxmlformats.org/officeDocument/2006/relationships/chart" Target="../charts/chart1.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2.jpg"/></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3.jpg"/><Relationship Id="rId7" Type="http://schemas.openxmlformats.org/officeDocument/2006/relationships/image" Target="../media/image20.jpeg"/><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7.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5.jpg"/><Relationship Id="rId7" Type="http://schemas.openxmlformats.org/officeDocument/2006/relationships/diagramLayout" Target="../diagrams/layout5.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12.jpg"/><Relationship Id="rId10" Type="http://schemas.microsoft.com/office/2007/relationships/diagramDrawing" Target="../diagrams/drawing5.xml"/><Relationship Id="rId4" Type="http://schemas.openxmlformats.org/officeDocument/2006/relationships/image" Target="../media/image13.jpg"/><Relationship Id="rId9"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5.jpg"/><Relationship Id="rId7" Type="http://schemas.openxmlformats.org/officeDocument/2006/relationships/diagramLayout" Target="../diagrams/layout6.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6.xml"/><Relationship Id="rId5" Type="http://schemas.openxmlformats.org/officeDocument/2006/relationships/image" Target="../media/image12.jpg"/><Relationship Id="rId10" Type="http://schemas.microsoft.com/office/2007/relationships/diagramDrawing" Target="../diagrams/drawing6.xml"/><Relationship Id="rId4" Type="http://schemas.openxmlformats.org/officeDocument/2006/relationships/image" Target="../media/image13.jpg"/><Relationship Id="rId9" Type="http://schemas.openxmlformats.org/officeDocument/2006/relationships/diagramColors" Target="../diagrams/colors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13.jpg"/><Relationship Id="rId7" Type="http://schemas.openxmlformats.org/officeDocument/2006/relationships/diagramLayout" Target="../diagrams/layout7.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7.xml"/><Relationship Id="rId5" Type="http://schemas.openxmlformats.org/officeDocument/2006/relationships/image" Target="../media/image24.jpg"/><Relationship Id="rId10" Type="http://schemas.microsoft.com/office/2007/relationships/diagramDrawing" Target="../diagrams/drawing7.xml"/><Relationship Id="rId4" Type="http://schemas.openxmlformats.org/officeDocument/2006/relationships/image" Target="../media/image12.jpg"/><Relationship Id="rId9" Type="http://schemas.openxmlformats.org/officeDocument/2006/relationships/diagramColors" Target="../diagrams/colors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12.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QuickStyle" Target="../diagrams/quickStyle9.xml"/><Relationship Id="rId3" Type="http://schemas.openxmlformats.org/officeDocument/2006/relationships/image" Target="../media/image12.jpg"/><Relationship Id="rId7" Type="http://schemas.openxmlformats.org/officeDocument/2006/relationships/diagramLayout" Target="../diagrams/layout8.xml"/><Relationship Id="rId12" Type="http://schemas.openxmlformats.org/officeDocument/2006/relationships/diagramLayout" Target="../diagrams/layout9.xml"/><Relationship Id="rId2" Type="http://schemas.openxmlformats.org/officeDocument/2006/relationships/image" Target="../media/image4.tif"/><Relationship Id="rId1" Type="http://schemas.openxmlformats.org/officeDocument/2006/relationships/slideLayout" Target="../slideLayouts/slideLayout1.xml"/><Relationship Id="rId6" Type="http://schemas.openxmlformats.org/officeDocument/2006/relationships/diagramData" Target="../diagrams/data8.xml"/><Relationship Id="rId11" Type="http://schemas.openxmlformats.org/officeDocument/2006/relationships/diagramData" Target="../diagrams/data9.xml"/><Relationship Id="rId5" Type="http://schemas.openxmlformats.org/officeDocument/2006/relationships/image" Target="../media/image27.jpg"/><Relationship Id="rId15" Type="http://schemas.microsoft.com/office/2007/relationships/diagramDrawing" Target="../diagrams/drawing9.xml"/><Relationship Id="rId10" Type="http://schemas.microsoft.com/office/2007/relationships/diagramDrawing" Target="../diagrams/drawing8.xml"/><Relationship Id="rId4" Type="http://schemas.openxmlformats.org/officeDocument/2006/relationships/image" Target="../media/image13.jpg"/><Relationship Id="rId9" Type="http://schemas.openxmlformats.org/officeDocument/2006/relationships/diagramColors" Target="../diagrams/colors8.xml"/><Relationship Id="rId14" Type="http://schemas.openxmlformats.org/officeDocument/2006/relationships/diagramColors" Target="../diagrams/colors9.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image" Target="../media/image12.jp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31.jpg"/></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5.jp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tif"/><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35.jpg"/></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00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50"/>
            <a:ext cx="9144000" cy="6858000"/>
          </a:xfrm>
          <a:prstGeom prst="rect">
            <a:avLst/>
          </a:prstGeom>
        </p:spPr>
      </p:pic>
    </p:spTree>
    <p:extLst>
      <p:ext uri="{BB962C8B-B14F-4D97-AF65-F5344CB8AC3E}">
        <p14:creationId xmlns:p14="http://schemas.microsoft.com/office/powerpoint/2010/main" val="2889329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health-2082630_1280.jpg"/>
          <p:cNvPicPr>
            <a:picLocks noChangeAspect="1"/>
          </p:cNvPicPr>
          <p:nvPr/>
        </p:nvPicPr>
        <p:blipFill>
          <a:blip r:embed="rId3">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pic>
        <p:nvPicPr>
          <p:cNvPr id="10" name="Imagen 9" descr="01b.jpg"/>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6" name="Imagen 5" descr="man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930" y="1726244"/>
            <a:ext cx="1260000" cy="1260000"/>
          </a:xfrm>
          <a:prstGeom prst="rect">
            <a:avLst/>
          </a:prstGeom>
        </p:spPr>
      </p:pic>
      <p:sp>
        <p:nvSpPr>
          <p:cNvPr id="4" name="CuadroTexto 3"/>
          <p:cNvSpPr txBox="1"/>
          <p:nvPr/>
        </p:nvSpPr>
        <p:spPr>
          <a:xfrm>
            <a:off x="1318382" y="2642670"/>
            <a:ext cx="7366000" cy="3677930"/>
          </a:xfrm>
          <a:prstGeom prst="rect">
            <a:avLst/>
          </a:prstGeom>
          <a:noFill/>
        </p:spPr>
        <p:txBody>
          <a:bodyPr wrap="square" rtlCol="0">
            <a:spAutoFit/>
          </a:bodyPr>
          <a:lstStyle/>
          <a:p>
            <a:pPr>
              <a:spcBef>
                <a:spcPts val="500"/>
              </a:spcBef>
              <a:spcAft>
                <a:spcPts val="500"/>
              </a:spcAft>
              <a:buClr>
                <a:schemeClr val="accent2"/>
              </a:buClr>
              <a:tabLst>
                <a:tab pos="0" algn="l"/>
              </a:tabLst>
              <a:defRPr/>
            </a:pPr>
            <a:r>
              <a:rPr lang="es-ES" dirty="0" smtClean="0">
                <a:solidFill>
                  <a:srgbClr val="8544A2"/>
                </a:solidFill>
                <a:latin typeface="Rockwell"/>
                <a:cs typeface="Rockwell"/>
              </a:rPr>
              <a:t>Cámaras </a:t>
            </a:r>
            <a:r>
              <a:rPr lang="es-ES" dirty="0">
                <a:solidFill>
                  <a:srgbClr val="8544A2"/>
                </a:solidFill>
                <a:latin typeface="Rockwell"/>
                <a:cs typeface="Rockwell"/>
              </a:rPr>
              <a:t>de </a:t>
            </a:r>
            <a:r>
              <a:rPr lang="es-ES" dirty="0" smtClean="0">
                <a:solidFill>
                  <a:srgbClr val="8544A2"/>
                </a:solidFill>
                <a:latin typeface="Rockwell"/>
                <a:cs typeface="Rockwell"/>
              </a:rPr>
              <a:t>comercio.</a:t>
            </a:r>
            <a:r>
              <a:rPr lang="es-ES" sz="1500" dirty="0" smtClean="0">
                <a:solidFill>
                  <a:srgbClr val="8544A2"/>
                </a:solidFill>
                <a:latin typeface="Rockwell"/>
                <a:cs typeface="Rockwell"/>
              </a:rPr>
              <a:t/>
            </a:r>
            <a:br>
              <a:rPr lang="es-ES" sz="1500" dirty="0" smtClean="0">
                <a:solidFill>
                  <a:srgbClr val="8544A2"/>
                </a:solidFill>
                <a:latin typeface="Rockwell"/>
                <a:cs typeface="Rockwell"/>
              </a:rPr>
            </a:br>
            <a:r>
              <a:rPr lang="es-ES" sz="1500" dirty="0" smtClean="0">
                <a:solidFill>
                  <a:srgbClr val="8544A2"/>
                </a:solidFill>
                <a:latin typeface="Trebuchet MS"/>
                <a:ea typeface="Calibri" panose="020F0502020204030204" pitchFamily="34" charset="0"/>
                <a:cs typeface="Trebuchet MS"/>
              </a:rPr>
              <a:t>Fecha de la firma: 11 de septiembre de 2020 </a:t>
            </a:r>
          </a:p>
          <a:p>
            <a:pPr>
              <a:spcBef>
                <a:spcPts val="500"/>
              </a:spcBef>
              <a:spcAft>
                <a:spcPts val="500"/>
              </a:spcAft>
            </a:pPr>
            <a:r>
              <a:rPr lang="es-ES" sz="1500" dirty="0" smtClean="0">
                <a:solidFill>
                  <a:srgbClr val="DB6EDC"/>
                </a:solidFill>
                <a:latin typeface="Trebuchet MS"/>
                <a:ea typeface="Calibri" panose="020F0502020204030204" pitchFamily="34" charset="0"/>
                <a:cs typeface="Trebuchet MS"/>
              </a:rPr>
              <a:t>Objetivos</a:t>
            </a:r>
            <a:endParaRPr lang="es-ES" sz="1500" dirty="0">
              <a:solidFill>
                <a:srgbClr val="DB6EDC"/>
              </a:solidFill>
              <a:latin typeface="Trebuchet MS"/>
              <a:ea typeface="Calibri" panose="020F0502020204030204" pitchFamily="34" charset="0"/>
              <a:cs typeface="Trebuchet MS"/>
            </a:endParaRPr>
          </a:p>
          <a:p>
            <a:pPr marL="742950" lvl="1" indent="-285750">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Impulsar</a:t>
            </a:r>
            <a:r>
              <a:rPr lang="es-ES" sz="1500" dirty="0">
                <a:latin typeface="Trebuchet MS"/>
                <a:ea typeface="Calibri" panose="020F0502020204030204" pitchFamily="34" charset="0"/>
                <a:cs typeface="Trebuchet MS"/>
              </a:rPr>
              <a:t>  la adopción de planes de igualdad por las empresas asociadas y </a:t>
            </a:r>
            <a:r>
              <a:rPr lang="es-ES" sz="1500" dirty="0" smtClean="0">
                <a:latin typeface="Trebuchet MS"/>
                <a:ea typeface="Calibri" panose="020F0502020204030204" pitchFamily="34" charset="0"/>
                <a:cs typeface="Trebuchet MS"/>
              </a:rPr>
              <a:t>pymes y de </a:t>
            </a:r>
            <a:r>
              <a:rPr lang="es-ES" sz="1500" dirty="0">
                <a:latin typeface="Trebuchet MS"/>
                <a:ea typeface="Calibri" panose="020F0502020204030204" pitchFamily="34" charset="0"/>
                <a:cs typeface="Trebuchet MS"/>
              </a:rPr>
              <a:t>medidas de conciliación de la vida personal, familiar y laboral y </a:t>
            </a:r>
            <a:r>
              <a:rPr lang="es-ES" sz="1500" dirty="0" smtClean="0">
                <a:latin typeface="Trebuchet MS"/>
                <a:ea typeface="Calibri" panose="020F0502020204030204" pitchFamily="34" charset="0"/>
                <a:cs typeface="Trebuchet MS"/>
              </a:rPr>
              <a:t>corresponsabilidad</a:t>
            </a:r>
            <a:r>
              <a:rPr lang="es-ES" sz="1500" dirty="0">
                <a:latin typeface="Trebuchet MS"/>
                <a:ea typeface="Calibri" panose="020F0502020204030204" pitchFamily="34" charset="0"/>
                <a:cs typeface="Trebuchet MS"/>
              </a:rPr>
              <a:t>.</a:t>
            </a:r>
            <a:endParaRPr lang="es-ES" sz="1500" dirty="0" smtClean="0">
              <a:latin typeface="Trebuchet MS"/>
              <a:ea typeface="Calibri" panose="020F0502020204030204" pitchFamily="34" charset="0"/>
              <a:cs typeface="Trebuchet MS"/>
            </a:endParaRPr>
          </a:p>
          <a:p>
            <a:pPr marL="742950" lvl="1" indent="-285750">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Impulsar </a:t>
            </a:r>
            <a:r>
              <a:rPr lang="es-ES" sz="1500" dirty="0">
                <a:latin typeface="Trebuchet MS"/>
                <a:ea typeface="Calibri" panose="020F0502020204030204" pitchFamily="34" charset="0"/>
                <a:cs typeface="Trebuchet MS"/>
              </a:rPr>
              <a:t>la adopción de medidas y protocolos contra la violencia de género en el ámbito laboral por las empresas </a:t>
            </a:r>
            <a:r>
              <a:rPr lang="es-ES" sz="1500" dirty="0" smtClean="0">
                <a:latin typeface="Trebuchet MS"/>
                <a:ea typeface="Calibri" panose="020F0502020204030204" pitchFamily="34" charset="0"/>
                <a:cs typeface="Trebuchet MS"/>
              </a:rPr>
              <a:t>asociadas</a:t>
            </a:r>
            <a:r>
              <a:rPr lang="es-ES" sz="1500" dirty="0">
                <a:latin typeface="Trebuchet MS"/>
                <a:ea typeface="Calibri" panose="020F0502020204030204" pitchFamily="34" charset="0"/>
                <a:cs typeface="Trebuchet MS"/>
              </a:rPr>
              <a:t>.</a:t>
            </a:r>
            <a:endParaRPr lang="es-ES" sz="1500" dirty="0" smtClean="0">
              <a:latin typeface="Trebuchet MS"/>
              <a:ea typeface="Calibri" panose="020F0502020204030204" pitchFamily="34" charset="0"/>
              <a:cs typeface="Trebuchet MS"/>
            </a:endParaRPr>
          </a:p>
          <a:p>
            <a:pPr marL="742950" lvl="1" indent="-285750">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Formar </a:t>
            </a:r>
            <a:r>
              <a:rPr lang="es-ES" sz="1500" dirty="0">
                <a:latin typeface="Trebuchet MS"/>
                <a:ea typeface="Calibri" panose="020F0502020204030204" pitchFamily="34" charset="0"/>
                <a:cs typeface="Trebuchet MS"/>
              </a:rPr>
              <a:t>parte de la red empresarial de programas de la Junta de Castilla y León, dar formación al personal de las cámaras provinciales.</a:t>
            </a:r>
          </a:p>
          <a:p>
            <a:pPr>
              <a:spcBef>
                <a:spcPts val="500"/>
              </a:spcBef>
              <a:spcAft>
                <a:spcPts val="500"/>
              </a:spcAft>
              <a:buClr>
                <a:srgbClr val="DB6EDC"/>
              </a:buClr>
            </a:pPr>
            <a:r>
              <a:rPr lang="es-ES" sz="1500" dirty="0">
                <a:latin typeface="Trebuchet MS"/>
                <a:ea typeface="Calibri" panose="020F0502020204030204" pitchFamily="34" charset="0"/>
                <a:cs typeface="Trebuchet MS"/>
              </a:rPr>
              <a:t> </a:t>
            </a:r>
          </a:p>
          <a:p>
            <a:pPr lvl="1">
              <a:spcBef>
                <a:spcPts val="500"/>
              </a:spcBef>
              <a:spcAft>
                <a:spcPts val="500"/>
              </a:spcAft>
            </a:pPr>
            <a:endParaRPr lang="es-ES" sz="1500" dirty="0" smtClean="0">
              <a:latin typeface="Trebuchet MS"/>
              <a:cs typeface="Trebuchet MS"/>
            </a:endParaRPr>
          </a:p>
        </p:txBody>
      </p:sp>
      <p:sp>
        <p:nvSpPr>
          <p:cNvPr id="7" name="Título 1"/>
          <p:cNvSpPr>
            <a:spLocks noGrp="1"/>
          </p:cNvSpPr>
          <p:nvPr>
            <p:ph type="ctrTitle"/>
          </p:nvPr>
        </p:nvSpPr>
        <p:spPr>
          <a:xfrm>
            <a:off x="1318381" y="1665769"/>
            <a:ext cx="6963303" cy="976901"/>
          </a:xfrm>
          <a:ln>
            <a:noFill/>
          </a:ln>
        </p:spPr>
        <p:txBody>
          <a:bodyPr>
            <a:noAutofit/>
          </a:bodyPr>
          <a:lstStyle/>
          <a:p>
            <a:pPr lvl="0" algn="l">
              <a:lnSpc>
                <a:spcPct val="114000"/>
              </a:lnSpc>
              <a:spcBef>
                <a:spcPts val="600"/>
              </a:spcBef>
              <a:spcAft>
                <a:spcPts val="600"/>
              </a:spcAft>
            </a:pPr>
            <a:r>
              <a:rPr lang="es-ES" sz="3200" dirty="0" smtClean="0">
                <a:solidFill>
                  <a:srgbClr val="8D48AD"/>
                </a:solidFill>
                <a:latin typeface="Rockwell"/>
                <a:cs typeface="Rockwell"/>
              </a:rPr>
              <a:t>CONVENIOS DE COLABORACIÓN</a:t>
            </a:r>
            <a:endParaRPr lang="es-ES" sz="3200" dirty="0">
              <a:solidFill>
                <a:srgbClr val="8D48AD"/>
              </a:solidFill>
              <a:latin typeface="Rockwell"/>
              <a:cs typeface="Rockwell"/>
            </a:endParaRPr>
          </a:p>
        </p:txBody>
      </p:sp>
      <p:cxnSp>
        <p:nvCxnSpPr>
          <p:cNvPr id="8" name="Conector recto 7"/>
          <p:cNvCxnSpPr/>
          <p:nvPr/>
        </p:nvCxnSpPr>
        <p:spPr>
          <a:xfrm flipH="1">
            <a:off x="1462023" y="2531947"/>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059407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1764"/>
          </a:xfrm>
          <a:prstGeom prst="rect">
            <a:avLst/>
          </a:prstGeom>
        </p:spPr>
      </p:pic>
      <p:pic>
        <p:nvPicPr>
          <p:cNvPr id="7" name="Imagen 6" descr="chicas.jpg"/>
          <p:cNvPicPr>
            <a:picLocks noChangeAspect="1"/>
          </p:cNvPicPr>
          <p:nvPr/>
        </p:nvPicPr>
        <p:blipFill>
          <a:blip r:embed="rId3">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71809" y="217004"/>
            <a:ext cx="2854475" cy="1902984"/>
          </a:xfrm>
          <a:prstGeom prst="rect">
            <a:avLst/>
          </a:prstGeom>
        </p:spPr>
      </p:pic>
      <p:sp>
        <p:nvSpPr>
          <p:cNvPr id="3" name="CuadroTexto 2"/>
          <p:cNvSpPr txBox="1"/>
          <p:nvPr/>
        </p:nvSpPr>
        <p:spPr>
          <a:xfrm>
            <a:off x="3273861" y="3943524"/>
            <a:ext cx="2406463" cy="2456057"/>
          </a:xfrm>
          <a:prstGeom prst="rect">
            <a:avLst/>
          </a:prstGeom>
          <a:noFill/>
        </p:spPr>
        <p:txBody>
          <a:bodyPr wrap="square" rtlCol="0">
            <a:spAutoFit/>
          </a:bodyPr>
          <a:lstStyle/>
          <a:p>
            <a:pPr lvl="0" defTabSz="914400">
              <a:spcBef>
                <a:spcPct val="20000"/>
              </a:spcBef>
              <a:defRPr/>
            </a:pPr>
            <a:r>
              <a:rPr lang="es-ES" sz="1200" dirty="0" smtClean="0">
                <a:solidFill>
                  <a:srgbClr val="DB6EDC"/>
                </a:solidFill>
                <a:latin typeface="Rockwell"/>
                <a:cs typeface="Rockwell"/>
              </a:rPr>
              <a:t>INFORME DE VALORACIÓN</a:t>
            </a:r>
          </a:p>
          <a:p>
            <a:pPr lvl="0" defTabSz="914400">
              <a:spcBef>
                <a:spcPct val="20000"/>
              </a:spcBef>
              <a:defRPr/>
            </a:pPr>
            <a:r>
              <a:rPr lang="es-ES" sz="1200" dirty="0" smtClean="0">
                <a:solidFill>
                  <a:srgbClr val="DB6EDC"/>
                </a:solidFill>
                <a:latin typeface="Rockwell"/>
                <a:cs typeface="Rockwell"/>
              </a:rPr>
              <a:t>ÁMBITO JUDICIAL</a:t>
            </a:r>
          </a:p>
          <a:p>
            <a:pPr lvl="0" defTabSz="914400">
              <a:spcBef>
                <a:spcPct val="20000"/>
              </a:spcBef>
              <a:defRPr/>
            </a:pPr>
            <a:r>
              <a:rPr lang="es-ES" sz="1200" dirty="0" smtClean="0">
                <a:solidFill>
                  <a:srgbClr val="DB6EDC"/>
                </a:solidFill>
                <a:latin typeface="Rockwell"/>
                <a:cs typeface="Rockwell"/>
              </a:rPr>
              <a:t>DELEGACIÓN DEL GOBIERNO</a:t>
            </a:r>
          </a:p>
          <a:p>
            <a:pPr>
              <a:spcBef>
                <a:spcPct val="20000"/>
              </a:spcBef>
              <a:defRPr/>
            </a:pPr>
            <a:r>
              <a:rPr lang="es-ES" sz="1200" dirty="0" smtClean="0">
                <a:solidFill>
                  <a:srgbClr val="DB6EDC"/>
                </a:solidFill>
                <a:latin typeface="Rockwell"/>
                <a:cs typeface="Rockwell"/>
              </a:rPr>
              <a:t>ATENCIÓN TELEFÓNICA</a:t>
            </a:r>
          </a:p>
          <a:p>
            <a:pPr lvl="0">
              <a:spcBef>
                <a:spcPct val="20000"/>
              </a:spcBef>
              <a:defRPr/>
            </a:pPr>
            <a:r>
              <a:rPr lang="es-ES" sz="1200" dirty="0" smtClean="0">
                <a:solidFill>
                  <a:srgbClr val="DB6EDC"/>
                </a:solidFill>
                <a:latin typeface="Rockwell"/>
                <a:cs typeface="Rockwell"/>
              </a:rPr>
              <a:t>ASESORAMIENTO JURÍDICO</a:t>
            </a:r>
          </a:p>
          <a:p>
            <a:pPr>
              <a:spcBef>
                <a:spcPct val="20000"/>
              </a:spcBef>
              <a:defRPr/>
            </a:pPr>
            <a:r>
              <a:rPr lang="es-ES" sz="1200" dirty="0" smtClean="0">
                <a:solidFill>
                  <a:srgbClr val="DB6EDC"/>
                </a:solidFill>
                <a:latin typeface="Rockwell"/>
                <a:cs typeface="Rockwell"/>
              </a:rPr>
              <a:t>APOYO PSICOLÓGICO</a:t>
            </a:r>
          </a:p>
          <a:p>
            <a:pPr lvl="0" defTabSz="914400">
              <a:spcBef>
                <a:spcPct val="20000"/>
              </a:spcBef>
              <a:defRPr/>
            </a:pPr>
            <a:r>
              <a:rPr lang="es-ES" sz="1200" dirty="0" smtClean="0">
                <a:solidFill>
                  <a:srgbClr val="DB6EDC"/>
                </a:solidFill>
                <a:latin typeface="Rockwell"/>
                <a:cs typeface="Rockwell"/>
              </a:rPr>
              <a:t>RED DE CENTROS DE ACOGIDA</a:t>
            </a:r>
          </a:p>
          <a:p>
            <a:pPr lvl="0" defTabSz="914400">
              <a:spcBef>
                <a:spcPct val="20000"/>
              </a:spcBef>
              <a:defRPr/>
            </a:pPr>
            <a:endParaRPr lang="es-ES" sz="1200" dirty="0" smtClean="0">
              <a:solidFill>
                <a:srgbClr val="DB6EDC"/>
              </a:solidFill>
              <a:latin typeface="Rockwell"/>
              <a:cs typeface="Rockwell"/>
            </a:endParaRPr>
          </a:p>
          <a:p>
            <a:pPr lvl="0" defTabSz="914400">
              <a:spcBef>
                <a:spcPct val="20000"/>
              </a:spcBef>
              <a:defRPr/>
            </a:pPr>
            <a:endParaRPr lang="es-ES" sz="1200" dirty="0" smtClean="0">
              <a:solidFill>
                <a:srgbClr val="DB6EDC"/>
              </a:solidFill>
              <a:latin typeface="Rockwell"/>
              <a:cs typeface="Rockwell"/>
            </a:endParaRPr>
          </a:p>
          <a:p>
            <a:pPr lvl="0" defTabSz="914400">
              <a:spcBef>
                <a:spcPct val="20000"/>
              </a:spcBef>
              <a:defRPr/>
            </a:pPr>
            <a:endParaRPr lang="es-ES" sz="1200" dirty="0">
              <a:solidFill>
                <a:srgbClr val="DB6EDC"/>
              </a:solidFill>
              <a:latin typeface="Rockwell"/>
              <a:cs typeface="Rockwell"/>
            </a:endParaRPr>
          </a:p>
        </p:txBody>
      </p:sp>
      <p:sp>
        <p:nvSpPr>
          <p:cNvPr id="6" name="CuadroTexto 5"/>
          <p:cNvSpPr txBox="1"/>
          <p:nvPr/>
        </p:nvSpPr>
        <p:spPr>
          <a:xfrm>
            <a:off x="5680324" y="3943524"/>
            <a:ext cx="2618141" cy="3194720"/>
          </a:xfrm>
          <a:prstGeom prst="rect">
            <a:avLst/>
          </a:prstGeom>
          <a:noFill/>
        </p:spPr>
        <p:txBody>
          <a:bodyPr wrap="square" rtlCol="0">
            <a:spAutoFit/>
          </a:bodyPr>
          <a:lstStyle/>
          <a:p>
            <a:pPr lvl="0">
              <a:spcBef>
                <a:spcPct val="20000"/>
              </a:spcBef>
              <a:defRPr/>
            </a:pPr>
            <a:r>
              <a:rPr lang="es-ES" sz="1200" dirty="0" smtClean="0">
                <a:solidFill>
                  <a:srgbClr val="DB6EDC"/>
                </a:solidFill>
                <a:latin typeface="Rockwell"/>
                <a:cs typeface="Rockwell"/>
              </a:rPr>
              <a:t>VIVIENDAS/PRESTACIONES ECONÓMICAS</a:t>
            </a:r>
          </a:p>
          <a:p>
            <a:pPr lvl="0">
              <a:spcBef>
                <a:spcPct val="20000"/>
              </a:spcBef>
              <a:defRPr/>
            </a:pPr>
            <a:r>
              <a:rPr lang="es-ES" sz="1200" dirty="0" smtClean="0">
                <a:solidFill>
                  <a:srgbClr val="DB6EDC"/>
                </a:solidFill>
                <a:latin typeface="Rockwell"/>
                <a:cs typeface="Rockwell"/>
              </a:rPr>
              <a:t>SERVICIO DE TRADUCCIÓN E INTERPRETACIÓN</a:t>
            </a:r>
          </a:p>
          <a:p>
            <a:pPr lvl="0">
              <a:spcBef>
                <a:spcPct val="20000"/>
              </a:spcBef>
              <a:defRPr/>
            </a:pPr>
            <a:r>
              <a:rPr lang="es-ES" sz="1200" dirty="0" smtClean="0">
                <a:solidFill>
                  <a:srgbClr val="DB6EDC"/>
                </a:solidFill>
                <a:latin typeface="Rockwell"/>
                <a:cs typeface="Rockwell"/>
              </a:rPr>
              <a:t>INSERCIÓN SOCIO LABORAL</a:t>
            </a:r>
          </a:p>
          <a:p>
            <a:pPr lvl="0" defTabSz="914400">
              <a:spcBef>
                <a:spcPct val="20000"/>
              </a:spcBef>
              <a:defRPr/>
            </a:pPr>
            <a:r>
              <a:rPr lang="es-ES" sz="1200" dirty="0" smtClean="0">
                <a:solidFill>
                  <a:srgbClr val="DB6EDC"/>
                </a:solidFill>
                <a:latin typeface="Rockwell"/>
                <a:cs typeface="Rockwell"/>
              </a:rPr>
              <a:t>ATENCIÓN PSICOSOCIAL VÍCTIMAS DE TRATA</a:t>
            </a:r>
          </a:p>
          <a:p>
            <a:pPr lvl="0" defTabSz="914400">
              <a:spcBef>
                <a:spcPct val="20000"/>
              </a:spcBef>
              <a:defRPr/>
            </a:pPr>
            <a:r>
              <a:rPr lang="es-ES" sz="1200" dirty="0" smtClean="0">
                <a:solidFill>
                  <a:srgbClr val="DB6EDC"/>
                </a:solidFill>
                <a:latin typeface="Rockwell"/>
                <a:cs typeface="Rockwell"/>
              </a:rPr>
              <a:t>AYUDAS ECONÓMICAS A HUÉRFANOS</a:t>
            </a:r>
          </a:p>
          <a:p>
            <a:pPr lvl="0" defTabSz="914400">
              <a:spcBef>
                <a:spcPct val="20000"/>
              </a:spcBef>
              <a:defRPr/>
            </a:pPr>
            <a:r>
              <a:rPr lang="es-ES" sz="1200" dirty="0" smtClean="0">
                <a:solidFill>
                  <a:srgbClr val="DB6EDC"/>
                </a:solidFill>
                <a:latin typeface="Rockwell"/>
                <a:cs typeface="Rockwell"/>
              </a:rPr>
              <a:t>ESPECIALIZACIÓN DE PROFESIONALES</a:t>
            </a:r>
          </a:p>
          <a:p>
            <a:pPr lvl="0" defTabSz="914400">
              <a:spcBef>
                <a:spcPct val="20000"/>
              </a:spcBef>
              <a:defRPr/>
            </a:pPr>
            <a:endParaRPr lang="es-ES" sz="1200" dirty="0" smtClean="0">
              <a:solidFill>
                <a:srgbClr val="DB6EDC"/>
              </a:solidFill>
              <a:latin typeface="Rockwell"/>
              <a:cs typeface="Rockwell"/>
            </a:endParaRPr>
          </a:p>
          <a:p>
            <a:pPr lvl="0" defTabSz="914400">
              <a:spcBef>
                <a:spcPct val="20000"/>
              </a:spcBef>
              <a:defRPr/>
            </a:pPr>
            <a:endParaRPr lang="es-ES" sz="1200" dirty="0" smtClean="0">
              <a:solidFill>
                <a:srgbClr val="DB6EDC"/>
              </a:solidFill>
              <a:latin typeface="Rockwell"/>
              <a:cs typeface="Rockwell"/>
            </a:endParaRPr>
          </a:p>
          <a:p>
            <a:pPr lvl="0" defTabSz="914400">
              <a:spcBef>
                <a:spcPct val="20000"/>
              </a:spcBef>
              <a:defRPr/>
            </a:pPr>
            <a:endParaRPr lang="es-ES" sz="1200" dirty="0" smtClean="0">
              <a:solidFill>
                <a:srgbClr val="DB6EDC"/>
              </a:solidFill>
              <a:latin typeface="Rockwell"/>
              <a:cs typeface="Rockwell"/>
            </a:endParaRPr>
          </a:p>
          <a:p>
            <a:pPr lvl="0" defTabSz="914400">
              <a:spcBef>
                <a:spcPct val="20000"/>
              </a:spcBef>
              <a:defRPr/>
            </a:pPr>
            <a:endParaRPr lang="es-ES" sz="1200" dirty="0">
              <a:solidFill>
                <a:srgbClr val="DB6EDC"/>
              </a:solidFill>
              <a:latin typeface="Rockwell"/>
              <a:cs typeface="Rockwell"/>
            </a:endParaRPr>
          </a:p>
        </p:txBody>
      </p:sp>
      <p:cxnSp>
        <p:nvCxnSpPr>
          <p:cNvPr id="8" name="Conector recto 7"/>
          <p:cNvCxnSpPr/>
          <p:nvPr/>
        </p:nvCxnSpPr>
        <p:spPr>
          <a:xfrm>
            <a:off x="5649066" y="3943524"/>
            <a:ext cx="0" cy="2172280"/>
          </a:xfrm>
          <a:prstGeom prst="line">
            <a:avLst/>
          </a:prstGeom>
          <a:ln>
            <a:solidFill>
              <a:srgbClr val="995FAC"/>
            </a:solidFill>
          </a:ln>
          <a:effectLst/>
        </p:spPr>
        <p:style>
          <a:lnRef idx="2">
            <a:schemeClr val="accent1"/>
          </a:lnRef>
          <a:fillRef idx="0">
            <a:schemeClr val="accent1"/>
          </a:fillRef>
          <a:effectRef idx="1">
            <a:schemeClr val="accent1"/>
          </a:effectRef>
          <a:fontRef idx="minor">
            <a:schemeClr val="tx1"/>
          </a:fontRef>
        </p:style>
      </p:cxnSp>
      <p:sp>
        <p:nvSpPr>
          <p:cNvPr id="2" name="CuadroTexto 1"/>
          <p:cNvSpPr txBox="1"/>
          <p:nvPr/>
        </p:nvSpPr>
        <p:spPr>
          <a:xfrm>
            <a:off x="3302002" y="6435866"/>
            <a:ext cx="4547809" cy="276999"/>
          </a:xfrm>
          <a:prstGeom prst="rect">
            <a:avLst/>
          </a:prstGeom>
          <a:noFill/>
        </p:spPr>
        <p:txBody>
          <a:bodyPr wrap="square" rtlCol="0">
            <a:spAutoFit/>
          </a:bodyPr>
          <a:lstStyle/>
          <a:p>
            <a:r>
              <a:rPr lang="es-ES_tradnl" sz="1200" dirty="0" smtClean="0">
                <a:solidFill>
                  <a:srgbClr val="995FAC"/>
                </a:solidFill>
                <a:latin typeface="Trebuchet MS"/>
                <a:cs typeface="Trebuchet MS"/>
              </a:rPr>
              <a:t>Datos </a:t>
            </a:r>
            <a:r>
              <a:rPr lang="es-ES_tradnl" sz="1200" dirty="0">
                <a:solidFill>
                  <a:srgbClr val="995FAC"/>
                </a:solidFill>
                <a:latin typeface="Trebuchet MS"/>
                <a:cs typeface="Trebuchet MS"/>
              </a:rPr>
              <a:t>son del 1 al 30 Septiembre de 2020</a:t>
            </a:r>
            <a:endParaRPr lang="es-ES" sz="1200" dirty="0">
              <a:solidFill>
                <a:srgbClr val="995FAC"/>
              </a:solidFill>
              <a:latin typeface="Trebuchet MS"/>
              <a:cs typeface="Trebuchet MS"/>
            </a:endParaRPr>
          </a:p>
        </p:txBody>
      </p:sp>
    </p:spTree>
    <p:extLst>
      <p:ext uri="{BB962C8B-B14F-4D97-AF65-F5344CB8AC3E}">
        <p14:creationId xmlns:p14="http://schemas.microsoft.com/office/powerpoint/2010/main" val="608673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Imagen 5" descr="chicas.jpg"/>
          <p:cNvPicPr>
            <a:picLocks noChangeAspect="1"/>
          </p:cNvPicPr>
          <p:nvPr/>
        </p:nvPicPr>
        <p:blipFill>
          <a:blip r:embed="rId3">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8" name="Imagen 7"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4" name="Imagen 3" descr="covi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79" y="1728793"/>
            <a:ext cx="1260000" cy="1260000"/>
          </a:xfrm>
          <a:prstGeom prst="rect">
            <a:avLst/>
          </a:prstGeom>
        </p:spPr>
      </p:pic>
      <p:sp>
        <p:nvSpPr>
          <p:cNvPr id="3" name="Subtítulo 2"/>
          <p:cNvSpPr>
            <a:spLocks noGrp="1"/>
          </p:cNvSpPr>
          <p:nvPr>
            <p:ph type="subTitle" idx="1"/>
          </p:nvPr>
        </p:nvSpPr>
        <p:spPr>
          <a:xfrm>
            <a:off x="1398428" y="2708920"/>
            <a:ext cx="7343315" cy="3300973"/>
          </a:xfrm>
        </p:spPr>
        <p:txBody>
          <a:bodyPr>
            <a:noAutofit/>
          </a:bodyPr>
          <a:lstStyle/>
          <a:p>
            <a:pPr lvl="0" algn="l">
              <a:buClr>
                <a:srgbClr val="995FAC"/>
              </a:buClr>
              <a:defRPr/>
            </a:pPr>
            <a:r>
              <a:rPr lang="es-ES" sz="1800" dirty="0" smtClean="0">
                <a:solidFill>
                  <a:srgbClr val="DB6EDC"/>
                </a:solidFill>
                <a:latin typeface="Rockwell"/>
                <a:cs typeface="Rockwell"/>
              </a:rPr>
              <a:t>Castilla y León define desde el primer momento la atención a víctimas de violencia de género como uno de los servicios esenciales</a:t>
            </a:r>
          </a:p>
          <a:p>
            <a:pPr marL="285750" indent="-285750" algn="l">
              <a:lnSpc>
                <a:spcPct val="90000"/>
              </a:lnSpc>
              <a:spcBef>
                <a:spcPts val="300"/>
              </a:spcBef>
              <a:spcAft>
                <a:spcPts val="300"/>
              </a:spcAft>
              <a:buClr>
                <a:srgbClr val="995FAC"/>
              </a:buClr>
              <a:buFont typeface="Arial" panose="020B0604020202020204" pitchFamily="34" charset="0"/>
              <a:buChar char="•"/>
            </a:pPr>
            <a:r>
              <a:rPr lang="es-ES" sz="1500" dirty="0" smtClean="0">
                <a:solidFill>
                  <a:schemeClr val="tx1"/>
                </a:solidFill>
                <a:latin typeface="Trebuchet MS"/>
                <a:cs typeface="Trebuchet MS"/>
              </a:rPr>
              <a:t>Profesionales en primera línea para el apoyo, asistencia y protección a cada víctima</a:t>
            </a:r>
          </a:p>
          <a:p>
            <a:pPr marL="285750" indent="-285750" algn="l">
              <a:lnSpc>
                <a:spcPct val="90000"/>
              </a:lnSpc>
              <a:spcBef>
                <a:spcPts val="300"/>
              </a:spcBef>
              <a:spcAft>
                <a:spcPts val="300"/>
              </a:spcAft>
              <a:buClr>
                <a:srgbClr val="995FAC"/>
              </a:buClr>
              <a:buFont typeface="Arial" panose="020B0604020202020204" pitchFamily="34" charset="0"/>
              <a:buChar char="•"/>
            </a:pPr>
            <a:r>
              <a:rPr lang="es-ES" sz="1500" dirty="0" smtClean="0">
                <a:solidFill>
                  <a:schemeClr val="tx1"/>
                </a:solidFill>
                <a:latin typeface="Trebuchet MS"/>
                <a:cs typeface="Trebuchet MS"/>
              </a:rPr>
              <a:t>Atención directa e inmediata a las víctimas pese a las especiales circunstancias vividas. </a:t>
            </a:r>
          </a:p>
          <a:p>
            <a:pPr marL="285750" indent="-285750" algn="l">
              <a:lnSpc>
                <a:spcPct val="90000"/>
              </a:lnSpc>
              <a:spcBef>
                <a:spcPts val="300"/>
              </a:spcBef>
              <a:spcAft>
                <a:spcPts val="300"/>
              </a:spcAft>
              <a:buClr>
                <a:srgbClr val="995FAC"/>
              </a:buClr>
              <a:buFont typeface="Arial" panose="020B0604020202020204" pitchFamily="34" charset="0"/>
              <a:buChar char="•"/>
            </a:pPr>
            <a:r>
              <a:rPr lang="es-ES" sz="1500" dirty="0" smtClean="0">
                <a:solidFill>
                  <a:schemeClr val="tx1"/>
                </a:solidFill>
                <a:latin typeface="Trebuchet MS"/>
                <a:cs typeface="Trebuchet MS"/>
              </a:rPr>
              <a:t>Actuaciones </a:t>
            </a:r>
            <a:r>
              <a:rPr lang="es-ES" sz="1500" dirty="0">
                <a:solidFill>
                  <a:schemeClr val="tx1"/>
                </a:solidFill>
                <a:latin typeface="Trebuchet MS"/>
                <a:cs typeface="Trebuchet MS"/>
              </a:rPr>
              <a:t>que han sido redefinidas y nuevas actuaciones para dar respuesta a nuevas necesidades, como es el caso del Proyecto “Atrapadas” y la bolsa de empleo del programa PEMCYL .</a:t>
            </a:r>
          </a:p>
          <a:p>
            <a:pPr marL="285750" indent="-285750" algn="l">
              <a:lnSpc>
                <a:spcPct val="90000"/>
              </a:lnSpc>
              <a:spcBef>
                <a:spcPts val="300"/>
              </a:spcBef>
              <a:spcAft>
                <a:spcPts val="300"/>
              </a:spcAft>
              <a:buClr>
                <a:srgbClr val="995FAC"/>
              </a:buClr>
              <a:buFont typeface="Arial" panose="020B0604020202020204" pitchFamily="34" charset="0"/>
              <a:buChar char="•"/>
            </a:pPr>
            <a:r>
              <a:rPr lang="es-ES" sz="1500" dirty="0">
                <a:solidFill>
                  <a:schemeClr val="tx1"/>
                </a:solidFill>
                <a:latin typeface="Trebuchet MS"/>
                <a:cs typeface="Trebuchet MS"/>
              </a:rPr>
              <a:t>Plan de Contingencia materializado en protocolos de actuación .</a:t>
            </a:r>
          </a:p>
          <a:p>
            <a:pPr marL="285750" indent="-285750" algn="l">
              <a:lnSpc>
                <a:spcPct val="90000"/>
              </a:lnSpc>
              <a:spcBef>
                <a:spcPts val="300"/>
              </a:spcBef>
              <a:spcAft>
                <a:spcPts val="300"/>
              </a:spcAft>
              <a:buClr>
                <a:srgbClr val="8B357A"/>
              </a:buClr>
              <a:buFont typeface="Arial" panose="020B0604020202020204" pitchFamily="34" charset="0"/>
              <a:buChar char="•"/>
              <a:defRPr/>
            </a:pPr>
            <a:r>
              <a:rPr lang="es-ES" sz="1500" dirty="0">
                <a:solidFill>
                  <a:prstClr val="black"/>
                </a:solidFill>
                <a:latin typeface="Trebuchet MS"/>
                <a:cs typeface="Trebuchet MS"/>
              </a:rPr>
              <a:t>Sistema de monitoreo. Información diaria de recursos y servicios.</a:t>
            </a:r>
          </a:p>
          <a:p>
            <a:pPr marL="285750" indent="-285750" algn="l">
              <a:lnSpc>
                <a:spcPct val="90000"/>
              </a:lnSpc>
              <a:spcBef>
                <a:spcPts val="300"/>
              </a:spcBef>
              <a:spcAft>
                <a:spcPts val="300"/>
              </a:spcAft>
              <a:buClr>
                <a:srgbClr val="8B357A"/>
              </a:buClr>
              <a:buFont typeface="Arial" panose="020B0604020202020204" pitchFamily="34" charset="0"/>
              <a:buChar char="•"/>
              <a:defRPr/>
            </a:pPr>
            <a:r>
              <a:rPr lang="es-ES" sz="1500" dirty="0">
                <a:solidFill>
                  <a:prstClr val="black"/>
                </a:solidFill>
                <a:latin typeface="Trebuchet MS"/>
                <a:cs typeface="Trebuchet MS"/>
              </a:rPr>
              <a:t>Refuerzo de los mecanismos de coordinación interinstitucional.</a:t>
            </a:r>
          </a:p>
          <a:p>
            <a:pPr marL="285750" indent="-285750" algn="l">
              <a:lnSpc>
                <a:spcPct val="90000"/>
              </a:lnSpc>
              <a:spcBef>
                <a:spcPts val="600"/>
              </a:spcBef>
              <a:spcAft>
                <a:spcPts val="600"/>
              </a:spcAft>
              <a:buClr>
                <a:srgbClr val="995FAC"/>
              </a:buClr>
              <a:buFont typeface="Arial" panose="020B0604020202020204" pitchFamily="34" charset="0"/>
              <a:buChar char="•"/>
            </a:pPr>
            <a:endParaRPr lang="es-ES" sz="1500" dirty="0" smtClean="0">
              <a:solidFill>
                <a:schemeClr val="tx1"/>
              </a:solidFill>
              <a:latin typeface="Trebuchet MS"/>
              <a:cs typeface="Trebuchet MS"/>
            </a:endParaRPr>
          </a:p>
        </p:txBody>
      </p:sp>
      <p:cxnSp>
        <p:nvCxnSpPr>
          <p:cNvPr id="7" name="Conector recto 6"/>
          <p:cNvCxnSpPr/>
          <p:nvPr/>
        </p:nvCxnSpPr>
        <p:spPr>
          <a:xfrm flipH="1">
            <a:off x="1470999" y="2541480"/>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398429" y="1962103"/>
            <a:ext cx="6847676"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PANDEMIA POR LA COVID 19</a:t>
            </a:r>
            <a:endParaRPr lang="es-ES" sz="3200" dirty="0">
              <a:solidFill>
                <a:srgbClr val="8D48AD"/>
              </a:solidFill>
              <a:latin typeface="Rockwell"/>
              <a:cs typeface="Rockwell"/>
            </a:endParaRPr>
          </a:p>
        </p:txBody>
      </p:sp>
    </p:spTree>
    <p:extLst>
      <p:ext uri="{BB962C8B-B14F-4D97-AF65-F5344CB8AC3E}">
        <p14:creationId xmlns:p14="http://schemas.microsoft.com/office/powerpoint/2010/main" val="767922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n 6" descr="chicas.jpg"/>
          <p:cNvPicPr>
            <a:picLocks noChangeAspect="1"/>
          </p:cNvPicPr>
          <p:nvPr/>
        </p:nvPicPr>
        <p:blipFill>
          <a:blip r:embed="rId3">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12" name="Imagen 11"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sp>
        <p:nvSpPr>
          <p:cNvPr id="3" name="Subtítulo 2"/>
          <p:cNvSpPr>
            <a:spLocks noGrp="1"/>
          </p:cNvSpPr>
          <p:nvPr>
            <p:ph type="subTitle" idx="1"/>
          </p:nvPr>
        </p:nvSpPr>
        <p:spPr>
          <a:xfrm>
            <a:off x="1088571" y="2757714"/>
            <a:ext cx="7143841" cy="3435048"/>
          </a:xfrm>
        </p:spPr>
        <p:txBody>
          <a:bodyPr>
            <a:noAutofit/>
          </a:bodyPr>
          <a:lstStyle/>
          <a:p>
            <a:pPr lvl="1" algn="just">
              <a:buClr>
                <a:srgbClr val="8B357A"/>
              </a:buClr>
              <a:defRPr/>
            </a:pPr>
            <a:r>
              <a:rPr lang="es-ES" sz="1800" dirty="0">
                <a:solidFill>
                  <a:srgbClr val="DB6EDC"/>
                </a:solidFill>
                <a:latin typeface="Rockwell"/>
                <a:cs typeface="Rockwell"/>
              </a:rPr>
              <a:t>Castilla y León </a:t>
            </a:r>
            <a:r>
              <a:rPr lang="es-ES" sz="1800" dirty="0" smtClean="0">
                <a:solidFill>
                  <a:srgbClr val="DB6EDC"/>
                </a:solidFill>
                <a:latin typeface="Rockwell"/>
                <a:cs typeface="Rockwell"/>
              </a:rPr>
              <a:t>redefine y garantiza </a:t>
            </a:r>
            <a:r>
              <a:rPr lang="es-ES" sz="1800" dirty="0">
                <a:solidFill>
                  <a:srgbClr val="DB6EDC"/>
                </a:solidFill>
                <a:latin typeface="Rockwell"/>
                <a:cs typeface="Rockwell"/>
              </a:rPr>
              <a:t>la continuidad en todos los recursos y servicios especializados</a:t>
            </a:r>
          </a:p>
          <a:p>
            <a:pPr lvl="1" algn="just">
              <a:buClr>
                <a:srgbClr val="8B357A"/>
              </a:buClr>
              <a:defRPr/>
            </a:pPr>
            <a:endParaRPr lang="es-ES" sz="1800" dirty="0">
              <a:solidFill>
                <a:prstClr val="black"/>
              </a:solidFill>
              <a:latin typeface="Trebuchet MS"/>
              <a:cs typeface="Trebuchet MS"/>
            </a:endParaRPr>
          </a:p>
          <a:p>
            <a:pPr marL="742950" lvl="1" indent="-285750" algn="just">
              <a:lnSpc>
                <a:spcPct val="120000"/>
              </a:lnSpc>
              <a:buClr>
                <a:srgbClr val="8B357A"/>
              </a:buClr>
              <a:buFont typeface="Arial" panose="020B0604020202020204" pitchFamily="34" charset="0"/>
              <a:buChar char="•"/>
              <a:defRPr/>
            </a:pPr>
            <a:r>
              <a:rPr lang="es-ES" sz="1500" dirty="0">
                <a:solidFill>
                  <a:prstClr val="black"/>
                </a:solidFill>
                <a:latin typeface="Trebuchet MS"/>
                <a:cs typeface="Trebuchet MS"/>
              </a:rPr>
              <a:t>Los servicios y centros han funcionado con normalidad en Castilla y León desde la declaración del estado de alarma. </a:t>
            </a:r>
            <a:endParaRPr lang="es-ES" sz="1500" dirty="0" smtClean="0">
              <a:solidFill>
                <a:prstClr val="black"/>
              </a:solidFill>
              <a:latin typeface="Trebuchet MS"/>
              <a:cs typeface="Trebuchet MS"/>
            </a:endParaRPr>
          </a:p>
          <a:p>
            <a:pPr marL="742950" lvl="1" indent="-285750" algn="just">
              <a:lnSpc>
                <a:spcPct val="120000"/>
              </a:lnSpc>
              <a:buClr>
                <a:srgbClr val="8B357A"/>
              </a:buClr>
              <a:buFont typeface="Arial" panose="020B0604020202020204" pitchFamily="34" charset="0"/>
              <a:buChar char="•"/>
              <a:defRPr/>
            </a:pPr>
            <a:r>
              <a:rPr lang="es-ES" sz="1500" dirty="0" smtClean="0">
                <a:solidFill>
                  <a:prstClr val="black"/>
                </a:solidFill>
                <a:latin typeface="Trebuchet MS"/>
                <a:cs typeface="Trebuchet MS"/>
              </a:rPr>
              <a:t>Se </a:t>
            </a:r>
            <a:r>
              <a:rPr lang="es-ES" sz="1500" dirty="0">
                <a:solidFill>
                  <a:prstClr val="black"/>
                </a:solidFill>
                <a:latin typeface="Trebuchet MS"/>
                <a:cs typeface="Trebuchet MS"/>
              </a:rPr>
              <a:t>han tomado las medidas necesarias para adecuar la forma de prestación a la situación de confinamiento en sus distintas </a:t>
            </a:r>
            <a:r>
              <a:rPr lang="es-ES" sz="1500" dirty="0" smtClean="0">
                <a:solidFill>
                  <a:prstClr val="black"/>
                </a:solidFill>
                <a:latin typeface="Trebuchet MS"/>
                <a:cs typeface="Trebuchet MS"/>
              </a:rPr>
              <a:t>etapas.</a:t>
            </a:r>
          </a:p>
          <a:p>
            <a:pPr marL="742950" lvl="1" indent="-285750" algn="just">
              <a:lnSpc>
                <a:spcPct val="120000"/>
              </a:lnSpc>
              <a:buClr>
                <a:srgbClr val="8B357A"/>
              </a:buClr>
              <a:buFont typeface="Arial" panose="020B0604020202020204" pitchFamily="34" charset="0"/>
              <a:buChar char="•"/>
              <a:defRPr/>
            </a:pPr>
            <a:r>
              <a:rPr lang="es-ES" sz="1500" dirty="0">
                <a:solidFill>
                  <a:prstClr val="black"/>
                </a:solidFill>
                <a:latin typeface="Trebuchet MS"/>
                <a:cs typeface="Trebuchet MS"/>
              </a:rPr>
              <a:t>Seguimiento de las medidas de prevención y seguridad marcadas por las autoridades sanitarias, tanto para profesionales como para usuarias.</a:t>
            </a:r>
          </a:p>
          <a:p>
            <a:pPr marL="742950" lvl="1" indent="-285750" algn="just">
              <a:lnSpc>
                <a:spcPct val="120000"/>
              </a:lnSpc>
              <a:buClr>
                <a:srgbClr val="8B357A"/>
              </a:buClr>
              <a:buFont typeface="Arial" panose="020B0604020202020204" pitchFamily="34" charset="0"/>
              <a:buChar char="•"/>
              <a:defRPr/>
            </a:pPr>
            <a:endParaRPr lang="es-ES" sz="1800" dirty="0">
              <a:solidFill>
                <a:prstClr val="black"/>
              </a:solidFill>
              <a:latin typeface="Trebuchet MS"/>
              <a:cs typeface="Trebuchet MS"/>
            </a:endParaRPr>
          </a:p>
        </p:txBody>
      </p:sp>
      <p:pic>
        <p:nvPicPr>
          <p:cNvPr id="8" name="Imagen 7" descr="covi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79" y="1668318"/>
            <a:ext cx="1260000" cy="1260000"/>
          </a:xfrm>
          <a:prstGeom prst="rect">
            <a:avLst/>
          </a:prstGeom>
        </p:spPr>
      </p:pic>
      <p:cxnSp>
        <p:nvCxnSpPr>
          <p:cNvPr id="10" name="Conector recto 9"/>
          <p:cNvCxnSpPr/>
          <p:nvPr/>
        </p:nvCxnSpPr>
        <p:spPr>
          <a:xfrm flipH="1">
            <a:off x="1470999" y="248100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11" name="Título 1"/>
          <p:cNvSpPr>
            <a:spLocks noGrp="1"/>
          </p:cNvSpPr>
          <p:nvPr>
            <p:ph type="ctrTitle"/>
          </p:nvPr>
        </p:nvSpPr>
        <p:spPr>
          <a:xfrm>
            <a:off x="1398429" y="1901628"/>
            <a:ext cx="6847676"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PANDEMIA POR LA COVID 19</a:t>
            </a:r>
            <a:endParaRPr lang="es-ES" sz="3200" dirty="0">
              <a:solidFill>
                <a:srgbClr val="8D48AD"/>
              </a:solidFill>
              <a:latin typeface="Rockwell"/>
              <a:cs typeface="Rockwell"/>
            </a:endParaRPr>
          </a:p>
        </p:txBody>
      </p:sp>
    </p:spTree>
    <p:extLst>
      <p:ext uri="{BB962C8B-B14F-4D97-AF65-F5344CB8AC3E}">
        <p14:creationId xmlns:p14="http://schemas.microsoft.com/office/powerpoint/2010/main" val="961684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descr="lib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58" y="1653195"/>
            <a:ext cx="1260000" cy="1260000"/>
          </a:xfrm>
          <a:prstGeom prst="rect">
            <a:avLst/>
          </a:prstGeom>
        </p:spPr>
      </p:pic>
      <p:pic>
        <p:nvPicPr>
          <p:cNvPr id="10" name="Imagen 9"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11" name="Imagen 10" descr="llave.jpg"/>
          <p:cNvPicPr>
            <a:picLocks noChangeAspect="1"/>
          </p:cNvPicPr>
          <p:nvPr/>
        </p:nvPicPr>
        <p:blipFill>
          <a:blip r:embed="rId5">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cxnSp>
        <p:nvCxnSpPr>
          <p:cNvPr id="7" name="Conector recto 6"/>
          <p:cNvCxnSpPr/>
          <p:nvPr/>
        </p:nvCxnSpPr>
        <p:spPr>
          <a:xfrm flipH="1">
            <a:off x="1523558" y="2783060"/>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27238" y="1962103"/>
            <a:ext cx="7450666" cy="529516"/>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INFORME DE VALORACIÓN INVIGE</a:t>
            </a:r>
            <a:endParaRPr lang="es-ES" sz="3200" dirty="0">
              <a:solidFill>
                <a:srgbClr val="8D48AD"/>
              </a:solidFill>
              <a:latin typeface="Rockwell"/>
              <a:cs typeface="Rockwell"/>
            </a:endParaRPr>
          </a:p>
        </p:txBody>
      </p:sp>
      <p:sp>
        <p:nvSpPr>
          <p:cNvPr id="6" name="Título 1"/>
          <p:cNvSpPr txBox="1">
            <a:spLocks/>
          </p:cNvSpPr>
          <p:nvPr/>
        </p:nvSpPr>
        <p:spPr>
          <a:xfrm>
            <a:off x="1427238" y="2355765"/>
            <a:ext cx="694399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a:solidFill>
                  <a:schemeClr val="bg1">
                    <a:lumMod val="65000"/>
                  </a:schemeClr>
                </a:solidFill>
                <a:latin typeface="Rockwell"/>
                <a:cs typeface="Rockwell"/>
              </a:rPr>
              <a:t>EXPEDIENTES ACTIVOS: 2.955</a:t>
            </a:r>
          </a:p>
        </p:txBody>
      </p:sp>
      <p:graphicFrame>
        <p:nvGraphicFramePr>
          <p:cNvPr id="8" name="22 Diagrama"/>
          <p:cNvGraphicFramePr/>
          <p:nvPr>
            <p:extLst>
              <p:ext uri="{D42A27DB-BD31-4B8C-83A1-F6EECF244321}">
                <p14:modId xmlns:p14="http://schemas.microsoft.com/office/powerpoint/2010/main" val="1329735689"/>
              </p:ext>
            </p:extLst>
          </p:nvPr>
        </p:nvGraphicFramePr>
        <p:xfrm>
          <a:off x="1517390" y="3023810"/>
          <a:ext cx="6853844" cy="28914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9323763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descr="lib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58" y="1653195"/>
            <a:ext cx="1260000" cy="1260000"/>
          </a:xfrm>
          <a:prstGeom prst="rect">
            <a:avLst/>
          </a:prstGeom>
        </p:spPr>
      </p:pic>
      <p:pic>
        <p:nvPicPr>
          <p:cNvPr id="10" name="Imagen 9"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11" name="Imagen 10" descr="llave.jpg"/>
          <p:cNvPicPr>
            <a:picLocks noChangeAspect="1"/>
          </p:cNvPicPr>
          <p:nvPr/>
        </p:nvPicPr>
        <p:blipFill>
          <a:blip r:embed="rId5">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cxnSp>
        <p:nvCxnSpPr>
          <p:cNvPr id="7" name="Conector recto 6"/>
          <p:cNvCxnSpPr/>
          <p:nvPr/>
        </p:nvCxnSpPr>
        <p:spPr>
          <a:xfrm flipH="1">
            <a:off x="1523558" y="274677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27238" y="1962103"/>
            <a:ext cx="7450666" cy="529516"/>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INFORME DE VALORACIÓN INVIGE</a:t>
            </a:r>
            <a:endParaRPr lang="es-ES" sz="3200" dirty="0">
              <a:solidFill>
                <a:srgbClr val="8D48AD"/>
              </a:solidFill>
              <a:latin typeface="Rockwell"/>
              <a:cs typeface="Rockwell"/>
            </a:endParaRPr>
          </a:p>
        </p:txBody>
      </p:sp>
      <p:sp>
        <p:nvSpPr>
          <p:cNvPr id="6" name="Título 1"/>
          <p:cNvSpPr txBox="1">
            <a:spLocks/>
          </p:cNvSpPr>
          <p:nvPr/>
        </p:nvSpPr>
        <p:spPr>
          <a:xfrm>
            <a:off x="1427238" y="2355765"/>
            <a:ext cx="694399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a:solidFill>
                  <a:schemeClr val="bg1">
                    <a:lumMod val="65000"/>
                  </a:schemeClr>
                </a:solidFill>
                <a:latin typeface="Rockwell"/>
                <a:cs typeface="Rockwell"/>
              </a:rPr>
              <a:t>EXPEDIENTES ACTIVOS: 2.955</a:t>
            </a:r>
          </a:p>
        </p:txBody>
      </p:sp>
      <p:graphicFrame>
        <p:nvGraphicFramePr>
          <p:cNvPr id="8" name="22 Diagrama"/>
          <p:cNvGraphicFramePr/>
          <p:nvPr>
            <p:extLst>
              <p:ext uri="{D42A27DB-BD31-4B8C-83A1-F6EECF244321}">
                <p14:modId xmlns:p14="http://schemas.microsoft.com/office/powerpoint/2010/main" val="865888553"/>
              </p:ext>
            </p:extLst>
          </p:nvPr>
        </p:nvGraphicFramePr>
        <p:xfrm>
          <a:off x="1456914" y="2913195"/>
          <a:ext cx="6914320" cy="289147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573711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8" name="Imagen 7"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3" name="Imagen 2" descr="le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24" y="1726595"/>
            <a:ext cx="1260000" cy="1260000"/>
          </a:xfrm>
          <a:prstGeom prst="rect">
            <a:avLst/>
          </a:prstGeom>
        </p:spPr>
      </p:pic>
      <p:cxnSp>
        <p:nvCxnSpPr>
          <p:cNvPr id="7" name="Conector recto 6"/>
          <p:cNvCxnSpPr/>
          <p:nvPr/>
        </p:nvCxnSpPr>
        <p:spPr>
          <a:xfrm flipH="1">
            <a:off x="1482154" y="2612006"/>
            <a:ext cx="2293321" cy="0"/>
          </a:xfrm>
          <a:prstGeom prst="line">
            <a:avLst/>
          </a:prstGeom>
          <a:ln w="38100" cmpd="sng">
            <a:solidFill>
              <a:srgbClr val="995FAC"/>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03048" y="2020637"/>
            <a:ext cx="6345162"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ÁMBITO JUDICIAL</a:t>
            </a:r>
            <a:endParaRPr lang="es-ES" sz="3200" dirty="0">
              <a:solidFill>
                <a:srgbClr val="8D48AD"/>
              </a:solidFill>
              <a:latin typeface="Rockwell"/>
              <a:cs typeface="Rockwell"/>
            </a:endParaRPr>
          </a:p>
        </p:txBody>
      </p:sp>
      <p:sp>
        <p:nvSpPr>
          <p:cNvPr id="6" name="Título 1"/>
          <p:cNvSpPr txBox="1">
            <a:spLocks/>
          </p:cNvSpPr>
          <p:nvPr/>
        </p:nvSpPr>
        <p:spPr>
          <a:xfrm>
            <a:off x="1038698" y="5859274"/>
            <a:ext cx="6847676" cy="203954"/>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1000" i="1" dirty="0"/>
              <a:t>* Memoria de la Fiscalía General del Estado, septiembre de 2020.</a:t>
            </a:r>
          </a:p>
        </p:txBody>
      </p:sp>
      <p:graphicFrame>
        <p:nvGraphicFramePr>
          <p:cNvPr id="10" name="4 Tabla"/>
          <p:cNvGraphicFramePr>
            <a:graphicFrameLocks noGrp="1"/>
          </p:cNvGraphicFramePr>
          <p:nvPr>
            <p:extLst>
              <p:ext uri="{D42A27DB-BD31-4B8C-83A1-F6EECF244321}">
                <p14:modId xmlns:p14="http://schemas.microsoft.com/office/powerpoint/2010/main" val="1531256148"/>
              </p:ext>
            </p:extLst>
          </p:nvPr>
        </p:nvGraphicFramePr>
        <p:xfrm>
          <a:off x="1038698" y="2986594"/>
          <a:ext cx="7156538" cy="2838025"/>
        </p:xfrm>
        <a:graphic>
          <a:graphicData uri="http://schemas.openxmlformats.org/drawingml/2006/table">
            <a:tbl>
              <a:tblPr firstRow="1" bandRow="1">
                <a:tableStyleId>{5C22544A-7EE6-4342-B048-85BDC9FD1C3A}</a:tableStyleId>
              </a:tblPr>
              <a:tblGrid>
                <a:gridCol w="1925620"/>
                <a:gridCol w="3711182"/>
                <a:gridCol w="1519736"/>
              </a:tblGrid>
              <a:tr h="488247">
                <a:tc gridSpan="3">
                  <a:txBody>
                    <a:bodyPr/>
                    <a:lstStyle/>
                    <a:p>
                      <a:pPr algn="ctr"/>
                      <a:r>
                        <a:rPr lang="es-ES" sz="1500" b="0" i="0" dirty="0" smtClean="0">
                          <a:solidFill>
                            <a:srgbClr val="8D48AD"/>
                          </a:solidFill>
                          <a:latin typeface="Trebuchet MS"/>
                          <a:cs typeface="Trebuchet MS"/>
                        </a:rPr>
                        <a:t>DENUNCIAS</a:t>
                      </a:r>
                      <a:r>
                        <a:rPr lang="es-ES" sz="1500" b="0" i="0" baseline="0" dirty="0" smtClean="0">
                          <a:solidFill>
                            <a:srgbClr val="8D48AD"/>
                          </a:solidFill>
                          <a:latin typeface="Trebuchet MS"/>
                          <a:cs typeface="Trebuchet MS"/>
                        </a:rPr>
                        <a:t> Y ÓRDENES DE PROTECCIÓN</a:t>
                      </a:r>
                      <a:endParaRPr lang="es-ES" sz="1500" b="0" i="0" dirty="0">
                        <a:solidFill>
                          <a:srgbClr val="8D48AD"/>
                        </a:solidFill>
                        <a:latin typeface="Trebuchet MS"/>
                        <a:cs typeface="Trebuchet MS"/>
                      </a:endParaRPr>
                    </a:p>
                  </a:txBody>
                  <a:tcPr anchor="ctr">
                    <a:noFill/>
                  </a:tcPr>
                </a:tc>
                <a:tc hMerge="1">
                  <a:txBody>
                    <a:bodyPr/>
                    <a:lstStyle/>
                    <a:p>
                      <a:endParaRPr lang="es-ES"/>
                    </a:p>
                  </a:txBody>
                  <a:tcPr/>
                </a:tc>
                <a:tc hMerge="1">
                  <a:txBody>
                    <a:bodyPr/>
                    <a:lstStyle/>
                    <a:p>
                      <a:endParaRPr lang="es-E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5029">
                <a:tc gridSpan="2">
                  <a:txBody>
                    <a:bodyPr/>
                    <a:lstStyle/>
                    <a:p>
                      <a:r>
                        <a:rPr lang="es-ES" sz="1500" b="0" i="0" dirty="0" smtClean="0">
                          <a:latin typeface="Trebuchet MS"/>
                          <a:cs typeface="Trebuchet MS"/>
                        </a:rPr>
                        <a:t>DENUNCIAS</a:t>
                      </a:r>
                      <a:endParaRPr lang="es-ES" sz="1500" b="0" i="0" dirty="0">
                        <a:solidFill>
                          <a:schemeClr val="tx1">
                            <a:lumMod val="65000"/>
                            <a:lumOff val="35000"/>
                          </a:schemeClr>
                        </a:solidFill>
                        <a:latin typeface="Trebuchet MS"/>
                        <a:cs typeface="Trebuchet MS"/>
                      </a:endParaRPr>
                    </a:p>
                  </a:txBody>
                  <a:tcPr anchor="ctr">
                    <a:solidFill>
                      <a:schemeClr val="accent4">
                        <a:lumMod val="40000"/>
                        <a:lumOff val="60000"/>
                      </a:schemeClr>
                    </a:solidFill>
                  </a:tcPr>
                </a:tc>
                <a:tc hMerge="1">
                  <a:txBody>
                    <a:bodyPr/>
                    <a:lstStyle/>
                    <a:p>
                      <a:endParaRPr lang="es-ES"/>
                    </a:p>
                  </a:txBody>
                  <a:tcPr/>
                </a:tc>
                <a:tc>
                  <a:txBody>
                    <a:bodyPr/>
                    <a:lstStyle/>
                    <a:p>
                      <a:pPr algn="ctr"/>
                      <a:r>
                        <a:rPr lang="es-ES" sz="1500" b="0" i="0" kern="1200" dirty="0" smtClean="0">
                          <a:latin typeface="Trebuchet MS"/>
                          <a:cs typeface="Trebuchet MS"/>
                        </a:rPr>
                        <a:t>2.192</a:t>
                      </a:r>
                      <a:endParaRPr lang="es-ES" sz="1500" b="0" i="0" kern="1200" dirty="0">
                        <a:solidFill>
                          <a:schemeClr val="tx1">
                            <a:lumMod val="65000"/>
                            <a:lumOff val="35000"/>
                          </a:schemeClr>
                        </a:solidFill>
                        <a:latin typeface="Trebuchet MS"/>
                        <a:ea typeface="+mn-ea"/>
                        <a:cs typeface="Trebuchet MS"/>
                      </a:endParaRPr>
                    </a:p>
                  </a:txBody>
                  <a:tcPr anchor="ctr">
                    <a:solidFill>
                      <a:schemeClr val="accent4">
                        <a:lumMod val="40000"/>
                        <a:lumOff val="60000"/>
                      </a:schemeClr>
                    </a:solidFill>
                  </a:tcPr>
                </a:tc>
              </a:tr>
              <a:tr h="495029">
                <a:tc gridSpan="2">
                  <a:txBody>
                    <a:bodyPr/>
                    <a:lstStyle/>
                    <a:p>
                      <a:r>
                        <a:rPr lang="es-ES" sz="1500" b="0" i="0" dirty="0" smtClean="0">
                          <a:latin typeface="Trebuchet MS"/>
                          <a:cs typeface="Trebuchet MS"/>
                        </a:rPr>
                        <a:t>DENUNCIAS FALSAS</a:t>
                      </a:r>
                      <a:endParaRPr lang="es-ES" sz="1500" b="0" i="0" dirty="0">
                        <a:solidFill>
                          <a:schemeClr val="tx1">
                            <a:lumMod val="65000"/>
                            <a:lumOff val="35000"/>
                          </a:schemeClr>
                        </a:solidFill>
                        <a:latin typeface="Trebuchet MS"/>
                        <a:cs typeface="Trebuchet MS"/>
                      </a:endParaRPr>
                    </a:p>
                  </a:txBody>
                  <a:tcPr anchor="ctr">
                    <a:solidFill>
                      <a:schemeClr val="accent4">
                        <a:lumMod val="40000"/>
                        <a:lumOff val="60000"/>
                      </a:schemeClr>
                    </a:solidFill>
                  </a:tcPr>
                </a:tc>
                <a:tc hMerge="1">
                  <a:txBody>
                    <a:bodyPr/>
                    <a:lstStyle/>
                    <a:p>
                      <a:endParaRPr lang="es-ES"/>
                    </a:p>
                  </a:txBody>
                  <a:tcPr/>
                </a:tc>
                <a:tc>
                  <a:txBody>
                    <a:bodyPr/>
                    <a:lstStyle/>
                    <a:p>
                      <a:pPr marL="0" algn="ctr" defTabSz="914400" rtl="0" eaLnBrk="1" latinLnBrk="0" hangingPunct="1"/>
                      <a:r>
                        <a:rPr lang="es-ES" sz="1500" b="0" i="0" kern="1200" dirty="0" smtClean="0">
                          <a:latin typeface="Trebuchet MS"/>
                          <a:cs typeface="Trebuchet MS"/>
                        </a:rPr>
                        <a:t>0,0069% *</a:t>
                      </a:r>
                      <a:endParaRPr lang="es-ES" sz="1500" b="0" i="0" kern="1200" dirty="0">
                        <a:solidFill>
                          <a:schemeClr val="tx1">
                            <a:lumMod val="65000"/>
                            <a:lumOff val="35000"/>
                          </a:schemeClr>
                        </a:solidFill>
                        <a:latin typeface="Trebuchet MS"/>
                        <a:ea typeface="+mn-ea"/>
                        <a:cs typeface="Trebuchet MS"/>
                      </a:endParaRPr>
                    </a:p>
                  </a:txBody>
                  <a:tcPr anchor="ctr">
                    <a:solidFill>
                      <a:schemeClr val="accent4">
                        <a:lumMod val="40000"/>
                        <a:lumOff val="60000"/>
                      </a:schemeClr>
                    </a:solidFill>
                  </a:tcPr>
                </a:tc>
              </a:tr>
              <a:tr h="453240">
                <a:tc rowSpan="3">
                  <a:txBody>
                    <a:bodyPr/>
                    <a:lstStyle/>
                    <a:p>
                      <a:r>
                        <a:rPr lang="es-ES" sz="1500" b="0" i="0" dirty="0" smtClean="0">
                          <a:latin typeface="Trebuchet MS"/>
                          <a:cs typeface="Trebuchet MS"/>
                        </a:rPr>
                        <a:t>ÓRDENES</a:t>
                      </a:r>
                      <a:r>
                        <a:rPr lang="es-ES" sz="1500" b="0" i="0" baseline="0" dirty="0" smtClean="0">
                          <a:latin typeface="Trebuchet MS"/>
                          <a:cs typeface="Trebuchet MS"/>
                        </a:rPr>
                        <a:t> Y</a:t>
                      </a:r>
                    </a:p>
                    <a:p>
                      <a:r>
                        <a:rPr lang="es-ES" sz="1500" b="0" i="0" baseline="0" dirty="0" smtClean="0">
                          <a:latin typeface="Trebuchet MS"/>
                          <a:cs typeface="Trebuchet MS"/>
                        </a:rPr>
                        <a:t>MEDIDAS DE PROTECCIÓN</a:t>
                      </a:r>
                      <a:endParaRPr lang="es-ES" sz="1500" b="0" i="0" dirty="0">
                        <a:solidFill>
                          <a:schemeClr val="tx1">
                            <a:lumMod val="65000"/>
                            <a:lumOff val="35000"/>
                          </a:schemeClr>
                        </a:solidFill>
                        <a:latin typeface="Trebuchet MS"/>
                        <a:cs typeface="Trebuchet MS"/>
                      </a:endParaRPr>
                    </a:p>
                  </a:txBody>
                  <a:tcPr anchor="ctr">
                    <a:solidFill>
                      <a:schemeClr val="accent4">
                        <a:lumMod val="40000"/>
                        <a:lumOff val="60000"/>
                      </a:schemeClr>
                    </a:solidFill>
                  </a:tcPr>
                </a:tc>
                <a:tc>
                  <a:txBody>
                    <a:bodyPr/>
                    <a:lstStyle/>
                    <a:p>
                      <a:r>
                        <a:rPr lang="es-ES" sz="1500" b="0" i="0" baseline="0" dirty="0" smtClean="0">
                          <a:latin typeface="Trebuchet MS"/>
                          <a:cs typeface="Trebuchet MS"/>
                        </a:rPr>
                        <a:t>SOLICITADAS</a:t>
                      </a:r>
                      <a:endParaRPr lang="es-ES" sz="1500" b="0" i="0" dirty="0">
                        <a:solidFill>
                          <a:schemeClr val="tx1">
                            <a:lumMod val="65000"/>
                            <a:lumOff val="35000"/>
                          </a:schemeClr>
                        </a:solidFill>
                        <a:latin typeface="Trebuchet MS"/>
                        <a:cs typeface="Trebuchet MS"/>
                      </a:endParaRPr>
                    </a:p>
                  </a:txBody>
                  <a:tcPr anchor="ctr">
                    <a:solidFill>
                      <a:schemeClr val="accent4">
                        <a:lumMod val="40000"/>
                        <a:lumOff val="60000"/>
                      </a:schemeClr>
                    </a:solidFill>
                  </a:tcPr>
                </a:tc>
                <a:tc>
                  <a:txBody>
                    <a:bodyPr/>
                    <a:lstStyle/>
                    <a:p>
                      <a:pPr marL="0" algn="ctr" defTabSz="914400" rtl="0" eaLnBrk="1" latinLnBrk="0" hangingPunct="1"/>
                      <a:r>
                        <a:rPr lang="es-ES" sz="1500" b="0" i="0" kern="1200" dirty="0" smtClean="0">
                          <a:latin typeface="Trebuchet MS"/>
                          <a:cs typeface="Trebuchet MS"/>
                        </a:rPr>
                        <a:t>664</a:t>
                      </a:r>
                      <a:endParaRPr lang="es-ES" sz="1500" b="0" i="0" kern="1200" dirty="0">
                        <a:solidFill>
                          <a:schemeClr val="tx1">
                            <a:lumMod val="65000"/>
                            <a:lumOff val="35000"/>
                          </a:schemeClr>
                        </a:solidFill>
                        <a:latin typeface="Trebuchet MS"/>
                        <a:ea typeface="+mn-ea"/>
                        <a:cs typeface="Trebuchet MS"/>
                      </a:endParaRPr>
                    </a:p>
                  </a:txBody>
                  <a:tcPr anchor="ctr">
                    <a:solidFill>
                      <a:schemeClr val="accent4">
                        <a:lumMod val="40000"/>
                        <a:lumOff val="60000"/>
                      </a:schemeClr>
                    </a:solidFill>
                  </a:tcPr>
                </a:tc>
              </a:tr>
              <a:tr h="453240">
                <a:tc vMerge="1">
                  <a:txBody>
                    <a:bodyPr/>
                    <a:lstStyle/>
                    <a:p>
                      <a:pPr marL="0" indent="0">
                        <a:buFont typeface="Arial" panose="020B0604020202020204" pitchFamily="34" charset="0"/>
                        <a:buNone/>
                      </a:pPr>
                      <a:endParaRPr lang="es-ES"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indent="0">
                        <a:buFont typeface="Arial" panose="020B0604020202020204" pitchFamily="34" charset="0"/>
                        <a:buNone/>
                      </a:pPr>
                      <a:r>
                        <a:rPr lang="es-ES" sz="1500" b="0" i="0" dirty="0" smtClean="0">
                          <a:latin typeface="Trebuchet MS"/>
                          <a:cs typeface="Trebuchet MS"/>
                        </a:rPr>
                        <a:t>CONCEDIDAS</a:t>
                      </a:r>
                      <a:endParaRPr lang="es-ES" sz="1500" b="0" i="0" dirty="0">
                        <a:solidFill>
                          <a:schemeClr val="tx1">
                            <a:lumMod val="65000"/>
                            <a:lumOff val="35000"/>
                          </a:schemeClr>
                        </a:solidFill>
                        <a:latin typeface="Trebuchet MS"/>
                        <a:cs typeface="Trebuchet MS"/>
                      </a:endParaRPr>
                    </a:p>
                  </a:txBody>
                  <a:tcPr anchor="ctr">
                    <a:solidFill>
                      <a:schemeClr val="accent4">
                        <a:lumMod val="40000"/>
                        <a:lumOff val="60000"/>
                      </a:schemeClr>
                    </a:solidFill>
                  </a:tcPr>
                </a:tc>
                <a:tc>
                  <a:txBody>
                    <a:bodyPr/>
                    <a:lstStyle/>
                    <a:p>
                      <a:pPr marL="0" algn="ctr" defTabSz="914400" rtl="0" eaLnBrk="1" latinLnBrk="0" hangingPunct="1"/>
                      <a:r>
                        <a:rPr lang="es-ES" sz="1500" b="0" i="0" kern="1200" dirty="0" smtClean="0">
                          <a:latin typeface="Trebuchet MS"/>
                          <a:cs typeface="Trebuchet MS"/>
                        </a:rPr>
                        <a:t>522 (78,61%)</a:t>
                      </a:r>
                      <a:endParaRPr lang="es-ES" sz="1500" b="0" i="0" kern="1200" dirty="0">
                        <a:solidFill>
                          <a:schemeClr val="tx1">
                            <a:lumMod val="65000"/>
                            <a:lumOff val="35000"/>
                          </a:schemeClr>
                        </a:solidFill>
                        <a:latin typeface="Trebuchet MS"/>
                        <a:ea typeface="+mn-ea"/>
                        <a:cs typeface="Trebuchet MS"/>
                      </a:endParaRPr>
                    </a:p>
                  </a:txBody>
                  <a:tcPr anchor="ctr">
                    <a:solidFill>
                      <a:schemeClr val="accent4">
                        <a:lumMod val="40000"/>
                        <a:lumOff val="60000"/>
                      </a:schemeClr>
                    </a:solidFill>
                  </a:tcPr>
                </a:tc>
              </a:tr>
              <a:tr h="453240">
                <a:tc vMerge="1">
                  <a:txBody>
                    <a:bodyPr/>
                    <a:lstStyle/>
                    <a:p>
                      <a:pPr marL="0" indent="0">
                        <a:buFont typeface="Arial" panose="020B0604020202020204" pitchFamily="34" charset="0"/>
                        <a:buNone/>
                      </a:pPr>
                      <a:endParaRPr lang="es-ES" b="1"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500" b="0" i="0" dirty="0" smtClean="0">
                          <a:latin typeface="Trebuchet MS"/>
                          <a:cs typeface="Trebuchet MS"/>
                        </a:rPr>
                        <a:t>NO CONCEDIDAS / INADMITIDAS</a:t>
                      </a:r>
                      <a:endParaRPr lang="es-ES" sz="1500" b="0" i="0" dirty="0" smtClean="0">
                        <a:solidFill>
                          <a:schemeClr val="tx1">
                            <a:lumMod val="65000"/>
                            <a:lumOff val="35000"/>
                          </a:schemeClr>
                        </a:solidFill>
                        <a:latin typeface="Trebuchet MS"/>
                        <a:cs typeface="Trebuchet MS"/>
                      </a:endParaRPr>
                    </a:p>
                  </a:txBody>
                  <a:tcPr anchor="ctr">
                    <a:solidFill>
                      <a:schemeClr val="accent4">
                        <a:lumMod val="40000"/>
                        <a:lumOff val="60000"/>
                      </a:schemeClr>
                    </a:solidFill>
                  </a:tcPr>
                </a:tc>
                <a:tc>
                  <a:txBody>
                    <a:bodyPr/>
                    <a:lstStyle/>
                    <a:p>
                      <a:pPr marL="0" algn="ctr" defTabSz="914400" rtl="0" eaLnBrk="1" latinLnBrk="0" hangingPunct="1"/>
                      <a:r>
                        <a:rPr lang="es-ES" sz="1500" b="0" i="0" kern="1200" dirty="0" smtClean="0">
                          <a:latin typeface="Trebuchet MS"/>
                          <a:cs typeface="Trebuchet MS"/>
                        </a:rPr>
                        <a:t>142</a:t>
                      </a:r>
                      <a:endParaRPr lang="es-ES" sz="1500" b="0" i="0" kern="1200" dirty="0">
                        <a:solidFill>
                          <a:schemeClr val="tx1">
                            <a:lumMod val="65000"/>
                            <a:lumOff val="35000"/>
                          </a:schemeClr>
                        </a:solidFill>
                        <a:latin typeface="Trebuchet MS"/>
                        <a:ea typeface="+mn-ea"/>
                        <a:cs typeface="Trebuchet MS"/>
                      </a:endParaRPr>
                    </a:p>
                  </a:txBody>
                  <a:tcPr anchor="ctr">
                    <a:solidFill>
                      <a:schemeClr val="accent4">
                        <a:lumMod val="40000"/>
                        <a:lumOff val="60000"/>
                      </a:schemeClr>
                    </a:solidFill>
                  </a:tcPr>
                </a:tc>
              </a:tr>
            </a:tbl>
          </a:graphicData>
        </a:graphic>
      </p:graphicFrame>
    </p:spTree>
    <p:extLst>
      <p:ext uri="{BB962C8B-B14F-4D97-AF65-F5344CB8AC3E}">
        <p14:creationId xmlns:p14="http://schemas.microsoft.com/office/powerpoint/2010/main" val="3701035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chicas.jpg"/>
          <p:cNvPicPr>
            <a:picLocks noChangeAspect="1"/>
          </p:cNvPicPr>
          <p:nvPr/>
        </p:nvPicPr>
        <p:blipFill>
          <a:blip r:embed="rId3">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8" name="Imagen 7"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3" name="Imagen 2" descr="edif.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439" y="1678215"/>
            <a:ext cx="1260000" cy="1260000"/>
          </a:xfrm>
          <a:prstGeom prst="rect">
            <a:avLst/>
          </a:prstGeom>
        </p:spPr>
      </p:pic>
      <p:cxnSp>
        <p:nvCxnSpPr>
          <p:cNvPr id="7" name="Conector recto 6"/>
          <p:cNvCxnSpPr/>
          <p:nvPr/>
        </p:nvCxnSpPr>
        <p:spPr>
          <a:xfrm flipH="1">
            <a:off x="1462023" y="274677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390952" y="1962103"/>
            <a:ext cx="7089370" cy="565802"/>
          </a:xfrm>
          <a:ln>
            <a:noFill/>
          </a:ln>
        </p:spPr>
        <p:txBody>
          <a:bodyPr>
            <a:noAutofit/>
          </a:bodyPr>
          <a:lstStyle/>
          <a:p>
            <a:pPr lvl="0" algn="l">
              <a:lnSpc>
                <a:spcPct val="90000"/>
              </a:lnSpc>
              <a:spcBef>
                <a:spcPct val="20000"/>
              </a:spcBef>
            </a:pPr>
            <a:r>
              <a:rPr lang="es-ES" sz="3200" dirty="0" smtClean="0">
                <a:solidFill>
                  <a:srgbClr val="8D48AD"/>
                </a:solidFill>
                <a:latin typeface="Rockwell"/>
                <a:cs typeface="Rockwell"/>
              </a:rPr>
              <a:t>DELEGACIÓN DE GOBIERNO</a:t>
            </a:r>
            <a:br>
              <a:rPr lang="es-ES" sz="3200" dirty="0" smtClean="0">
                <a:solidFill>
                  <a:srgbClr val="8D48AD"/>
                </a:solidFill>
                <a:latin typeface="Rockwell"/>
                <a:cs typeface="Rockwell"/>
              </a:rPr>
            </a:br>
            <a:r>
              <a:rPr lang="es-ES" sz="3200" dirty="0" smtClean="0">
                <a:solidFill>
                  <a:srgbClr val="8D48AD"/>
                </a:solidFill>
                <a:latin typeface="Rockwell"/>
                <a:cs typeface="Rockwell"/>
              </a:rPr>
              <a:t>DE CASTILLA Y LEÓN</a:t>
            </a:r>
            <a:endParaRPr lang="es-ES" sz="3200" dirty="0">
              <a:solidFill>
                <a:srgbClr val="8D48AD"/>
              </a:solidFill>
              <a:latin typeface="Rockwell"/>
              <a:cs typeface="Rockwell"/>
            </a:endParaRPr>
          </a:p>
        </p:txBody>
      </p:sp>
      <p:sp>
        <p:nvSpPr>
          <p:cNvPr id="6" name="Título 1"/>
          <p:cNvSpPr txBox="1">
            <a:spLocks/>
          </p:cNvSpPr>
          <p:nvPr/>
        </p:nvSpPr>
        <p:spPr>
          <a:xfrm>
            <a:off x="1362262" y="2786295"/>
            <a:ext cx="684767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smtClean="0">
                <a:solidFill>
                  <a:schemeClr val="bg1">
                    <a:lumMod val="65000"/>
                  </a:schemeClr>
                </a:solidFill>
                <a:latin typeface="Rockwell"/>
                <a:cs typeface="Rockwell"/>
              </a:rPr>
              <a:t>CUERPOS Y FUERZAS DE SEGURIDAD DEL ESTADO</a:t>
            </a:r>
            <a:endParaRPr lang="es-ES" sz="1800" dirty="0">
              <a:solidFill>
                <a:schemeClr val="bg1">
                  <a:lumMod val="65000"/>
                </a:schemeClr>
              </a:solidFill>
              <a:latin typeface="Rockwell"/>
              <a:cs typeface="Rockwell"/>
            </a:endParaRPr>
          </a:p>
        </p:txBody>
      </p:sp>
      <p:graphicFrame>
        <p:nvGraphicFramePr>
          <p:cNvPr id="10" name="6 Diagrama"/>
          <p:cNvGraphicFramePr/>
          <p:nvPr>
            <p:extLst>
              <p:ext uri="{D42A27DB-BD31-4B8C-83A1-F6EECF244321}">
                <p14:modId xmlns:p14="http://schemas.microsoft.com/office/powerpoint/2010/main" val="3490458180"/>
              </p:ext>
            </p:extLst>
          </p:nvPr>
        </p:nvGraphicFramePr>
        <p:xfrm>
          <a:off x="1038697" y="3350384"/>
          <a:ext cx="7778731" cy="18747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6 Diagrama"/>
          <p:cNvGraphicFramePr/>
          <p:nvPr>
            <p:extLst>
              <p:ext uri="{D42A27DB-BD31-4B8C-83A1-F6EECF244321}">
                <p14:modId xmlns:p14="http://schemas.microsoft.com/office/powerpoint/2010/main" val="150800960"/>
              </p:ext>
            </p:extLst>
          </p:nvPr>
        </p:nvGraphicFramePr>
        <p:xfrm>
          <a:off x="1038697" y="5225144"/>
          <a:ext cx="7778731" cy="99383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8125397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Imagen 16"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6" name="Imagen 15"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4" name="Imagen 3" descr="tef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94" y="1728793"/>
            <a:ext cx="1260000" cy="1260000"/>
          </a:xfrm>
          <a:prstGeom prst="rect">
            <a:avLst/>
          </a:prstGeom>
        </p:spPr>
      </p:pic>
      <p:sp>
        <p:nvSpPr>
          <p:cNvPr id="3" name="Rectángulo 2"/>
          <p:cNvSpPr/>
          <p:nvPr/>
        </p:nvSpPr>
        <p:spPr>
          <a:xfrm>
            <a:off x="628952" y="3301570"/>
            <a:ext cx="7851370" cy="2637190"/>
          </a:xfrm>
          <a:prstGeom prst="rect">
            <a:avLst/>
          </a:prstGeom>
          <a:noFill/>
          <a:ln w="12700" cmpd="sng">
            <a:solidFill>
              <a:srgbClr val="995FA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ln>
                <a:solidFill>
                  <a:schemeClr val="accent6">
                    <a:lumMod val="75000"/>
                  </a:schemeClr>
                </a:solidFill>
              </a:ln>
              <a:noFill/>
            </a:endParaRPr>
          </a:p>
        </p:txBody>
      </p:sp>
      <p:cxnSp>
        <p:nvCxnSpPr>
          <p:cNvPr id="7" name="Conector recto 6"/>
          <p:cNvCxnSpPr/>
          <p:nvPr/>
        </p:nvCxnSpPr>
        <p:spPr>
          <a:xfrm flipH="1">
            <a:off x="1548189" y="2796314"/>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75619" y="1962103"/>
            <a:ext cx="7004703"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ATENCIÓN TELEFÓNICA</a:t>
            </a:r>
            <a:endParaRPr lang="es-ES" sz="3200" dirty="0">
              <a:solidFill>
                <a:srgbClr val="8D48AD"/>
              </a:solidFill>
              <a:latin typeface="Rockwell"/>
              <a:cs typeface="Rockwell"/>
            </a:endParaRPr>
          </a:p>
        </p:txBody>
      </p:sp>
      <p:sp>
        <p:nvSpPr>
          <p:cNvPr id="6" name="Título 1"/>
          <p:cNvSpPr txBox="1">
            <a:spLocks/>
          </p:cNvSpPr>
          <p:nvPr/>
        </p:nvSpPr>
        <p:spPr>
          <a:xfrm>
            <a:off x="1475619" y="2319480"/>
            <a:ext cx="684767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smtClean="0">
                <a:solidFill>
                  <a:schemeClr val="bg1">
                    <a:lumMod val="65000"/>
                  </a:schemeClr>
                </a:solidFill>
                <a:latin typeface="Rockwell"/>
                <a:cs typeface="Rockwell"/>
              </a:rPr>
              <a:t>TOTAL LLAMADAS: 8.706</a:t>
            </a:r>
            <a:endParaRPr lang="es-ES" sz="1800" dirty="0">
              <a:solidFill>
                <a:schemeClr val="bg1">
                  <a:lumMod val="65000"/>
                </a:schemeClr>
              </a:solidFill>
              <a:latin typeface="Rockwell"/>
              <a:cs typeface="Rockwell"/>
            </a:endParaRPr>
          </a:p>
        </p:txBody>
      </p:sp>
      <p:pic>
        <p:nvPicPr>
          <p:cNvPr id="37" name="Picture 2" descr="Resultado de imagen de servicio 012 castilla y leon"/>
          <p:cNvPicPr>
            <a:picLocks noChangeAspect="1" noChangeArrowheads="1"/>
          </p:cNvPicPr>
          <p:nvPr/>
        </p:nvPicPr>
        <p:blipFill>
          <a:blip r:embed="rId6" cstate="print"/>
          <a:srcRect/>
          <a:stretch>
            <a:fillRect/>
          </a:stretch>
        </p:blipFill>
        <p:spPr bwMode="auto">
          <a:xfrm>
            <a:off x="6487922" y="1904741"/>
            <a:ext cx="2279687" cy="1108109"/>
          </a:xfrm>
          <a:prstGeom prst="rect">
            <a:avLst/>
          </a:prstGeom>
          <a:noFill/>
        </p:spPr>
      </p:pic>
      <p:graphicFrame>
        <p:nvGraphicFramePr>
          <p:cNvPr id="39" name="1 Gráfico"/>
          <p:cNvGraphicFramePr/>
          <p:nvPr>
            <p:extLst>
              <p:ext uri="{D42A27DB-BD31-4B8C-83A1-F6EECF244321}">
                <p14:modId xmlns:p14="http://schemas.microsoft.com/office/powerpoint/2010/main" val="2908772677"/>
              </p:ext>
            </p:extLst>
          </p:nvPr>
        </p:nvGraphicFramePr>
        <p:xfrm>
          <a:off x="4475238" y="3447145"/>
          <a:ext cx="3894663" cy="242031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0" name="2 Gráfico"/>
          <p:cNvGraphicFramePr/>
          <p:nvPr>
            <p:extLst>
              <p:ext uri="{D42A27DB-BD31-4B8C-83A1-F6EECF244321}">
                <p14:modId xmlns:p14="http://schemas.microsoft.com/office/powerpoint/2010/main" val="1183069028"/>
              </p:ext>
            </p:extLst>
          </p:nvPr>
        </p:nvGraphicFramePr>
        <p:xfrm>
          <a:off x="756399" y="3483429"/>
          <a:ext cx="3538726" cy="2323555"/>
        </p:xfrm>
        <a:graphic>
          <a:graphicData uri="http://schemas.openxmlformats.org/drawingml/2006/chart">
            <c:chart xmlns:c="http://schemas.openxmlformats.org/drawingml/2006/chart" xmlns:r="http://schemas.openxmlformats.org/officeDocument/2006/relationships" r:id="rId8"/>
          </a:graphicData>
        </a:graphic>
      </p:graphicFrame>
      <p:sp>
        <p:nvSpPr>
          <p:cNvPr id="41" name="23 Rectángulo redondeado"/>
          <p:cNvSpPr/>
          <p:nvPr/>
        </p:nvSpPr>
        <p:spPr>
          <a:xfrm>
            <a:off x="1427239" y="2799415"/>
            <a:ext cx="4620382" cy="502587"/>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s-ES" sz="1500" b="1" dirty="0" smtClean="0">
                <a:solidFill>
                  <a:srgbClr val="8D48AD"/>
                </a:solidFill>
                <a:latin typeface="Trebuchet MS"/>
                <a:cs typeface="Trebuchet MS"/>
              </a:rPr>
              <a:t>TOTAL LLAMADAS </a:t>
            </a:r>
            <a:r>
              <a:rPr lang="es-ES" sz="2000" b="1" dirty="0" smtClean="0">
                <a:solidFill>
                  <a:srgbClr val="8D48AD"/>
                </a:solidFill>
                <a:latin typeface="Trebuchet MS"/>
                <a:cs typeface="Trebuchet MS"/>
              </a:rPr>
              <a:t>5.054</a:t>
            </a:r>
            <a:endParaRPr lang="es-ES" sz="2000" b="1" dirty="0">
              <a:solidFill>
                <a:srgbClr val="8D48AD"/>
              </a:solidFill>
              <a:latin typeface="Trebuchet MS"/>
              <a:cs typeface="Trebuchet MS"/>
            </a:endParaRPr>
          </a:p>
        </p:txBody>
      </p:sp>
    </p:spTree>
    <p:extLst>
      <p:ext uri="{BB962C8B-B14F-4D97-AF65-F5344CB8AC3E}">
        <p14:creationId xmlns:p14="http://schemas.microsoft.com/office/powerpoint/2010/main" val="623219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Imagen 16"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6" name="Imagen 15"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4" name="Imagen 3" descr="tef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094" y="1728793"/>
            <a:ext cx="1260000" cy="1260000"/>
          </a:xfrm>
          <a:prstGeom prst="rect">
            <a:avLst/>
          </a:prstGeom>
        </p:spPr>
      </p:pic>
      <p:cxnSp>
        <p:nvCxnSpPr>
          <p:cNvPr id="7" name="Conector recto 6"/>
          <p:cNvCxnSpPr/>
          <p:nvPr/>
        </p:nvCxnSpPr>
        <p:spPr>
          <a:xfrm flipH="1">
            <a:off x="1548189" y="2796314"/>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75619" y="1962103"/>
            <a:ext cx="7004703"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ATENCIÓN TELEFÓNICA</a:t>
            </a:r>
            <a:endParaRPr lang="es-ES" sz="3200" dirty="0">
              <a:solidFill>
                <a:srgbClr val="8D48AD"/>
              </a:solidFill>
              <a:latin typeface="Rockwell"/>
              <a:cs typeface="Rockwell"/>
            </a:endParaRPr>
          </a:p>
        </p:txBody>
      </p:sp>
      <p:sp>
        <p:nvSpPr>
          <p:cNvPr id="6" name="Título 1"/>
          <p:cNvSpPr txBox="1">
            <a:spLocks/>
          </p:cNvSpPr>
          <p:nvPr/>
        </p:nvSpPr>
        <p:spPr>
          <a:xfrm>
            <a:off x="1475619" y="2319480"/>
            <a:ext cx="684767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smtClean="0">
                <a:solidFill>
                  <a:schemeClr val="bg1">
                    <a:lumMod val="65000"/>
                  </a:schemeClr>
                </a:solidFill>
                <a:latin typeface="Rockwell"/>
                <a:cs typeface="Rockwell"/>
              </a:rPr>
              <a:t>TOTAL LLAMADAS: 8.706</a:t>
            </a:r>
            <a:endParaRPr lang="es-ES" sz="1800" dirty="0">
              <a:solidFill>
                <a:schemeClr val="bg1">
                  <a:lumMod val="65000"/>
                </a:schemeClr>
              </a:solidFill>
              <a:latin typeface="Rockwell"/>
              <a:cs typeface="Rockwell"/>
            </a:endParaRPr>
          </a:p>
        </p:txBody>
      </p:sp>
      <p:sp>
        <p:nvSpPr>
          <p:cNvPr id="45" name="Rectángulo 44"/>
          <p:cNvSpPr/>
          <p:nvPr/>
        </p:nvSpPr>
        <p:spPr>
          <a:xfrm>
            <a:off x="998058" y="2946725"/>
            <a:ext cx="7482264" cy="3354894"/>
          </a:xfrm>
          <a:prstGeom prst="rect">
            <a:avLst/>
          </a:prstGeom>
          <a:noFill/>
          <a:ln w="12700" cmpd="sng">
            <a:solidFill>
              <a:srgbClr val="995FA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ES">
              <a:ln>
                <a:solidFill>
                  <a:schemeClr val="accent6">
                    <a:lumMod val="75000"/>
                  </a:schemeClr>
                </a:solidFill>
              </a:ln>
              <a:noFill/>
            </a:endParaRPr>
          </a:p>
        </p:txBody>
      </p:sp>
      <p:pic>
        <p:nvPicPr>
          <p:cNvPr id="46" name="Picture 16" descr="Resultado de imagen de 016 logo"/>
          <p:cNvPicPr>
            <a:picLocks noChangeAspect="1" noChangeArrowheads="1"/>
          </p:cNvPicPr>
          <p:nvPr/>
        </p:nvPicPr>
        <p:blipFill>
          <a:blip r:embed="rId6" cstate="print"/>
          <a:srcRect/>
          <a:stretch>
            <a:fillRect/>
          </a:stretch>
        </p:blipFill>
        <p:spPr bwMode="auto">
          <a:xfrm>
            <a:off x="1127423" y="3062126"/>
            <a:ext cx="1895823" cy="667543"/>
          </a:xfrm>
          <a:prstGeom prst="rect">
            <a:avLst/>
          </a:prstGeom>
          <a:noFill/>
        </p:spPr>
      </p:pic>
      <p:sp>
        <p:nvSpPr>
          <p:cNvPr id="47" name="23 Rectángulo redondeado"/>
          <p:cNvSpPr/>
          <p:nvPr/>
        </p:nvSpPr>
        <p:spPr>
          <a:xfrm>
            <a:off x="3419871" y="3062126"/>
            <a:ext cx="1962509" cy="820445"/>
          </a:xfrm>
          <a:prstGeom prst="roundRect">
            <a:avLst/>
          </a:prstGeom>
          <a:solidFill>
            <a:srgbClr val="8544A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1500" dirty="0" smtClean="0">
                <a:solidFill>
                  <a:schemeClr val="bg1"/>
                </a:solidFill>
                <a:latin typeface="Trebuchet MS"/>
                <a:cs typeface="Trebuchet MS"/>
              </a:rPr>
              <a:t>TOTAL LLAMADAS</a:t>
            </a:r>
          </a:p>
          <a:p>
            <a:pPr algn="ctr"/>
            <a:r>
              <a:rPr lang="es-ES" sz="1500" b="1" dirty="0" smtClean="0">
                <a:solidFill>
                  <a:schemeClr val="bg1"/>
                </a:solidFill>
                <a:latin typeface="Trebuchet MS"/>
                <a:cs typeface="Trebuchet MS"/>
              </a:rPr>
              <a:t>3.022</a:t>
            </a:r>
            <a:endParaRPr lang="es-ES" sz="1500" b="1" dirty="0">
              <a:solidFill>
                <a:schemeClr val="bg1"/>
              </a:solidFill>
              <a:latin typeface="Trebuchet MS"/>
              <a:cs typeface="Trebuchet MS"/>
            </a:endParaRPr>
          </a:p>
        </p:txBody>
      </p:sp>
      <p:sp>
        <p:nvSpPr>
          <p:cNvPr id="48" name="23 Rectángulo redondeado"/>
          <p:cNvSpPr/>
          <p:nvPr/>
        </p:nvSpPr>
        <p:spPr>
          <a:xfrm>
            <a:off x="5491237" y="3062126"/>
            <a:ext cx="2832057" cy="820445"/>
          </a:xfrm>
          <a:prstGeom prst="roundRect">
            <a:avLst/>
          </a:prstGeom>
          <a:solidFill>
            <a:srgbClr val="8544A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1500" dirty="0" smtClean="0">
                <a:solidFill>
                  <a:srgbClr val="FFFFFF"/>
                </a:solidFill>
                <a:latin typeface="Trebuchet MS"/>
                <a:cs typeface="Trebuchet MS"/>
              </a:rPr>
              <a:t>TRANSFERIDAS AL 012</a:t>
            </a:r>
          </a:p>
          <a:p>
            <a:pPr algn="ctr"/>
            <a:r>
              <a:rPr lang="es-ES" sz="1500" b="1" dirty="0" smtClean="0">
                <a:solidFill>
                  <a:srgbClr val="FFFFFF"/>
                </a:solidFill>
                <a:latin typeface="Trebuchet MS"/>
                <a:cs typeface="Trebuchet MS"/>
              </a:rPr>
              <a:t>1.160</a:t>
            </a:r>
            <a:endParaRPr lang="es-ES" sz="1500" b="1" dirty="0">
              <a:solidFill>
                <a:srgbClr val="FFFFFF"/>
              </a:solidFill>
              <a:latin typeface="Trebuchet MS"/>
              <a:cs typeface="Trebuchet MS"/>
            </a:endParaRPr>
          </a:p>
        </p:txBody>
      </p:sp>
      <p:sp>
        <p:nvSpPr>
          <p:cNvPr id="13" name="23 Rectángulo redondeado"/>
          <p:cNvSpPr/>
          <p:nvPr/>
        </p:nvSpPr>
        <p:spPr>
          <a:xfrm>
            <a:off x="3347864" y="3933056"/>
            <a:ext cx="4975430" cy="602658"/>
          </a:xfrm>
          <a:prstGeom prst="roundRect">
            <a:avLst/>
          </a:prstGeom>
          <a:solidFill>
            <a:srgbClr val="8D48AD"/>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1500" dirty="0" smtClean="0">
                <a:solidFill>
                  <a:srgbClr val="FFFFFF"/>
                </a:solidFill>
                <a:latin typeface="Trebuchet MS"/>
                <a:cs typeface="Trebuchet MS"/>
              </a:rPr>
              <a:t>TOTAL LLAMADAS </a:t>
            </a:r>
            <a:r>
              <a:rPr lang="es-ES" sz="1500" b="1" dirty="0" smtClean="0">
                <a:solidFill>
                  <a:srgbClr val="FFFFFF"/>
                </a:solidFill>
                <a:latin typeface="Trebuchet MS"/>
                <a:cs typeface="Trebuchet MS"/>
              </a:rPr>
              <a:t>2.365</a:t>
            </a:r>
            <a:endParaRPr lang="es-ES" sz="1500" b="1" dirty="0">
              <a:solidFill>
                <a:srgbClr val="FFFFFF"/>
              </a:solidFill>
              <a:latin typeface="Trebuchet MS"/>
              <a:cs typeface="Trebuchet MS"/>
            </a:endParaRPr>
          </a:p>
        </p:txBody>
      </p:sp>
      <p:pic>
        <p:nvPicPr>
          <p:cNvPr id="14" name="Picture 14" descr="Imagen relacionada"/>
          <p:cNvPicPr>
            <a:picLocks noChangeAspect="1" noChangeArrowheads="1"/>
          </p:cNvPicPr>
          <p:nvPr/>
        </p:nvPicPr>
        <p:blipFill>
          <a:blip r:embed="rId7" cstate="print"/>
          <a:srcRect/>
          <a:stretch>
            <a:fillRect/>
          </a:stretch>
        </p:blipFill>
        <p:spPr bwMode="auto">
          <a:xfrm>
            <a:off x="1127423" y="3882571"/>
            <a:ext cx="1512168" cy="678138"/>
          </a:xfrm>
          <a:prstGeom prst="rect">
            <a:avLst/>
          </a:prstGeom>
          <a:noFill/>
        </p:spPr>
      </p:pic>
      <p:pic>
        <p:nvPicPr>
          <p:cNvPr id="15" name="Picture 22" descr="Resultado de imagen de fundacion anar"/>
          <p:cNvPicPr>
            <a:picLocks noChangeAspect="1" noChangeArrowheads="1"/>
          </p:cNvPicPr>
          <p:nvPr/>
        </p:nvPicPr>
        <p:blipFill>
          <a:blip r:embed="rId8" cstate="print"/>
          <a:srcRect/>
          <a:stretch>
            <a:fillRect/>
          </a:stretch>
        </p:blipFill>
        <p:spPr bwMode="auto">
          <a:xfrm>
            <a:off x="1312703" y="4930579"/>
            <a:ext cx="1165421" cy="1165421"/>
          </a:xfrm>
          <a:prstGeom prst="rect">
            <a:avLst/>
          </a:prstGeom>
          <a:noFill/>
        </p:spPr>
      </p:pic>
      <p:graphicFrame>
        <p:nvGraphicFramePr>
          <p:cNvPr id="18" name="5 Tabla"/>
          <p:cNvGraphicFramePr>
            <a:graphicFrameLocks noGrp="1"/>
          </p:cNvGraphicFramePr>
          <p:nvPr>
            <p:extLst>
              <p:ext uri="{D42A27DB-BD31-4B8C-83A1-F6EECF244321}">
                <p14:modId xmlns:p14="http://schemas.microsoft.com/office/powerpoint/2010/main" val="2886424646"/>
              </p:ext>
            </p:extLst>
          </p:nvPr>
        </p:nvGraphicFramePr>
        <p:xfrm>
          <a:off x="3419871" y="4611156"/>
          <a:ext cx="4903423" cy="1587600"/>
        </p:xfrm>
        <a:graphic>
          <a:graphicData uri="http://schemas.openxmlformats.org/drawingml/2006/table">
            <a:tbl>
              <a:tblPr firstRow="1" bandRow="1">
                <a:tableStyleId>{2D5ABB26-0587-4C30-8999-92F81FD0307C}</a:tableStyleId>
              </a:tblPr>
              <a:tblGrid>
                <a:gridCol w="902552"/>
                <a:gridCol w="2457200"/>
                <a:gridCol w="1543671"/>
              </a:tblGrid>
              <a:tr h="375112">
                <a:tc rowSpan="3">
                  <a:txBody>
                    <a:bodyPr/>
                    <a:lstStyle/>
                    <a:p>
                      <a:pPr marL="0" algn="ctr" defTabSz="914400" rtl="0" eaLnBrk="1" latinLnBrk="0" hangingPunct="1"/>
                      <a:r>
                        <a:rPr lang="es-ES" sz="1000" b="0" kern="1200" dirty="0" smtClean="0">
                          <a:solidFill>
                            <a:schemeClr val="bg1"/>
                          </a:solidFill>
                          <a:latin typeface="Trebuchet MS"/>
                          <a:cs typeface="Trebuchet MS"/>
                        </a:rPr>
                        <a:t>Fundación</a:t>
                      </a:r>
                      <a:r>
                        <a:rPr lang="es-ES" sz="1000" b="0" kern="1200" baseline="0" dirty="0" smtClean="0">
                          <a:solidFill>
                            <a:schemeClr val="bg1"/>
                          </a:solidFill>
                          <a:latin typeface="Trebuchet MS"/>
                          <a:cs typeface="Trebuchet MS"/>
                        </a:rPr>
                        <a:t> ANAR</a:t>
                      </a:r>
                      <a:endParaRPr lang="es-ES" sz="1000" b="0" kern="1200" dirty="0">
                        <a:solidFill>
                          <a:schemeClr val="bg1"/>
                        </a:solidFill>
                        <a:latin typeface="Trebuchet MS"/>
                        <a:ea typeface="+mn-ea"/>
                        <a:cs typeface="Trebuchet MS"/>
                      </a:endParaRPr>
                    </a:p>
                  </a:txBody>
                  <a:tcPr anchor="ctr">
                    <a:lnR w="12700" cap="flat" cmpd="sng" algn="ctr">
                      <a:solidFill>
                        <a:schemeClr val="bg1"/>
                      </a:solidFill>
                      <a:prstDash val="solid"/>
                      <a:round/>
                      <a:headEnd type="none" w="med" len="med"/>
                      <a:tailEnd type="none" w="med" len="med"/>
                    </a:lnR>
                    <a:solidFill>
                      <a:schemeClr val="accent4">
                        <a:lumMod val="75000"/>
                      </a:schemeClr>
                    </a:solidFill>
                  </a:tcPr>
                </a:tc>
                <a:tc>
                  <a:txBody>
                    <a:bodyPr/>
                    <a:lstStyle/>
                    <a:p>
                      <a:pPr marL="0" algn="l" defTabSz="914400" rtl="0" eaLnBrk="1" latinLnBrk="0" hangingPunct="1">
                        <a:spcAft>
                          <a:spcPts val="0"/>
                        </a:spcAft>
                      </a:pPr>
                      <a:r>
                        <a:rPr lang="es-ES" sz="1500" b="0" kern="1200" dirty="0" smtClean="0">
                          <a:solidFill>
                            <a:schemeClr val="tx1"/>
                          </a:solidFill>
                          <a:effectLst/>
                          <a:latin typeface="Trebuchet MS"/>
                          <a:ea typeface="Calibri"/>
                          <a:cs typeface="Trebuchet MS"/>
                        </a:rPr>
                        <a:t>Adolescentes: llamadas por agresiones sexuales</a:t>
                      </a:r>
                      <a:endParaRPr lang="es-ES" sz="1500" b="0" kern="1200" dirty="0">
                        <a:solidFill>
                          <a:schemeClr val="tx1"/>
                        </a:solidFill>
                        <a:effectLst/>
                        <a:latin typeface="Trebuchet MS"/>
                        <a:ea typeface="Calibri"/>
                        <a:cs typeface="Trebuchet M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spcAft>
                          <a:spcPts val="0"/>
                        </a:spcAft>
                      </a:pPr>
                      <a:r>
                        <a:rPr lang="es-ES" sz="1500" b="0" kern="1200" dirty="0" smtClean="0">
                          <a:solidFill>
                            <a:schemeClr val="tx1"/>
                          </a:solidFill>
                          <a:effectLst/>
                          <a:latin typeface="Trebuchet MS"/>
                          <a:ea typeface="Calibri"/>
                          <a:cs typeface="Trebuchet MS"/>
                        </a:rPr>
                        <a:t>25</a:t>
                      </a:r>
                      <a:endParaRPr lang="es-ES" sz="1500" b="0" kern="1200" dirty="0">
                        <a:solidFill>
                          <a:schemeClr val="tx1"/>
                        </a:solidFill>
                        <a:effectLst/>
                        <a:latin typeface="Trebuchet MS"/>
                        <a:ea typeface="Calibri"/>
                        <a:cs typeface="Trebuchet MS"/>
                      </a:endParaRPr>
                    </a:p>
                  </a:txBody>
                  <a:tcPr marL="72000" marR="72000" marT="36000" marB="36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4">
                        <a:lumMod val="60000"/>
                        <a:lumOff val="40000"/>
                      </a:schemeClr>
                    </a:solidFill>
                  </a:tcPr>
                </a:tc>
              </a:tr>
              <a:tr h="426287">
                <a:tc vMerge="1">
                  <a:txBody>
                    <a:bodyPr/>
                    <a:lstStyle/>
                    <a:p>
                      <a:pPr marL="0" algn="ctr" defTabSz="914400" rtl="0" eaLnBrk="1" latinLnBrk="0" hangingPunct="1"/>
                      <a:endParaRPr lang="es-ES" sz="1600" b="1" kern="1200" dirty="0">
                        <a:solidFill>
                          <a:schemeClr val="lt1"/>
                        </a:solidFill>
                        <a:latin typeface="+mn-lt"/>
                        <a:ea typeface="+mn-ea"/>
                        <a:cs typeface="+mn-cs"/>
                      </a:endParaRPr>
                    </a:p>
                  </a:txBody>
                  <a:tcPr/>
                </a:tc>
                <a:tc>
                  <a:txBody>
                    <a:bodyPr/>
                    <a:lstStyle/>
                    <a:p>
                      <a:pPr marL="0" algn="l" defTabSz="914400" rtl="0" eaLnBrk="1" latinLnBrk="0" hangingPunct="1">
                        <a:spcAft>
                          <a:spcPts val="0"/>
                        </a:spcAft>
                      </a:pPr>
                      <a:r>
                        <a:rPr lang="es-ES" sz="1500" b="0" kern="1200" dirty="0" smtClean="0">
                          <a:solidFill>
                            <a:schemeClr val="tx1"/>
                          </a:solidFill>
                          <a:effectLst/>
                          <a:latin typeface="Trebuchet MS"/>
                          <a:ea typeface="Calibri"/>
                          <a:cs typeface="Trebuchet MS"/>
                        </a:rPr>
                        <a:t>Adolescentes: llamadas por violencia de género</a:t>
                      </a:r>
                      <a:endParaRPr lang="es-ES" sz="1500" b="0" kern="1200" dirty="0">
                        <a:solidFill>
                          <a:schemeClr val="tx1"/>
                        </a:solidFill>
                        <a:effectLst/>
                        <a:latin typeface="Trebuchet MS"/>
                        <a:ea typeface="Calibri"/>
                        <a:cs typeface="Trebuchet M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marL="0" algn="ctr" defTabSz="914400" rtl="0" eaLnBrk="1" latinLnBrk="0" hangingPunct="1">
                        <a:spcAft>
                          <a:spcPts val="0"/>
                        </a:spcAft>
                      </a:pPr>
                      <a:r>
                        <a:rPr lang="es-ES" sz="1500" b="0" kern="1200" dirty="0" smtClean="0">
                          <a:solidFill>
                            <a:schemeClr val="tx1"/>
                          </a:solidFill>
                          <a:effectLst/>
                          <a:latin typeface="Trebuchet MS"/>
                          <a:ea typeface="Calibri"/>
                          <a:cs typeface="Trebuchet MS"/>
                        </a:rPr>
                        <a:t>19</a:t>
                      </a:r>
                      <a:endParaRPr lang="es-ES" sz="1500" b="0" kern="1200" dirty="0">
                        <a:solidFill>
                          <a:schemeClr val="tx1"/>
                        </a:solidFill>
                        <a:effectLst/>
                        <a:latin typeface="Trebuchet MS"/>
                        <a:ea typeface="Calibri"/>
                        <a:cs typeface="Trebuchet MS"/>
                      </a:endParaRPr>
                    </a:p>
                  </a:txBody>
                  <a:tcPr marL="72000" marR="72000" marT="36000" marB="36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lumMod val="40000"/>
                        <a:lumOff val="60000"/>
                      </a:schemeClr>
                    </a:solidFill>
                  </a:tcPr>
                </a:tc>
              </a:tr>
              <a:tr h="398244">
                <a:tc vMerge="1">
                  <a:txBody>
                    <a:bodyPr/>
                    <a:lstStyle/>
                    <a:p>
                      <a:pPr marL="0" algn="ctr" defTabSz="914400" rtl="0" eaLnBrk="1" latinLnBrk="0" hangingPunct="1"/>
                      <a:endParaRPr lang="es-ES" sz="1600" b="1" kern="1200" dirty="0">
                        <a:solidFill>
                          <a:schemeClr val="lt1"/>
                        </a:solidFill>
                        <a:latin typeface="+mn-lt"/>
                        <a:ea typeface="+mn-ea"/>
                        <a:cs typeface="+mn-cs"/>
                      </a:endParaRPr>
                    </a:p>
                  </a:txBody>
                  <a:tcPr/>
                </a:tc>
                <a:tc>
                  <a:txBody>
                    <a:bodyPr/>
                    <a:lstStyle/>
                    <a:p>
                      <a:pPr marL="0" algn="l" defTabSz="914400" rtl="0" eaLnBrk="1" latinLnBrk="0" hangingPunct="1">
                        <a:spcAft>
                          <a:spcPts val="0"/>
                        </a:spcAft>
                      </a:pPr>
                      <a:r>
                        <a:rPr lang="es-ES" sz="1500" b="0" kern="1200" dirty="0" smtClean="0">
                          <a:solidFill>
                            <a:schemeClr val="tx1"/>
                          </a:solidFill>
                          <a:effectLst/>
                          <a:latin typeface="Trebuchet MS"/>
                          <a:ea typeface="Calibri"/>
                          <a:cs typeface="Trebuchet MS"/>
                        </a:rPr>
                        <a:t>Profesorado: línea de asesoramiento en </a:t>
                      </a:r>
                      <a:r>
                        <a:rPr lang="es-ES" sz="1500" b="0" kern="1200" dirty="0" err="1" smtClean="0">
                          <a:solidFill>
                            <a:schemeClr val="tx1"/>
                          </a:solidFill>
                          <a:effectLst/>
                          <a:latin typeface="Trebuchet MS"/>
                          <a:ea typeface="Calibri"/>
                          <a:cs typeface="Trebuchet MS"/>
                        </a:rPr>
                        <a:t>vg</a:t>
                      </a:r>
                      <a:endParaRPr lang="es-ES" sz="1500" b="0" kern="1200" dirty="0">
                        <a:solidFill>
                          <a:schemeClr val="tx1"/>
                        </a:solidFill>
                        <a:effectLst/>
                        <a:latin typeface="Trebuchet MS"/>
                        <a:ea typeface="Calibri"/>
                        <a:cs typeface="Trebuchet M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accent4">
                        <a:lumMod val="40000"/>
                        <a:lumOff val="60000"/>
                      </a:schemeClr>
                    </a:solidFill>
                  </a:tcPr>
                </a:tc>
                <a:tc>
                  <a:txBody>
                    <a:bodyPr/>
                    <a:lstStyle/>
                    <a:p>
                      <a:pPr marL="0" algn="ctr" defTabSz="914400" rtl="0" eaLnBrk="1" latinLnBrk="0" hangingPunct="1">
                        <a:spcAft>
                          <a:spcPts val="0"/>
                        </a:spcAft>
                      </a:pPr>
                      <a:r>
                        <a:rPr lang="es-ES" sz="1500" b="0" kern="1200" dirty="0" smtClean="0">
                          <a:solidFill>
                            <a:schemeClr val="tx1"/>
                          </a:solidFill>
                          <a:effectLst/>
                          <a:latin typeface="Trebuchet MS"/>
                          <a:ea typeface="Calibri"/>
                          <a:cs typeface="Trebuchet MS"/>
                        </a:rPr>
                        <a:t>0</a:t>
                      </a:r>
                      <a:endParaRPr lang="es-ES" sz="1500" b="0" kern="1200" dirty="0">
                        <a:solidFill>
                          <a:schemeClr val="tx1"/>
                        </a:solidFill>
                        <a:effectLst/>
                        <a:latin typeface="Trebuchet MS"/>
                        <a:ea typeface="Calibri"/>
                        <a:cs typeface="Trebuchet MS"/>
                      </a:endParaRPr>
                    </a:p>
                  </a:txBody>
                  <a:tcPr marL="72000" marR="72000" marT="36000" marB="36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accent4">
                        <a:lumMod val="60000"/>
                        <a:lumOff val="40000"/>
                      </a:schemeClr>
                    </a:solidFill>
                  </a:tcPr>
                </a:tc>
              </a:tr>
            </a:tbl>
          </a:graphicData>
        </a:graphic>
      </p:graphicFrame>
    </p:spTree>
    <p:extLst>
      <p:ext uri="{BB962C8B-B14F-4D97-AF65-F5344CB8AC3E}">
        <p14:creationId xmlns:p14="http://schemas.microsoft.com/office/powerpoint/2010/main" val="3358040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ortadilla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rgbClr val="FFFFFF">
              <a:shade val="85000"/>
            </a:srgbClr>
          </a:solidFill>
          <a:ln w="2540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01b.jpg"/>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5805714" y="217718"/>
            <a:ext cx="3072184" cy="2048122"/>
          </a:xfrm>
          <a:prstGeom prst="rect">
            <a:avLst/>
          </a:prstGeom>
        </p:spPr>
      </p:pic>
      <p:sp>
        <p:nvSpPr>
          <p:cNvPr id="3" name="CuadroTexto 2"/>
          <p:cNvSpPr txBox="1"/>
          <p:nvPr/>
        </p:nvSpPr>
        <p:spPr>
          <a:xfrm>
            <a:off x="3062689" y="3442229"/>
            <a:ext cx="5563518" cy="2323713"/>
          </a:xfrm>
          <a:prstGeom prst="rect">
            <a:avLst/>
          </a:prstGeom>
          <a:noFill/>
        </p:spPr>
        <p:txBody>
          <a:bodyPr wrap="square" rtlCol="0">
            <a:spAutoFit/>
          </a:bodyPr>
          <a:lstStyle/>
          <a:p>
            <a:pPr marL="285750" indent="-285750">
              <a:spcBef>
                <a:spcPts val="500"/>
              </a:spcBef>
              <a:spcAft>
                <a:spcPts val="500"/>
              </a:spcAft>
              <a:buClr>
                <a:srgbClr val="DB6EDC"/>
              </a:buClr>
              <a:buFont typeface="Arial"/>
              <a:buChar char="•"/>
            </a:pPr>
            <a:r>
              <a:rPr lang="es-ES_tradnl" sz="2000" dirty="0" smtClean="0">
                <a:solidFill>
                  <a:srgbClr val="995FAC"/>
                </a:solidFill>
                <a:latin typeface="Rockwell"/>
                <a:cs typeface="Rockwell"/>
              </a:rPr>
              <a:t>DETECCIÓN PRECOZ</a:t>
            </a:r>
            <a:br>
              <a:rPr lang="es-ES_tradnl" sz="2000" dirty="0" smtClean="0">
                <a:solidFill>
                  <a:srgbClr val="995FAC"/>
                </a:solidFill>
                <a:latin typeface="Rockwell"/>
                <a:cs typeface="Rockwell"/>
              </a:rPr>
            </a:br>
            <a:r>
              <a:rPr lang="es-ES_tradnl" sz="2000" dirty="0" smtClean="0">
                <a:solidFill>
                  <a:srgbClr val="995FAC"/>
                </a:solidFill>
                <a:latin typeface="Rockwell"/>
                <a:cs typeface="Rockwell"/>
              </a:rPr>
              <a:t>E INTERVENCIÓN DE OFICIO</a:t>
            </a:r>
          </a:p>
          <a:p>
            <a:pPr marL="285750" indent="-285750">
              <a:spcBef>
                <a:spcPts val="500"/>
              </a:spcBef>
              <a:spcAft>
                <a:spcPts val="500"/>
              </a:spcAft>
              <a:buClr>
                <a:srgbClr val="DB6EDC"/>
              </a:buClr>
              <a:buFont typeface="Arial"/>
              <a:buChar char="•"/>
            </a:pPr>
            <a:r>
              <a:rPr lang="es-ES_tradnl" sz="2000" dirty="0" smtClean="0">
                <a:solidFill>
                  <a:srgbClr val="995FAC"/>
                </a:solidFill>
                <a:latin typeface="Rockwell"/>
                <a:cs typeface="Rockwell"/>
              </a:rPr>
              <a:t>ATENCIÓN INTEGRAL A LA VÍCTIMA</a:t>
            </a:r>
            <a:br>
              <a:rPr lang="es-ES_tradnl" sz="2000" dirty="0" smtClean="0">
                <a:solidFill>
                  <a:srgbClr val="995FAC"/>
                </a:solidFill>
                <a:latin typeface="Rockwell"/>
                <a:cs typeface="Rockwell"/>
              </a:rPr>
            </a:br>
            <a:r>
              <a:rPr lang="es-ES_tradnl" sz="2000" dirty="0" smtClean="0">
                <a:solidFill>
                  <a:srgbClr val="995FAC"/>
                </a:solidFill>
                <a:latin typeface="Rockwell"/>
                <a:cs typeface="Rockwell"/>
              </a:rPr>
              <a:t>Y A SU ENTORNO</a:t>
            </a:r>
          </a:p>
          <a:p>
            <a:pPr marL="285750" indent="-285750">
              <a:spcBef>
                <a:spcPts val="500"/>
              </a:spcBef>
              <a:spcAft>
                <a:spcPts val="500"/>
              </a:spcAft>
              <a:buClr>
                <a:srgbClr val="DB6EDC"/>
              </a:buClr>
              <a:buFont typeface="Arial"/>
              <a:buChar char="•"/>
            </a:pPr>
            <a:r>
              <a:rPr lang="es-ES_tradnl" sz="2000" dirty="0" smtClean="0">
                <a:solidFill>
                  <a:srgbClr val="995FAC"/>
                </a:solidFill>
                <a:latin typeface="Rockwell"/>
                <a:cs typeface="Rockwell"/>
              </a:rPr>
              <a:t>SENSIBILIZACIÓN Y PREVENCIÓN</a:t>
            </a:r>
          </a:p>
          <a:p>
            <a:pPr marL="285750" indent="-285750">
              <a:spcBef>
                <a:spcPts val="500"/>
              </a:spcBef>
              <a:spcAft>
                <a:spcPts val="500"/>
              </a:spcAft>
              <a:buClr>
                <a:srgbClr val="DB6EDC"/>
              </a:buClr>
              <a:buFont typeface="Arial" panose="020B0604020202020204" pitchFamily="34" charset="0"/>
              <a:buChar char="•"/>
            </a:pPr>
            <a:r>
              <a:rPr lang="es-ES_tradnl" sz="2000" dirty="0" smtClean="0">
                <a:solidFill>
                  <a:srgbClr val="995FAC"/>
                </a:solidFill>
                <a:latin typeface="Rockwell"/>
                <a:cs typeface="Rockwell"/>
              </a:rPr>
              <a:t>NUEVOS COMPROMISOS DE MEJORA</a:t>
            </a:r>
          </a:p>
        </p:txBody>
      </p:sp>
    </p:spTree>
    <p:extLst>
      <p:ext uri="{BB962C8B-B14F-4D97-AF65-F5344CB8AC3E}">
        <p14:creationId xmlns:p14="http://schemas.microsoft.com/office/powerpoint/2010/main" val="687538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descr="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7" y="1629834"/>
            <a:ext cx="1260000" cy="1260000"/>
          </a:xfrm>
          <a:prstGeom prst="rect">
            <a:avLst/>
          </a:prstGeom>
        </p:spPr>
      </p:pic>
      <p:pic>
        <p:nvPicPr>
          <p:cNvPr id="12" name="Imagen 11"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3" name="Imagen 12"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487754" y="2502523"/>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75659" y="1962103"/>
            <a:ext cx="7555599"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ASESORAMIENTO JURÍDICO</a:t>
            </a:r>
            <a:endParaRPr lang="es-ES" sz="3200" dirty="0">
              <a:solidFill>
                <a:srgbClr val="8D48AD"/>
              </a:solidFill>
              <a:latin typeface="Rockwell"/>
              <a:cs typeface="Rockwell"/>
            </a:endParaRPr>
          </a:p>
        </p:txBody>
      </p:sp>
      <p:graphicFrame>
        <p:nvGraphicFramePr>
          <p:cNvPr id="10" name="7 Diagrama"/>
          <p:cNvGraphicFramePr/>
          <p:nvPr>
            <p:extLst>
              <p:ext uri="{D42A27DB-BD31-4B8C-83A1-F6EECF244321}">
                <p14:modId xmlns:p14="http://schemas.microsoft.com/office/powerpoint/2010/main" val="2046680024"/>
              </p:ext>
            </p:extLst>
          </p:nvPr>
        </p:nvGraphicFramePr>
        <p:xfrm>
          <a:off x="1475657" y="2889833"/>
          <a:ext cx="6660538" cy="29037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05975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Imagen 2" descr="l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47" y="1629834"/>
            <a:ext cx="1260000" cy="1260000"/>
          </a:xfrm>
          <a:prstGeom prst="rect">
            <a:avLst/>
          </a:prstGeom>
        </p:spPr>
      </p:pic>
      <p:pic>
        <p:nvPicPr>
          <p:cNvPr id="12" name="Imagen 11"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3" name="Imagen 12"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487754" y="2502523"/>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75659" y="1962103"/>
            <a:ext cx="7555599"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ASESORAMIENTO JURÍDICO</a:t>
            </a:r>
            <a:endParaRPr lang="es-ES" sz="3200" dirty="0">
              <a:solidFill>
                <a:srgbClr val="8D48AD"/>
              </a:solidFill>
              <a:latin typeface="Rockwell"/>
              <a:cs typeface="Rockwell"/>
            </a:endParaRPr>
          </a:p>
        </p:txBody>
      </p:sp>
      <p:sp>
        <p:nvSpPr>
          <p:cNvPr id="8" name="Título 1"/>
          <p:cNvSpPr txBox="1">
            <a:spLocks/>
          </p:cNvSpPr>
          <p:nvPr/>
        </p:nvSpPr>
        <p:spPr>
          <a:xfrm>
            <a:off x="1403086" y="2637061"/>
            <a:ext cx="7555599" cy="432975"/>
          </a:xfrm>
          <a:prstGeom prst="rect">
            <a:avLst/>
          </a:prstGeom>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smtClean="0">
                <a:solidFill>
                  <a:srgbClr val="DB6EDC"/>
                </a:solidFill>
                <a:latin typeface="Rockwell"/>
                <a:cs typeface="Rockwell"/>
              </a:rPr>
              <a:t>Servicio de defensa letrada y asistencia jurídica gratuita</a:t>
            </a:r>
            <a:endParaRPr lang="es-ES" sz="1800" dirty="0">
              <a:solidFill>
                <a:srgbClr val="DB6EDC"/>
              </a:solidFill>
              <a:latin typeface="Rockwell"/>
              <a:cs typeface="Rockwell"/>
            </a:endParaRPr>
          </a:p>
        </p:txBody>
      </p:sp>
      <p:graphicFrame>
        <p:nvGraphicFramePr>
          <p:cNvPr id="11" name="8 Diagrama"/>
          <p:cNvGraphicFramePr/>
          <p:nvPr>
            <p:extLst>
              <p:ext uri="{D42A27DB-BD31-4B8C-83A1-F6EECF244321}">
                <p14:modId xmlns:p14="http://schemas.microsoft.com/office/powerpoint/2010/main" val="2398450461"/>
              </p:ext>
            </p:extLst>
          </p:nvPr>
        </p:nvGraphicFramePr>
        <p:xfrm>
          <a:off x="1475660" y="3139967"/>
          <a:ext cx="6660538" cy="20585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1350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n 1" descr="ay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3" y="1665462"/>
            <a:ext cx="1260000" cy="1260000"/>
          </a:xfrm>
          <a:prstGeom prst="rect">
            <a:avLst/>
          </a:prstGeom>
        </p:spPr>
      </p:pic>
      <p:pic>
        <p:nvPicPr>
          <p:cNvPr id="15" name="Imagen 14"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6" name="Imagen 15"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586542" y="2424911"/>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8" name="Título 1"/>
          <p:cNvSpPr txBox="1">
            <a:spLocks/>
          </p:cNvSpPr>
          <p:nvPr/>
        </p:nvSpPr>
        <p:spPr>
          <a:xfrm>
            <a:off x="987511" y="6462022"/>
            <a:ext cx="7361707" cy="155672"/>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1000" i="1" dirty="0">
                <a:latin typeface="Arial Narrow"/>
                <a:cs typeface="Arial Narrow"/>
              </a:rPr>
              <a:t>* Convenio con la Consejería de Familia e IO</a:t>
            </a:r>
          </a:p>
        </p:txBody>
      </p:sp>
      <p:graphicFrame>
        <p:nvGraphicFramePr>
          <p:cNvPr id="12" name="22 Tabla"/>
          <p:cNvGraphicFramePr>
            <a:graphicFrameLocks noGrp="1"/>
          </p:cNvGraphicFramePr>
          <p:nvPr>
            <p:extLst>
              <p:ext uri="{D42A27DB-BD31-4B8C-83A1-F6EECF244321}">
                <p14:modId xmlns:p14="http://schemas.microsoft.com/office/powerpoint/2010/main" val="3880183684"/>
              </p:ext>
            </p:extLst>
          </p:nvPr>
        </p:nvGraphicFramePr>
        <p:xfrm>
          <a:off x="1053062" y="2661260"/>
          <a:ext cx="7095387" cy="1868796"/>
        </p:xfrm>
        <a:graphic>
          <a:graphicData uri="http://schemas.openxmlformats.org/drawingml/2006/table">
            <a:tbl>
              <a:tblPr firstRow="1" lastCol="1" bandRow="1" bandCol="1">
                <a:tableStyleId>{1E171933-4619-4E11-9A3F-F7608DF75F80}</a:tableStyleId>
              </a:tblPr>
              <a:tblGrid>
                <a:gridCol w="1819988"/>
                <a:gridCol w="1365725"/>
                <a:gridCol w="2010555"/>
                <a:gridCol w="1028689"/>
                <a:gridCol w="870430"/>
              </a:tblGrid>
              <a:tr h="244446">
                <a:tc gridSpan="5">
                  <a:txBody>
                    <a:bodyPr/>
                    <a:lstStyle/>
                    <a:p>
                      <a:pPr algn="ctr">
                        <a:lnSpc>
                          <a:spcPct val="100000"/>
                        </a:lnSpc>
                      </a:pPr>
                      <a:r>
                        <a:rPr lang="es-ES" sz="1200" b="0" i="0" dirty="0" smtClean="0">
                          <a:latin typeface="Trebuchet MS"/>
                          <a:cs typeface="Trebuchet MS"/>
                        </a:rPr>
                        <a:t>SERVICIO DE APOYO PSICOLÓGICO</a:t>
                      </a:r>
                      <a:endParaRPr lang="es-ES" sz="1200" b="0" i="0" dirty="0">
                        <a:latin typeface="Trebuchet MS"/>
                        <a:cs typeface="Trebuchet MS"/>
                      </a:endParaRPr>
                    </a:p>
                  </a:txBody>
                  <a:tcPr anchor="ctr"/>
                </a:tc>
                <a:tc hMerge="1">
                  <a:txBody>
                    <a:bodyPr/>
                    <a:lstStyle/>
                    <a:p>
                      <a:endParaRPr lang="es-ES" dirty="0"/>
                    </a:p>
                  </a:txBody>
                  <a:tcPr/>
                </a:tc>
                <a:tc hMerge="1">
                  <a:txBody>
                    <a:bodyPr/>
                    <a:lstStyle/>
                    <a:p>
                      <a:endParaRPr lang="es-ES" dirty="0"/>
                    </a:p>
                  </a:txBody>
                  <a:tcPr/>
                </a:tc>
                <a:tc hMerge="1">
                  <a:txBody>
                    <a:bodyPr/>
                    <a:lstStyle/>
                    <a:p>
                      <a:pPr algn="ctr"/>
                      <a:endParaRPr lang="es-ES" dirty="0"/>
                    </a:p>
                  </a:txBody>
                  <a:tcPr>
                    <a:lnB w="12700" cap="flat" cmpd="sng" algn="ctr">
                      <a:solidFill>
                        <a:schemeClr val="tx1"/>
                      </a:solidFill>
                      <a:prstDash val="solid"/>
                      <a:round/>
                      <a:headEnd type="none" w="med" len="med"/>
                      <a:tailEnd type="none" w="med" len="med"/>
                    </a:lnB>
                  </a:tcPr>
                </a:tc>
                <a:tc hMerge="1">
                  <a:txBody>
                    <a:bodyPr/>
                    <a:lstStyle/>
                    <a:p>
                      <a:pPr algn="ctr"/>
                      <a:endParaRPr lang="es-ES" dirty="0"/>
                    </a:p>
                  </a:txBody>
                  <a:tcPr>
                    <a:lnB w="12700" cap="flat" cmpd="sng" algn="ctr">
                      <a:solidFill>
                        <a:schemeClr val="tx1"/>
                      </a:solidFill>
                      <a:prstDash val="solid"/>
                      <a:round/>
                      <a:headEnd type="none" w="med" len="med"/>
                      <a:tailEnd type="none" w="med" len="med"/>
                    </a:lnB>
                  </a:tcPr>
                </a:tc>
              </a:tr>
              <a:tr h="330039">
                <a:tc>
                  <a:txBody>
                    <a:bodyPr/>
                    <a:lstStyle/>
                    <a:p>
                      <a:pPr algn="ctr">
                        <a:lnSpc>
                          <a:spcPct val="100000"/>
                        </a:lnSpc>
                      </a:pPr>
                      <a:endParaRPr lang="es-ES" sz="1200" b="0" i="0" dirty="0">
                        <a:solidFill>
                          <a:srgbClr val="002060"/>
                        </a:solidFill>
                        <a:latin typeface="Trebuchet MS"/>
                        <a:cs typeface="Trebuchet MS"/>
                      </a:endParaRPr>
                    </a:p>
                  </a:txBody>
                  <a:tcPr anchor="ctr"/>
                </a:tc>
                <a:tc>
                  <a:txBody>
                    <a:bodyPr/>
                    <a:lstStyle/>
                    <a:p>
                      <a:pPr algn="ctr">
                        <a:lnSpc>
                          <a:spcPct val="100000"/>
                        </a:lnSpc>
                      </a:pPr>
                      <a:r>
                        <a:rPr lang="es-ES" sz="1200" b="0" i="0" dirty="0" smtClean="0">
                          <a:latin typeface="Trebuchet MS"/>
                          <a:cs typeface="Trebuchet MS"/>
                        </a:rPr>
                        <a:t>Ámbito</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Colegio Psicólogos*</a:t>
                      </a:r>
                      <a:endParaRPr lang="es-ES" sz="1200" b="0" i="0" kern="1200" dirty="0">
                        <a:solidFill>
                          <a:srgbClr val="002060"/>
                        </a:solidFill>
                        <a:latin typeface="Trebuchet MS"/>
                        <a:ea typeface="+mn-ea"/>
                        <a:cs typeface="Trebuchet MS"/>
                      </a:endParaRPr>
                    </a:p>
                  </a:txBody>
                  <a:tcPr anchor="ctr"/>
                </a:tc>
                <a:tc>
                  <a:txBody>
                    <a:bodyPr/>
                    <a:lstStyle/>
                    <a:p>
                      <a:pPr algn="ctr">
                        <a:lnSpc>
                          <a:spcPct val="100000"/>
                        </a:lnSpc>
                      </a:pPr>
                      <a:r>
                        <a:rPr lang="es-ES" sz="1200" b="0" i="0" dirty="0" smtClean="0">
                          <a:latin typeface="Trebuchet MS"/>
                          <a:cs typeface="Trebuchet MS"/>
                        </a:rPr>
                        <a:t>CCLL</a:t>
                      </a:r>
                      <a:endParaRPr lang="es-ES" sz="1200" b="0" i="0" dirty="0">
                        <a:solidFill>
                          <a:srgbClr val="002060"/>
                        </a:solidFill>
                        <a:latin typeface="Trebuchet MS"/>
                        <a:cs typeface="Trebuchet MS"/>
                      </a:endParaRPr>
                    </a:p>
                  </a:txBody>
                  <a:tcPr anchor="ctr"/>
                </a:tc>
                <a:tc>
                  <a:txBody>
                    <a:bodyPr/>
                    <a:lstStyle/>
                    <a:p>
                      <a:pPr algn="ctr">
                        <a:lnSpc>
                          <a:spcPct val="100000"/>
                        </a:lnSpc>
                      </a:pPr>
                      <a:r>
                        <a:rPr lang="es-ES" sz="1200" b="0" i="0" dirty="0" smtClean="0">
                          <a:latin typeface="Trebuchet MS"/>
                          <a:cs typeface="Trebuchet MS"/>
                        </a:rPr>
                        <a:t>TOTAL</a:t>
                      </a:r>
                      <a:endParaRPr lang="es-ES" sz="1200" b="0" i="0" dirty="0">
                        <a:solidFill>
                          <a:srgbClr val="002060"/>
                        </a:solidFill>
                        <a:latin typeface="Trebuchet MS"/>
                        <a:cs typeface="Trebuchet MS"/>
                      </a:endParaRPr>
                    </a:p>
                  </a:txBody>
                  <a:tcPr anchor="ctr"/>
                </a:tc>
              </a:tr>
              <a:tr h="330039">
                <a:tc rowSpan="2">
                  <a:txBody>
                    <a:bodyPr/>
                    <a:lstStyle/>
                    <a:p>
                      <a:pPr algn="ctr">
                        <a:lnSpc>
                          <a:spcPct val="100000"/>
                        </a:lnSpc>
                      </a:pPr>
                      <a:r>
                        <a:rPr lang="es-ES" sz="1200" b="0" i="0" dirty="0" smtClean="0">
                          <a:latin typeface="Trebuchet MS"/>
                          <a:cs typeface="Trebuchet MS"/>
                        </a:rPr>
                        <a:t>Mujeres</a:t>
                      </a:r>
                      <a:endParaRPr lang="es-ES" sz="1200" b="0" i="0" dirty="0">
                        <a:solidFill>
                          <a:srgbClr val="002060"/>
                        </a:solidFill>
                        <a:latin typeface="Trebuchet MS"/>
                        <a:cs typeface="Trebuchet MS"/>
                      </a:endParaRPr>
                    </a:p>
                  </a:txBody>
                  <a:tcPr anchor="ctr"/>
                </a:tc>
                <a:tc>
                  <a:txBody>
                    <a:bodyPr/>
                    <a:lstStyle/>
                    <a:p>
                      <a:pPr algn="ctr">
                        <a:lnSpc>
                          <a:spcPct val="100000"/>
                        </a:lnSpc>
                      </a:pPr>
                      <a:r>
                        <a:rPr lang="es-ES" sz="1200" b="0" i="0" dirty="0" smtClean="0">
                          <a:latin typeface="Trebuchet MS"/>
                          <a:cs typeface="Trebuchet MS"/>
                        </a:rPr>
                        <a:t>Medio urbano</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309</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374</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683</a:t>
                      </a:r>
                      <a:endParaRPr lang="es-ES" sz="1200" b="0" i="0" kern="1200" dirty="0">
                        <a:solidFill>
                          <a:srgbClr val="002060"/>
                        </a:solidFill>
                        <a:latin typeface="Trebuchet MS"/>
                        <a:ea typeface="+mn-ea"/>
                        <a:cs typeface="Trebuchet MS"/>
                      </a:endParaRPr>
                    </a:p>
                  </a:txBody>
                  <a:tcPr anchor="ctr"/>
                </a:tc>
              </a:tr>
              <a:tr h="330039">
                <a:tc vMerge="1">
                  <a:txBody>
                    <a:bodyPr/>
                    <a:lstStyle/>
                    <a:p>
                      <a:endParaRPr lang="es-ES" dirty="0">
                        <a:solidFill>
                          <a:srgbClr val="002060"/>
                        </a:solidFill>
                      </a:endParaRPr>
                    </a:p>
                  </a:txBody>
                  <a:tcPr/>
                </a:tc>
                <a:tc>
                  <a:txBody>
                    <a:bodyPr/>
                    <a:lstStyle/>
                    <a:p>
                      <a:pPr algn="ctr">
                        <a:lnSpc>
                          <a:spcPct val="100000"/>
                        </a:lnSpc>
                      </a:pPr>
                      <a:r>
                        <a:rPr lang="es-ES" sz="1200" b="0" i="0" dirty="0" smtClean="0">
                          <a:latin typeface="Trebuchet MS"/>
                          <a:cs typeface="Trebuchet MS"/>
                        </a:rPr>
                        <a:t>Medio rural</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146</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386</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532</a:t>
                      </a:r>
                      <a:endParaRPr lang="es-ES" sz="1200" b="0" i="0" kern="1200" dirty="0">
                        <a:solidFill>
                          <a:srgbClr val="002060"/>
                        </a:solidFill>
                        <a:latin typeface="Trebuchet MS"/>
                        <a:ea typeface="+mn-ea"/>
                        <a:cs typeface="Trebuchet MS"/>
                      </a:endParaRPr>
                    </a:p>
                  </a:txBody>
                  <a:tcPr anchor="ctr"/>
                </a:tc>
              </a:tr>
              <a:tr h="330039">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i="0" dirty="0" smtClean="0">
                          <a:latin typeface="Trebuchet MS"/>
                          <a:cs typeface="Trebuchet MS"/>
                        </a:rPr>
                        <a:t>Menores</a:t>
                      </a:r>
                      <a:endParaRPr lang="es-ES" sz="1200" b="0" i="0" dirty="0">
                        <a:solidFill>
                          <a:srgbClr val="002060"/>
                        </a:solidFill>
                        <a:latin typeface="Trebuchet MS"/>
                        <a:cs typeface="Trebuchet MS"/>
                      </a:endParaRPr>
                    </a:p>
                  </a:txBody>
                  <a:tcPr anchor="ctr"/>
                </a:tc>
                <a:tc>
                  <a:txBody>
                    <a:bodyPr/>
                    <a:lstStyle/>
                    <a:p>
                      <a:pPr algn="ctr">
                        <a:lnSpc>
                          <a:spcPct val="100000"/>
                        </a:lnSpc>
                      </a:pPr>
                      <a:r>
                        <a:rPr lang="es-ES" sz="1200" b="0" i="0" dirty="0" smtClean="0">
                          <a:latin typeface="Trebuchet MS"/>
                          <a:cs typeface="Trebuchet MS"/>
                        </a:rPr>
                        <a:t>Medio urbano</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80</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endParaRPr lang="es-ES" sz="1200" b="0" i="0" kern="1200" dirty="0">
                        <a:solidFill>
                          <a:srgbClr val="FF0000"/>
                        </a:solidFill>
                        <a:latin typeface="Trebuchet MS"/>
                        <a:ea typeface="+mn-ea"/>
                        <a:cs typeface="Trebuchet MS"/>
                      </a:endParaRPr>
                    </a:p>
                  </a:txBody>
                  <a:tcPr anchor="ctr"/>
                </a:tc>
                <a:tc rowSpan="2">
                  <a:txBody>
                    <a:bodyPr/>
                    <a:lstStyle/>
                    <a:p>
                      <a:pPr marL="0" algn="ctr" defTabSz="914400" rtl="0" eaLnBrk="1" latinLnBrk="0" hangingPunct="1">
                        <a:lnSpc>
                          <a:spcPct val="100000"/>
                        </a:lnSpc>
                      </a:pPr>
                      <a:r>
                        <a:rPr lang="es-ES" sz="1200" b="0" i="0" kern="1200" dirty="0" smtClean="0">
                          <a:latin typeface="Trebuchet MS"/>
                          <a:cs typeface="Trebuchet MS"/>
                        </a:rPr>
                        <a:t>150</a:t>
                      </a:r>
                      <a:endParaRPr lang="es-ES" sz="1200" b="0" i="0" kern="1200" dirty="0">
                        <a:solidFill>
                          <a:srgbClr val="002060"/>
                        </a:solidFill>
                        <a:latin typeface="Trebuchet MS"/>
                        <a:ea typeface="+mn-ea"/>
                        <a:cs typeface="Trebuchet MS"/>
                      </a:endParaRPr>
                    </a:p>
                  </a:txBody>
                  <a:tcPr anchor="ctr"/>
                </a:tc>
              </a:tr>
              <a:tr h="244446">
                <a:tc vMerge="1">
                  <a:txBody>
                    <a:bodyPr/>
                    <a:lstStyle/>
                    <a:p>
                      <a:endParaRPr lang="es-ES" dirty="0">
                        <a:solidFill>
                          <a:srgbClr val="002060"/>
                        </a:solidFill>
                      </a:endParaRPr>
                    </a:p>
                  </a:txBody>
                  <a:tcPr/>
                </a:tc>
                <a:tc>
                  <a:txBody>
                    <a:bodyPr/>
                    <a:lstStyle/>
                    <a:p>
                      <a:pPr algn="ctr">
                        <a:lnSpc>
                          <a:spcPct val="100000"/>
                        </a:lnSpc>
                      </a:pPr>
                      <a:r>
                        <a:rPr lang="es-ES" sz="1200" b="0" i="0" dirty="0" smtClean="0">
                          <a:latin typeface="Trebuchet MS"/>
                          <a:cs typeface="Trebuchet MS"/>
                        </a:rPr>
                        <a:t>Medio rural</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70</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endParaRPr lang="es-ES" sz="1200" b="0" i="0" kern="1200" dirty="0">
                        <a:solidFill>
                          <a:srgbClr val="FF0000"/>
                        </a:solidFill>
                        <a:latin typeface="Trebuchet MS"/>
                        <a:ea typeface="+mn-ea"/>
                        <a:cs typeface="Trebuchet MS"/>
                      </a:endParaRPr>
                    </a:p>
                  </a:txBody>
                  <a:tcPr anchor="ctr"/>
                </a:tc>
                <a:tc vMerge="1">
                  <a:txBody>
                    <a:bodyPr/>
                    <a:lstStyle/>
                    <a:p>
                      <a:pPr algn="ctr"/>
                      <a:endParaRPr lang="es-E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24 Cerrar llave"/>
          <p:cNvSpPr/>
          <p:nvPr/>
        </p:nvSpPr>
        <p:spPr>
          <a:xfrm>
            <a:off x="8174904" y="3282744"/>
            <a:ext cx="216024" cy="621484"/>
          </a:xfrm>
          <a:prstGeom prst="rightBrace">
            <a:avLst/>
          </a:prstGeom>
          <a:ln>
            <a:solidFill>
              <a:srgbClr val="995FAC"/>
            </a:solidFill>
          </a:ln>
        </p:spPr>
        <p:style>
          <a:lnRef idx="1">
            <a:schemeClr val="dk1"/>
          </a:lnRef>
          <a:fillRef idx="0">
            <a:schemeClr val="dk1"/>
          </a:fillRef>
          <a:effectRef idx="0">
            <a:schemeClr val="dk1"/>
          </a:effectRef>
          <a:fontRef idx="minor">
            <a:schemeClr val="tx1"/>
          </a:fontRef>
        </p:style>
        <p:txBody>
          <a:bodyPr rtlCol="0" anchor="ctr"/>
          <a:lstStyle/>
          <a:p>
            <a:pPr algn="ctr"/>
            <a:r>
              <a:rPr lang="es-ES" smtClean="0">
                <a:solidFill>
                  <a:srgbClr val="E46C0A"/>
                </a:solidFill>
              </a:rPr>
              <a:t>&gt;</a:t>
            </a:r>
            <a:endParaRPr lang="es-ES" dirty="0">
              <a:solidFill>
                <a:srgbClr val="E46C0A"/>
              </a:solidFill>
            </a:endParaRPr>
          </a:p>
        </p:txBody>
      </p:sp>
      <p:sp>
        <p:nvSpPr>
          <p:cNvPr id="14" name="25 Elipse"/>
          <p:cNvSpPr/>
          <p:nvPr/>
        </p:nvSpPr>
        <p:spPr>
          <a:xfrm>
            <a:off x="8148449" y="3282744"/>
            <a:ext cx="1120071" cy="5072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ES" sz="1200" b="1" dirty="0" smtClean="0">
                <a:solidFill>
                  <a:schemeClr val="tx2">
                    <a:lumMod val="75000"/>
                  </a:schemeClr>
                </a:solidFill>
                <a:latin typeface="Trebuchet MS"/>
                <a:cs typeface="Trebuchet MS"/>
              </a:rPr>
              <a:t>1.215</a:t>
            </a:r>
            <a:endParaRPr lang="es-ES" sz="1200" b="1" dirty="0">
              <a:solidFill>
                <a:schemeClr val="tx2">
                  <a:lumMod val="75000"/>
                </a:schemeClr>
              </a:solidFill>
              <a:latin typeface="Trebuchet MS"/>
              <a:cs typeface="Trebuchet MS"/>
            </a:endParaRPr>
          </a:p>
        </p:txBody>
      </p:sp>
      <p:sp>
        <p:nvSpPr>
          <p:cNvPr id="11" name="Título 1"/>
          <p:cNvSpPr>
            <a:spLocks noGrp="1"/>
          </p:cNvSpPr>
          <p:nvPr>
            <p:ph type="ctrTitle"/>
          </p:nvPr>
        </p:nvSpPr>
        <p:spPr>
          <a:xfrm>
            <a:off x="1475659" y="1912295"/>
            <a:ext cx="7555599" cy="432975"/>
          </a:xfrm>
          <a:ln>
            <a:noFill/>
          </a:ln>
        </p:spPr>
        <p:txBody>
          <a:bodyPr>
            <a:noAutofit/>
          </a:bodyPr>
          <a:lstStyle/>
          <a:p>
            <a:pPr marL="342900" lvl="0" indent="-342900" algn="l">
              <a:spcBef>
                <a:spcPct val="20000"/>
              </a:spcBef>
            </a:pPr>
            <a:r>
              <a:rPr lang="es-ES" sz="3200" dirty="0" smtClean="0">
                <a:solidFill>
                  <a:srgbClr val="8D48AD"/>
                </a:solidFill>
                <a:latin typeface="Rockwell"/>
                <a:cs typeface="Rockwell"/>
              </a:rPr>
              <a:t>APOYO PSICOLÓGICO</a:t>
            </a:r>
            <a:endParaRPr lang="es-ES" sz="3200" dirty="0">
              <a:solidFill>
                <a:srgbClr val="8D48AD"/>
              </a:solidFill>
              <a:latin typeface="Rockwell"/>
              <a:cs typeface="Rockwell"/>
            </a:endParaRPr>
          </a:p>
        </p:txBody>
      </p:sp>
      <p:graphicFrame>
        <p:nvGraphicFramePr>
          <p:cNvPr id="17" name="22 Tabla"/>
          <p:cNvGraphicFramePr>
            <a:graphicFrameLocks noGrp="1"/>
          </p:cNvGraphicFramePr>
          <p:nvPr>
            <p:extLst>
              <p:ext uri="{D42A27DB-BD31-4B8C-83A1-F6EECF244321}">
                <p14:modId xmlns:p14="http://schemas.microsoft.com/office/powerpoint/2010/main" val="247844013"/>
              </p:ext>
            </p:extLst>
          </p:nvPr>
        </p:nvGraphicFramePr>
        <p:xfrm>
          <a:off x="1053063" y="4523652"/>
          <a:ext cx="7095388" cy="1371600"/>
        </p:xfrm>
        <a:graphic>
          <a:graphicData uri="http://schemas.openxmlformats.org/drawingml/2006/table">
            <a:tbl>
              <a:tblPr lastCol="1" bandCol="1">
                <a:tableStyleId>{1E171933-4619-4E11-9A3F-F7608DF75F80}</a:tableStyleId>
              </a:tblPr>
              <a:tblGrid>
                <a:gridCol w="1819988"/>
                <a:gridCol w="1365725"/>
                <a:gridCol w="2010555"/>
                <a:gridCol w="1028689"/>
                <a:gridCol w="870431"/>
              </a:tblGrid>
              <a:tr h="240975">
                <a:tc rowSpan="2">
                  <a:txBody>
                    <a:bodyPr/>
                    <a:lstStyle/>
                    <a:p>
                      <a:pPr algn="ctr">
                        <a:lnSpc>
                          <a:spcPct val="100000"/>
                        </a:lnSpc>
                      </a:pPr>
                      <a:r>
                        <a:rPr lang="es-ES" sz="1200" b="0" i="0" dirty="0" smtClean="0">
                          <a:latin typeface="Trebuchet MS"/>
                          <a:cs typeface="Trebuchet MS"/>
                        </a:rPr>
                        <a:t>Personas Dependientes</a:t>
                      </a:r>
                      <a:endParaRPr lang="es-ES" sz="1200" b="0" i="0" dirty="0" smtClean="0">
                        <a:solidFill>
                          <a:srgbClr val="002060"/>
                        </a:solidFill>
                        <a:latin typeface="Trebuchet MS"/>
                        <a:cs typeface="Trebuchet M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i="0" dirty="0" smtClean="0">
                          <a:latin typeface="Trebuchet MS"/>
                          <a:cs typeface="Trebuchet MS"/>
                        </a:rPr>
                        <a:t>Medio urbano</a:t>
                      </a:r>
                      <a:endParaRPr lang="es-ES" sz="1200" b="0" i="0" dirty="0" smtClean="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15</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endParaRPr lang="es-ES" sz="1200" b="0" i="0" kern="1200" dirty="0">
                        <a:solidFill>
                          <a:srgbClr val="FF0000"/>
                        </a:solidFill>
                        <a:latin typeface="Trebuchet MS"/>
                        <a:ea typeface="+mn-ea"/>
                        <a:cs typeface="Trebuchet MS"/>
                      </a:endParaRPr>
                    </a:p>
                  </a:txBody>
                  <a:tcPr anchor="ctr"/>
                </a:tc>
                <a:tc rowSpan="2">
                  <a:txBody>
                    <a:bodyPr/>
                    <a:lstStyle/>
                    <a:p>
                      <a:pPr marL="0" algn="ctr" defTabSz="914400" rtl="0" eaLnBrk="1" latinLnBrk="0" hangingPunct="1">
                        <a:lnSpc>
                          <a:spcPct val="100000"/>
                        </a:lnSpc>
                      </a:pPr>
                      <a:r>
                        <a:rPr lang="es-ES" sz="1200" b="0" i="0" kern="1200" dirty="0" smtClean="0">
                          <a:latin typeface="Trebuchet MS"/>
                          <a:cs typeface="Trebuchet MS"/>
                        </a:rPr>
                        <a:t>21</a:t>
                      </a:r>
                      <a:endParaRPr lang="es-ES" sz="1200" b="0" i="0" kern="1200" dirty="0">
                        <a:solidFill>
                          <a:srgbClr val="002060"/>
                        </a:solidFill>
                        <a:latin typeface="Trebuchet MS"/>
                        <a:ea typeface="+mn-ea"/>
                        <a:cs typeface="Trebuchet MS"/>
                      </a:endParaRPr>
                    </a:p>
                  </a:txBody>
                  <a:tcPr anchor="ctr"/>
                </a:tc>
              </a:tr>
              <a:tr h="240975">
                <a:tc vMerge="1">
                  <a:txBody>
                    <a:bodyPr/>
                    <a:lstStyle/>
                    <a:p>
                      <a:endParaRPr lang="es-ES"/>
                    </a:p>
                  </a:txBody>
                  <a:tcPr/>
                </a:tc>
                <a:tc>
                  <a:txBody>
                    <a:bodyPr/>
                    <a:lstStyle/>
                    <a:p>
                      <a:pPr algn="ctr">
                        <a:lnSpc>
                          <a:spcPct val="100000"/>
                        </a:lnSpc>
                      </a:pPr>
                      <a:r>
                        <a:rPr lang="es-ES" sz="1200" b="0" i="0" dirty="0" smtClean="0">
                          <a:latin typeface="Trebuchet MS"/>
                          <a:cs typeface="Trebuchet MS"/>
                        </a:rPr>
                        <a:t>Medio rural</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6</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endParaRPr lang="es-ES" sz="1200" b="0" i="0" kern="1200" dirty="0">
                        <a:solidFill>
                          <a:srgbClr val="FF0000"/>
                        </a:solidFill>
                        <a:latin typeface="Trebuchet MS"/>
                        <a:ea typeface="+mn-ea"/>
                        <a:cs typeface="Trebuchet MS"/>
                      </a:endParaRPr>
                    </a:p>
                  </a:txBody>
                  <a:tcPr anchor="ctr"/>
                </a:tc>
                <a:tc vMerge="1">
                  <a:txBody>
                    <a:bodyPr/>
                    <a:lstStyle/>
                    <a:p>
                      <a:endParaRPr lang="es-ES"/>
                    </a:p>
                  </a:txBody>
                  <a:tcPr/>
                </a:tc>
              </a:tr>
              <a:tr h="240975">
                <a:tc rowSpan="2">
                  <a:txBody>
                    <a:bodyPr/>
                    <a:lstStyle/>
                    <a:p>
                      <a:pPr algn="ctr">
                        <a:lnSpc>
                          <a:spcPct val="100000"/>
                        </a:lnSpc>
                      </a:pPr>
                      <a:r>
                        <a:rPr lang="es-ES" sz="1200" b="0" i="0" dirty="0" smtClean="0">
                          <a:latin typeface="Trebuchet MS"/>
                          <a:cs typeface="Trebuchet MS"/>
                        </a:rPr>
                        <a:t>Maltratadores</a:t>
                      </a:r>
                      <a:endParaRPr lang="es-ES" sz="1200" b="0" i="0" dirty="0" smtClean="0">
                        <a:solidFill>
                          <a:srgbClr val="002060"/>
                        </a:solidFill>
                        <a:latin typeface="Trebuchet MS"/>
                        <a:cs typeface="Trebuchet MS"/>
                      </a:endParaRPr>
                    </a:p>
                  </a:txBody>
                  <a:tcPr anchor="ctr"/>
                </a:tc>
                <a:tc>
                  <a:txBody>
                    <a:bodyPr/>
                    <a:lstStyle/>
                    <a:p>
                      <a:pPr algn="ctr">
                        <a:lnSpc>
                          <a:spcPct val="100000"/>
                        </a:lnSpc>
                      </a:pPr>
                      <a:r>
                        <a:rPr lang="es-ES" sz="1200" b="0" i="0" dirty="0" smtClean="0">
                          <a:latin typeface="Trebuchet MS"/>
                          <a:cs typeface="Trebuchet MS"/>
                        </a:rPr>
                        <a:t>Medio urbano</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26</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endParaRPr lang="es-ES" sz="1200" b="0" i="0" kern="1200" dirty="0">
                        <a:solidFill>
                          <a:srgbClr val="FF0000"/>
                        </a:solidFill>
                        <a:latin typeface="Trebuchet MS"/>
                        <a:ea typeface="+mn-ea"/>
                        <a:cs typeface="Trebuchet MS"/>
                      </a:endParaRPr>
                    </a:p>
                  </a:txBody>
                  <a:tcPr anchor="ctr"/>
                </a:tc>
                <a:tc rowSpan="2">
                  <a:txBody>
                    <a:bodyPr/>
                    <a:lstStyle/>
                    <a:p>
                      <a:pPr marL="0" algn="ctr" defTabSz="914400" rtl="0" eaLnBrk="1" latinLnBrk="0" hangingPunct="1">
                        <a:lnSpc>
                          <a:spcPct val="100000"/>
                        </a:lnSpc>
                      </a:pPr>
                      <a:r>
                        <a:rPr lang="es-ES" sz="1200" b="0" i="0" kern="1200" dirty="0" smtClean="0">
                          <a:latin typeface="Trebuchet MS"/>
                          <a:cs typeface="Trebuchet MS"/>
                        </a:rPr>
                        <a:t>39</a:t>
                      </a:r>
                      <a:endParaRPr lang="es-ES" sz="1200" b="0" i="0" kern="1200" dirty="0">
                        <a:solidFill>
                          <a:srgbClr val="002060"/>
                        </a:solidFill>
                        <a:latin typeface="Trebuchet MS"/>
                        <a:ea typeface="+mn-ea"/>
                        <a:cs typeface="Trebuchet MS"/>
                      </a:endParaRPr>
                    </a:p>
                  </a:txBody>
                  <a:tcPr anchor="ctr"/>
                </a:tc>
              </a:tr>
              <a:tr h="240975">
                <a:tc vMerge="1">
                  <a:txBody>
                    <a:bodyPr/>
                    <a:lstStyle/>
                    <a:p>
                      <a:pPr algn="ctr"/>
                      <a:endParaRPr lang="es-E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s-ES" sz="1200" b="0" i="0" dirty="0" smtClean="0">
                          <a:latin typeface="Trebuchet MS"/>
                          <a:cs typeface="Trebuchet MS"/>
                        </a:rPr>
                        <a:t>Medio rural</a:t>
                      </a:r>
                      <a:endParaRPr lang="es-ES" sz="12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200" b="0" i="0" kern="1200" dirty="0" smtClean="0">
                          <a:latin typeface="Trebuchet MS"/>
                          <a:cs typeface="Trebuchet MS"/>
                        </a:rPr>
                        <a:t>13</a:t>
                      </a:r>
                      <a:endParaRPr lang="es-ES" sz="1200" b="0" i="0" kern="1200" dirty="0">
                        <a:solidFill>
                          <a:srgbClr val="002060"/>
                        </a:solidFill>
                        <a:latin typeface="Trebuchet MS"/>
                        <a:ea typeface="+mn-ea"/>
                        <a:cs typeface="Trebuchet MS"/>
                      </a:endParaRPr>
                    </a:p>
                  </a:txBody>
                  <a:tcPr anchor="ctr"/>
                </a:tc>
                <a:tc>
                  <a:txBody>
                    <a:bodyPr/>
                    <a:lstStyle/>
                    <a:p>
                      <a:pPr marL="0" algn="ctr" defTabSz="914400" rtl="0" eaLnBrk="1" latinLnBrk="0" hangingPunct="1">
                        <a:lnSpc>
                          <a:spcPct val="100000"/>
                        </a:lnSpc>
                      </a:pPr>
                      <a:endParaRPr lang="es-ES" sz="1200" b="0" i="0" kern="1200" dirty="0">
                        <a:solidFill>
                          <a:srgbClr val="FF0000"/>
                        </a:solidFill>
                        <a:latin typeface="Trebuchet MS"/>
                        <a:ea typeface="+mn-ea"/>
                        <a:cs typeface="Trebuchet MS"/>
                      </a:endParaRPr>
                    </a:p>
                  </a:txBody>
                  <a:tcPr anchor="ctr"/>
                </a:tc>
                <a:tc vMerge="1">
                  <a:txBody>
                    <a:bodyPr/>
                    <a:lstStyle/>
                    <a:p>
                      <a:pPr algn="ctr"/>
                      <a:endParaRPr lang="es-ES"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6951">
                <a:tc>
                  <a:txBody>
                    <a:bodyPr/>
                    <a:lstStyle/>
                    <a:p>
                      <a:pPr algn="ctr">
                        <a:lnSpc>
                          <a:spcPct val="100000"/>
                        </a:lnSpc>
                      </a:pPr>
                      <a:r>
                        <a:rPr lang="es-ES" sz="1200" b="0" i="0" dirty="0" smtClean="0">
                          <a:solidFill>
                            <a:srgbClr val="FFFFFF"/>
                          </a:solidFill>
                          <a:latin typeface="Trebuchet MS"/>
                          <a:cs typeface="Trebuchet MS"/>
                        </a:rPr>
                        <a:t>TOTAL</a:t>
                      </a:r>
                      <a:endParaRPr lang="es-ES" sz="1200" b="0" i="0" dirty="0">
                        <a:solidFill>
                          <a:srgbClr val="FFFFFF"/>
                        </a:solidFill>
                        <a:latin typeface="Trebuchet MS"/>
                        <a:cs typeface="Trebuchet MS"/>
                      </a:endParaRPr>
                    </a:p>
                  </a:txBody>
                  <a:tcPr anchor="ctr">
                    <a:solidFill>
                      <a:srgbClr val="995FAC"/>
                    </a:solidFill>
                  </a:tcPr>
                </a:tc>
                <a:tc>
                  <a:txBody>
                    <a:bodyPr/>
                    <a:lstStyle/>
                    <a:p>
                      <a:pPr algn="ctr">
                        <a:lnSpc>
                          <a:spcPct val="100000"/>
                        </a:lnSpc>
                      </a:pPr>
                      <a:endParaRPr lang="es-ES" sz="1200" b="0" i="0" dirty="0">
                        <a:solidFill>
                          <a:srgbClr val="FFFFFF"/>
                        </a:solidFill>
                        <a:latin typeface="Trebuchet MS"/>
                        <a:cs typeface="Trebuchet MS"/>
                      </a:endParaRPr>
                    </a:p>
                  </a:txBody>
                  <a:tcPr anchor="ctr">
                    <a:solidFill>
                      <a:srgbClr val="995FAC"/>
                    </a:solidFill>
                  </a:tcPr>
                </a:tc>
                <a:tc>
                  <a:txBody>
                    <a:bodyPr/>
                    <a:lstStyle/>
                    <a:p>
                      <a:pPr marL="0" algn="ctr" defTabSz="914400" rtl="0" eaLnBrk="1" latinLnBrk="0" hangingPunct="1">
                        <a:lnSpc>
                          <a:spcPct val="100000"/>
                        </a:lnSpc>
                      </a:pPr>
                      <a:r>
                        <a:rPr lang="es-ES" sz="1200" b="0" i="0" kern="1200" dirty="0" smtClean="0">
                          <a:solidFill>
                            <a:srgbClr val="FFFFFF"/>
                          </a:solidFill>
                          <a:latin typeface="Trebuchet MS"/>
                          <a:cs typeface="Trebuchet MS"/>
                        </a:rPr>
                        <a:t>665</a:t>
                      </a:r>
                      <a:endParaRPr lang="es-ES" sz="1200" b="0" i="0" kern="1200" dirty="0">
                        <a:solidFill>
                          <a:srgbClr val="FFFFFF"/>
                        </a:solidFill>
                        <a:latin typeface="Trebuchet MS"/>
                        <a:ea typeface="+mn-ea"/>
                        <a:cs typeface="Trebuchet MS"/>
                      </a:endParaRPr>
                    </a:p>
                  </a:txBody>
                  <a:tcPr anchor="ctr">
                    <a:solidFill>
                      <a:srgbClr val="995FA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FFFFFF"/>
                          </a:solidFill>
                          <a:latin typeface="Trebuchet MS"/>
                          <a:cs typeface="Trebuchet MS"/>
                        </a:rPr>
                        <a:t>760</a:t>
                      </a:r>
                      <a:endParaRPr lang="es-ES" sz="1200" b="0" i="0" kern="1200" dirty="0">
                        <a:solidFill>
                          <a:srgbClr val="FFFFFF"/>
                        </a:solidFill>
                        <a:latin typeface="Trebuchet MS"/>
                        <a:ea typeface="+mn-ea"/>
                        <a:cs typeface="Trebuchet MS"/>
                      </a:endParaRPr>
                    </a:p>
                  </a:txBody>
                  <a:tcPr anchor="ctr">
                    <a:solidFill>
                      <a:srgbClr val="995FA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b="0" i="0" kern="1200" dirty="0" smtClean="0">
                          <a:solidFill>
                            <a:srgbClr val="FFFFFF"/>
                          </a:solidFill>
                          <a:latin typeface="Trebuchet MS"/>
                          <a:cs typeface="Trebuchet MS"/>
                        </a:rPr>
                        <a:t>1.425</a:t>
                      </a:r>
                      <a:endParaRPr lang="es-ES" sz="1200" b="0" i="0" kern="1200" dirty="0">
                        <a:solidFill>
                          <a:srgbClr val="FFFFFF"/>
                        </a:solidFill>
                        <a:latin typeface="Trebuchet MS"/>
                        <a:ea typeface="+mn-ea"/>
                        <a:cs typeface="Trebuchet MS"/>
                      </a:endParaRPr>
                    </a:p>
                  </a:txBody>
                  <a:tcPr anchor="ctr">
                    <a:solidFill>
                      <a:srgbClr val="995FAC"/>
                    </a:solidFill>
                  </a:tcPr>
                </a:tc>
              </a:tr>
            </a:tbl>
          </a:graphicData>
        </a:graphic>
      </p:graphicFrame>
    </p:spTree>
    <p:extLst>
      <p:ext uri="{BB962C8B-B14F-4D97-AF65-F5344CB8AC3E}">
        <p14:creationId xmlns:p14="http://schemas.microsoft.com/office/powerpoint/2010/main" val="2475167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Imagen 12" descr="ayu.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03" y="1665462"/>
            <a:ext cx="1260000" cy="1260000"/>
          </a:xfrm>
          <a:prstGeom prst="rect">
            <a:avLst/>
          </a:prstGeom>
        </p:spPr>
      </p:pic>
      <p:pic>
        <p:nvPicPr>
          <p:cNvPr id="15" name="Imagen 14"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6" name="Imagen 15"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586542" y="2424911"/>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8" name="Título 1"/>
          <p:cNvSpPr txBox="1">
            <a:spLocks/>
          </p:cNvSpPr>
          <p:nvPr/>
        </p:nvSpPr>
        <p:spPr>
          <a:xfrm>
            <a:off x="1517903" y="4200659"/>
            <a:ext cx="7361707" cy="155672"/>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s-ES" sz="1000" i="1" dirty="0">
                <a:latin typeface="Arial Narrow"/>
                <a:cs typeface="Arial Narrow"/>
              </a:rPr>
              <a:t>* Convenio con la Consejería de Familia e IO</a:t>
            </a:r>
          </a:p>
        </p:txBody>
      </p:sp>
      <p:graphicFrame>
        <p:nvGraphicFramePr>
          <p:cNvPr id="12" name="22 Tabla"/>
          <p:cNvGraphicFramePr>
            <a:graphicFrameLocks noGrp="1"/>
          </p:cNvGraphicFramePr>
          <p:nvPr>
            <p:extLst>
              <p:ext uri="{D42A27DB-BD31-4B8C-83A1-F6EECF244321}">
                <p14:modId xmlns:p14="http://schemas.microsoft.com/office/powerpoint/2010/main" val="3697468874"/>
              </p:ext>
            </p:extLst>
          </p:nvPr>
        </p:nvGraphicFramePr>
        <p:xfrm>
          <a:off x="1517903" y="2774647"/>
          <a:ext cx="6978175" cy="1280160"/>
        </p:xfrm>
        <a:graphic>
          <a:graphicData uri="http://schemas.openxmlformats.org/drawingml/2006/table">
            <a:tbl>
              <a:tblPr firstRow="1" lastCol="1" bandRow="1" bandCol="1">
                <a:tableStyleId>{1E171933-4619-4E11-9A3F-F7608DF75F80}</a:tableStyleId>
              </a:tblPr>
              <a:tblGrid>
                <a:gridCol w="1789923"/>
                <a:gridCol w="1343164"/>
                <a:gridCol w="1977342"/>
                <a:gridCol w="1011695"/>
                <a:gridCol w="856051"/>
              </a:tblGrid>
              <a:tr h="246951">
                <a:tc gridSpan="5">
                  <a:txBody>
                    <a:bodyPr/>
                    <a:lstStyle/>
                    <a:p>
                      <a:pPr algn="ctr">
                        <a:lnSpc>
                          <a:spcPct val="100000"/>
                        </a:lnSpc>
                      </a:pPr>
                      <a:r>
                        <a:rPr lang="es-ES" sz="1500" b="0" i="0" dirty="0" smtClean="0">
                          <a:latin typeface="Trebuchet MS"/>
                          <a:cs typeface="Trebuchet MS"/>
                        </a:rPr>
                        <a:t>SERVICIO DE APOYO PSICOLÓGICO</a:t>
                      </a:r>
                      <a:endParaRPr lang="es-ES" sz="1500" b="0" i="0" dirty="0">
                        <a:latin typeface="Trebuchet MS"/>
                        <a:cs typeface="Trebuchet MS"/>
                      </a:endParaRPr>
                    </a:p>
                  </a:txBody>
                  <a:tcPr anchor="ctr"/>
                </a:tc>
                <a:tc hMerge="1">
                  <a:txBody>
                    <a:bodyPr/>
                    <a:lstStyle/>
                    <a:p>
                      <a:endParaRPr lang="es-ES" dirty="0"/>
                    </a:p>
                  </a:txBody>
                  <a:tcPr/>
                </a:tc>
                <a:tc hMerge="1">
                  <a:txBody>
                    <a:bodyPr/>
                    <a:lstStyle/>
                    <a:p>
                      <a:endParaRPr lang="es-ES" dirty="0"/>
                    </a:p>
                  </a:txBody>
                  <a:tcPr/>
                </a:tc>
                <a:tc hMerge="1">
                  <a:txBody>
                    <a:bodyPr/>
                    <a:lstStyle/>
                    <a:p>
                      <a:pPr algn="ctr"/>
                      <a:endParaRPr lang="es-ES" dirty="0"/>
                    </a:p>
                  </a:txBody>
                  <a:tcPr>
                    <a:lnB w="12700" cap="flat" cmpd="sng" algn="ctr">
                      <a:solidFill>
                        <a:schemeClr val="tx1"/>
                      </a:solidFill>
                      <a:prstDash val="solid"/>
                      <a:round/>
                      <a:headEnd type="none" w="med" len="med"/>
                      <a:tailEnd type="none" w="med" len="med"/>
                    </a:lnB>
                  </a:tcPr>
                </a:tc>
                <a:tc hMerge="1">
                  <a:txBody>
                    <a:bodyPr/>
                    <a:lstStyle/>
                    <a:p>
                      <a:pPr algn="ctr"/>
                      <a:endParaRPr lang="es-ES" dirty="0"/>
                    </a:p>
                  </a:txBody>
                  <a:tcPr>
                    <a:lnB w="12700" cap="flat" cmpd="sng" algn="ctr">
                      <a:solidFill>
                        <a:schemeClr val="tx1"/>
                      </a:solidFill>
                      <a:prstDash val="solid"/>
                      <a:round/>
                      <a:headEnd type="none" w="med" len="med"/>
                      <a:tailEnd type="none" w="med" len="med"/>
                    </a:lnB>
                  </a:tcPr>
                </a:tc>
              </a:tr>
              <a:tr h="246951">
                <a:tc>
                  <a:txBody>
                    <a:bodyPr/>
                    <a:lstStyle/>
                    <a:p>
                      <a:pPr algn="ctr">
                        <a:lnSpc>
                          <a:spcPct val="100000"/>
                        </a:lnSpc>
                      </a:pPr>
                      <a:endParaRPr lang="es-ES" sz="1500" b="0" i="0" dirty="0">
                        <a:solidFill>
                          <a:srgbClr val="002060"/>
                        </a:solidFill>
                        <a:latin typeface="Trebuchet MS"/>
                        <a:cs typeface="Trebuchet MS"/>
                      </a:endParaRPr>
                    </a:p>
                  </a:txBody>
                  <a:tcPr anchor="ctr"/>
                </a:tc>
                <a:tc>
                  <a:txBody>
                    <a:bodyPr/>
                    <a:lstStyle/>
                    <a:p>
                      <a:pPr algn="ctr">
                        <a:lnSpc>
                          <a:spcPct val="100000"/>
                        </a:lnSpc>
                      </a:pPr>
                      <a:r>
                        <a:rPr lang="es-ES" sz="1500" b="0" i="0" dirty="0" smtClean="0">
                          <a:latin typeface="Trebuchet MS"/>
                          <a:cs typeface="Trebuchet MS"/>
                        </a:rPr>
                        <a:t>Ámbito</a:t>
                      </a:r>
                      <a:endParaRPr lang="es-ES" sz="15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500" b="0" i="0" kern="1200" dirty="0" smtClean="0">
                          <a:latin typeface="Trebuchet MS"/>
                          <a:cs typeface="Trebuchet MS"/>
                        </a:rPr>
                        <a:t>Colegio Psicólogos*</a:t>
                      </a:r>
                      <a:endParaRPr lang="es-ES" sz="1500" b="0" i="0" kern="1200" dirty="0">
                        <a:solidFill>
                          <a:srgbClr val="002060"/>
                        </a:solidFill>
                        <a:latin typeface="Trebuchet MS"/>
                        <a:ea typeface="+mn-ea"/>
                        <a:cs typeface="Trebuchet MS"/>
                      </a:endParaRPr>
                    </a:p>
                  </a:txBody>
                  <a:tcPr anchor="ctr"/>
                </a:tc>
                <a:tc>
                  <a:txBody>
                    <a:bodyPr/>
                    <a:lstStyle/>
                    <a:p>
                      <a:pPr algn="ctr">
                        <a:lnSpc>
                          <a:spcPct val="100000"/>
                        </a:lnSpc>
                      </a:pPr>
                      <a:r>
                        <a:rPr lang="es-ES" sz="1500" b="0" i="0" dirty="0" smtClean="0">
                          <a:latin typeface="Trebuchet MS"/>
                          <a:cs typeface="Trebuchet MS"/>
                        </a:rPr>
                        <a:t>CCLL</a:t>
                      </a:r>
                      <a:endParaRPr lang="es-ES" sz="1500" b="0" i="0" dirty="0">
                        <a:solidFill>
                          <a:srgbClr val="002060"/>
                        </a:solidFill>
                        <a:latin typeface="Trebuchet MS"/>
                        <a:cs typeface="Trebuchet MS"/>
                      </a:endParaRPr>
                    </a:p>
                  </a:txBody>
                  <a:tcPr anchor="ctr"/>
                </a:tc>
                <a:tc>
                  <a:txBody>
                    <a:bodyPr/>
                    <a:lstStyle/>
                    <a:p>
                      <a:pPr algn="ctr">
                        <a:lnSpc>
                          <a:spcPct val="100000"/>
                        </a:lnSpc>
                      </a:pPr>
                      <a:r>
                        <a:rPr lang="es-ES" sz="1500" b="0" i="0" dirty="0" smtClean="0">
                          <a:latin typeface="Trebuchet MS"/>
                          <a:cs typeface="Trebuchet MS"/>
                        </a:rPr>
                        <a:t>TOTAL</a:t>
                      </a:r>
                      <a:endParaRPr lang="es-ES" sz="1500" b="0" i="0" dirty="0">
                        <a:solidFill>
                          <a:srgbClr val="002060"/>
                        </a:solidFill>
                        <a:latin typeface="Trebuchet MS"/>
                        <a:cs typeface="Trebuchet MS"/>
                      </a:endParaRPr>
                    </a:p>
                  </a:txBody>
                  <a:tcPr anchor="ctr"/>
                </a:tc>
              </a:tr>
              <a:tr h="246951">
                <a:tc rowSpan="2">
                  <a:txBody>
                    <a:bodyPr/>
                    <a:lstStyle/>
                    <a:p>
                      <a:pPr algn="ctr">
                        <a:lnSpc>
                          <a:spcPct val="100000"/>
                        </a:lnSpc>
                      </a:pPr>
                      <a:r>
                        <a:rPr lang="es-ES" sz="1500" b="0" i="0" dirty="0" smtClean="0">
                          <a:latin typeface="Trebuchet MS"/>
                          <a:cs typeface="Trebuchet MS"/>
                        </a:rPr>
                        <a:t>Urgente</a:t>
                      </a:r>
                      <a:r>
                        <a:rPr lang="es-ES" sz="1500" b="0" i="0" baseline="0" dirty="0" smtClean="0">
                          <a:latin typeface="Trebuchet MS"/>
                          <a:cs typeface="Trebuchet MS"/>
                        </a:rPr>
                        <a:t> sede policial y judicial</a:t>
                      </a:r>
                      <a:endParaRPr lang="es-ES" sz="1500" b="0" i="0" dirty="0">
                        <a:solidFill>
                          <a:srgbClr val="002060"/>
                        </a:solidFill>
                        <a:latin typeface="Trebuchet MS"/>
                        <a:cs typeface="Trebuchet MS"/>
                      </a:endParaRPr>
                    </a:p>
                  </a:txBody>
                  <a:tcPr anchor="ctr"/>
                </a:tc>
                <a:tc>
                  <a:txBody>
                    <a:bodyPr/>
                    <a:lstStyle/>
                    <a:p>
                      <a:pPr algn="ctr">
                        <a:lnSpc>
                          <a:spcPct val="100000"/>
                        </a:lnSpc>
                      </a:pPr>
                      <a:r>
                        <a:rPr lang="es-ES" sz="1500" b="0" i="0" dirty="0" smtClean="0">
                          <a:latin typeface="Trebuchet MS"/>
                          <a:cs typeface="Trebuchet MS"/>
                        </a:rPr>
                        <a:t>Medio urbano</a:t>
                      </a:r>
                      <a:endParaRPr lang="es-ES" sz="15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500" b="0" i="0" kern="1200" dirty="0" smtClean="0">
                          <a:latin typeface="Trebuchet MS"/>
                          <a:cs typeface="Trebuchet MS"/>
                        </a:rPr>
                        <a:t>167</a:t>
                      </a:r>
                      <a:endParaRPr lang="es-ES" sz="1500" b="0" i="0" kern="1200" dirty="0">
                        <a:solidFill>
                          <a:srgbClr val="002060"/>
                        </a:solidFill>
                        <a:latin typeface="Trebuchet MS"/>
                        <a:ea typeface="+mn-ea"/>
                        <a:cs typeface="Trebuchet M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500" b="0" i="0" kern="1200" dirty="0">
                        <a:solidFill>
                          <a:srgbClr val="FF0000"/>
                        </a:solidFill>
                        <a:latin typeface="Trebuchet MS"/>
                        <a:ea typeface="+mn-ea"/>
                        <a:cs typeface="Trebuchet MS"/>
                      </a:endParaRPr>
                    </a:p>
                  </a:txBody>
                  <a:tcPr anchor="ct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500" b="0" i="0" kern="1200" dirty="0" smtClean="0">
                          <a:latin typeface="Trebuchet MS"/>
                          <a:cs typeface="Trebuchet MS"/>
                        </a:rPr>
                        <a:t>215</a:t>
                      </a:r>
                      <a:endParaRPr lang="es-ES" sz="1500" b="0" i="0" kern="1200" dirty="0">
                        <a:solidFill>
                          <a:srgbClr val="002060"/>
                        </a:solidFill>
                        <a:latin typeface="Trebuchet MS"/>
                        <a:ea typeface="+mn-ea"/>
                        <a:cs typeface="Trebuchet MS"/>
                      </a:endParaRPr>
                    </a:p>
                  </a:txBody>
                  <a:tcPr anchor="ctr"/>
                </a:tc>
              </a:tr>
              <a:tr h="246951">
                <a:tc vMerge="1">
                  <a:txBody>
                    <a:bodyPr/>
                    <a:lstStyle/>
                    <a:p>
                      <a:endParaRPr lang="es-E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ct val="100000"/>
                        </a:lnSpc>
                      </a:pPr>
                      <a:r>
                        <a:rPr lang="es-ES" sz="1500" b="0" i="0" dirty="0" smtClean="0">
                          <a:latin typeface="Trebuchet MS"/>
                          <a:cs typeface="Trebuchet MS"/>
                        </a:rPr>
                        <a:t>Medio rural</a:t>
                      </a:r>
                      <a:endParaRPr lang="es-ES" sz="1500" b="0" i="0" dirty="0">
                        <a:solidFill>
                          <a:srgbClr val="002060"/>
                        </a:solidFill>
                        <a:latin typeface="Trebuchet MS"/>
                        <a:cs typeface="Trebuchet MS"/>
                      </a:endParaRPr>
                    </a:p>
                  </a:txBody>
                  <a:tcPr anchor="ctr"/>
                </a:tc>
                <a:tc>
                  <a:txBody>
                    <a:bodyPr/>
                    <a:lstStyle/>
                    <a:p>
                      <a:pPr marL="0" algn="ctr" defTabSz="914400" rtl="0" eaLnBrk="1" latinLnBrk="0" hangingPunct="1">
                        <a:lnSpc>
                          <a:spcPct val="100000"/>
                        </a:lnSpc>
                      </a:pPr>
                      <a:r>
                        <a:rPr lang="es-ES" sz="1500" b="0" i="0" kern="1200" dirty="0" smtClean="0">
                          <a:latin typeface="Trebuchet MS"/>
                          <a:cs typeface="Trebuchet MS"/>
                        </a:rPr>
                        <a:t>48</a:t>
                      </a:r>
                      <a:endParaRPr lang="es-ES" sz="1500" b="0" i="0" kern="1200" dirty="0">
                        <a:solidFill>
                          <a:srgbClr val="002060"/>
                        </a:solidFill>
                        <a:latin typeface="Trebuchet MS"/>
                        <a:ea typeface="+mn-ea"/>
                        <a:cs typeface="Trebuchet M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500" b="0" i="0" kern="1200" dirty="0">
                        <a:solidFill>
                          <a:srgbClr val="FF0000"/>
                        </a:solidFill>
                        <a:latin typeface="Trebuchet MS"/>
                        <a:ea typeface="+mn-ea"/>
                        <a:cs typeface="Trebuchet MS"/>
                      </a:endParaRPr>
                    </a:p>
                  </a:txBody>
                  <a:tcPr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 sz="1600" b="1"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r>
            </a:tbl>
          </a:graphicData>
        </a:graphic>
      </p:graphicFrame>
      <p:sp>
        <p:nvSpPr>
          <p:cNvPr id="11" name="Título 1"/>
          <p:cNvSpPr>
            <a:spLocks noGrp="1"/>
          </p:cNvSpPr>
          <p:nvPr>
            <p:ph type="ctrTitle"/>
          </p:nvPr>
        </p:nvSpPr>
        <p:spPr>
          <a:xfrm>
            <a:off x="1475659" y="1912295"/>
            <a:ext cx="7555599" cy="432975"/>
          </a:xfrm>
          <a:ln>
            <a:noFill/>
          </a:ln>
        </p:spPr>
        <p:txBody>
          <a:bodyPr>
            <a:noAutofit/>
          </a:bodyPr>
          <a:lstStyle/>
          <a:p>
            <a:pPr marL="342900" lvl="0" indent="-342900" algn="l">
              <a:spcBef>
                <a:spcPct val="20000"/>
              </a:spcBef>
            </a:pPr>
            <a:r>
              <a:rPr lang="es-ES" sz="3200" dirty="0">
                <a:solidFill>
                  <a:srgbClr val="8D48AD"/>
                </a:solidFill>
                <a:latin typeface="Rockwell"/>
                <a:cs typeface="Rockwell"/>
              </a:rPr>
              <a:t>APOYO PSICOLÓGICO</a:t>
            </a:r>
          </a:p>
        </p:txBody>
      </p:sp>
    </p:spTree>
    <p:extLst>
      <p:ext uri="{BB962C8B-B14F-4D97-AF65-F5344CB8AC3E}">
        <p14:creationId xmlns:p14="http://schemas.microsoft.com/office/powerpoint/2010/main" val="26420307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1" name="Imagen 10"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3" name="Imagen 2" descr="co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56" y="1667827"/>
            <a:ext cx="1260000" cy="1260000"/>
          </a:xfrm>
          <a:prstGeom prst="rect">
            <a:avLst/>
          </a:prstGeom>
        </p:spPr>
      </p:pic>
      <p:cxnSp>
        <p:nvCxnSpPr>
          <p:cNvPr id="7" name="Conector recto 6"/>
          <p:cNvCxnSpPr/>
          <p:nvPr/>
        </p:nvCxnSpPr>
        <p:spPr>
          <a:xfrm flipH="1">
            <a:off x="1508656" y="2659369"/>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39333" y="1988840"/>
            <a:ext cx="7704667" cy="432975"/>
          </a:xfrm>
          <a:ln>
            <a:noFill/>
          </a:ln>
        </p:spPr>
        <p:txBody>
          <a:bodyPr>
            <a:noAutofit/>
          </a:bodyPr>
          <a:lstStyle/>
          <a:p>
            <a:pPr lvl="0" algn="l">
              <a:lnSpc>
                <a:spcPct val="90000"/>
              </a:lnSpc>
              <a:spcBef>
                <a:spcPct val="20000"/>
              </a:spcBef>
            </a:pPr>
            <a:r>
              <a:rPr lang="es-ES" sz="3200" dirty="0" smtClean="0">
                <a:solidFill>
                  <a:srgbClr val="8D48AD"/>
                </a:solidFill>
                <a:latin typeface="Rockwell"/>
                <a:cs typeface="Rockwell"/>
              </a:rPr>
              <a:t>ATENCIÓN A VÍCTIMAS</a:t>
            </a:r>
            <a:br>
              <a:rPr lang="es-ES" sz="3200" dirty="0" smtClean="0">
                <a:solidFill>
                  <a:srgbClr val="8D48AD"/>
                </a:solidFill>
                <a:latin typeface="Rockwell"/>
                <a:cs typeface="Rockwell"/>
              </a:rPr>
            </a:br>
            <a:r>
              <a:rPr lang="es-ES" sz="1800" dirty="0" smtClean="0">
                <a:solidFill>
                  <a:srgbClr val="8D48AD"/>
                </a:solidFill>
                <a:latin typeface="Rockwell"/>
                <a:cs typeface="Rockwell"/>
              </a:rPr>
              <a:t>DESDE ENTIDADES DEL SISTEMA DE SERVICIOS SOCIALES</a:t>
            </a:r>
            <a:endParaRPr lang="es-ES" sz="1800" dirty="0">
              <a:solidFill>
                <a:srgbClr val="8D48AD"/>
              </a:solidFill>
              <a:latin typeface="Rockwell"/>
              <a:cs typeface="Rockwell"/>
            </a:endParaRPr>
          </a:p>
        </p:txBody>
      </p:sp>
      <p:graphicFrame>
        <p:nvGraphicFramePr>
          <p:cNvPr id="10" name="Tabla 9"/>
          <p:cNvGraphicFramePr>
            <a:graphicFrameLocks noGrp="1"/>
          </p:cNvGraphicFramePr>
          <p:nvPr>
            <p:extLst>
              <p:ext uri="{D42A27DB-BD31-4B8C-83A1-F6EECF244321}">
                <p14:modId xmlns:p14="http://schemas.microsoft.com/office/powerpoint/2010/main" val="1180095061"/>
              </p:ext>
            </p:extLst>
          </p:nvPr>
        </p:nvGraphicFramePr>
        <p:xfrm>
          <a:off x="987511" y="2876870"/>
          <a:ext cx="7684774" cy="1689978"/>
        </p:xfrm>
        <a:graphic>
          <a:graphicData uri="http://schemas.openxmlformats.org/drawingml/2006/table">
            <a:tbl>
              <a:tblPr firstRow="1" bandRow="1" bandCol="1">
                <a:tableStyleId>{00A15C55-8517-42AA-B614-E9B94910E393}</a:tableStyleId>
              </a:tblPr>
              <a:tblGrid>
                <a:gridCol w="1279294"/>
                <a:gridCol w="1069081"/>
                <a:gridCol w="1573592"/>
                <a:gridCol w="1720741"/>
                <a:gridCol w="2042066"/>
              </a:tblGrid>
              <a:tr h="324807">
                <a:tc gridSpan="5">
                  <a:txBody>
                    <a:bodyPr/>
                    <a:lstStyle/>
                    <a:p>
                      <a:pPr algn="ctr" fontAlgn="b"/>
                      <a:r>
                        <a:rPr lang="es-ES" sz="1200" b="0" i="0" u="none" strike="noStrike" dirty="0">
                          <a:effectLst/>
                          <a:latin typeface="Trebuchet MS"/>
                          <a:cs typeface="Trebuchet MS"/>
                        </a:rPr>
                        <a:t>DATOS 01 ENERO AL 30 SEPTIEMBRE 2020</a:t>
                      </a:r>
                      <a:endParaRPr lang="es-ES" sz="1200" b="0" i="0" u="none" strike="noStrike" dirty="0">
                        <a:solidFill>
                          <a:srgbClr val="995FAC"/>
                        </a:solidFill>
                        <a:effectLst/>
                        <a:latin typeface="Trebuchet MS"/>
                        <a:cs typeface="Trebuchet MS"/>
                      </a:endParaRPr>
                    </a:p>
                  </a:txBody>
                  <a:tcPr marL="9525" marR="9525" marT="9525"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680547">
                <a:tc>
                  <a:txBody>
                    <a:bodyPr/>
                    <a:lstStyle/>
                    <a:p>
                      <a:pPr algn="ctr" fontAlgn="ctr"/>
                      <a:r>
                        <a:rPr lang="es-ES" sz="1200" b="0" i="0" u="none" strike="noStrike" dirty="0">
                          <a:effectLst/>
                          <a:latin typeface="Trebuchet MS"/>
                          <a:cs typeface="Trebuchet MS"/>
                        </a:rPr>
                        <a:t>ENTIDADES</a:t>
                      </a:r>
                      <a:endParaRPr lang="es-ES" sz="1200" b="0" i="0" u="none" strike="noStrike" dirty="0">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Nº MUJERES ATENDIDAS</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dirty="0">
                          <a:effectLst/>
                          <a:latin typeface="Trebuchet MS"/>
                          <a:cs typeface="Trebuchet MS"/>
                        </a:rPr>
                        <a:t>PRESTACIÓN </a:t>
                      </a:r>
                      <a:r>
                        <a:rPr lang="es-ES" sz="1200" b="0" i="0" u="none" strike="noStrike" dirty="0" smtClean="0">
                          <a:effectLst/>
                          <a:latin typeface="Trebuchet MS"/>
                          <a:cs typeface="Trebuchet MS"/>
                        </a:rPr>
                        <a:t>INFORMACIÓN</a:t>
                      </a:r>
                      <a:br>
                        <a:rPr lang="es-ES" sz="1200" b="0" i="0" u="none" strike="noStrike" dirty="0" smtClean="0">
                          <a:effectLst/>
                          <a:latin typeface="Trebuchet MS"/>
                          <a:cs typeface="Trebuchet MS"/>
                        </a:rPr>
                      </a:br>
                      <a:r>
                        <a:rPr lang="es-ES" sz="1200" b="0" i="0" u="none" strike="noStrike" dirty="0" smtClean="0">
                          <a:effectLst/>
                          <a:latin typeface="Trebuchet MS"/>
                          <a:cs typeface="Trebuchet MS"/>
                        </a:rPr>
                        <a:t>A </a:t>
                      </a:r>
                      <a:r>
                        <a:rPr lang="es-ES" sz="1200" b="0" i="0" u="none" strike="noStrike" dirty="0">
                          <a:effectLst/>
                          <a:latin typeface="Trebuchet MS"/>
                          <a:cs typeface="Trebuchet MS"/>
                        </a:rPr>
                        <a:t>VVG</a:t>
                      </a:r>
                      <a:endParaRPr lang="es-ES" sz="1200" b="0" i="0" u="none" strike="noStrike" dirty="0">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PRESTACIÓN APOYO PSICOLÓGICO A VVG</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PRESTACION DE ASESORAMIENTO JURÍDICO A VVG</a:t>
                      </a:r>
                      <a:endParaRPr lang="es-ES" sz="1200" b="0" i="0" u="none" strike="noStrike">
                        <a:solidFill>
                          <a:srgbClr val="000000"/>
                        </a:solidFill>
                        <a:effectLst/>
                        <a:latin typeface="Trebuchet MS"/>
                        <a:cs typeface="Trebuchet MS"/>
                      </a:endParaRPr>
                    </a:p>
                  </a:txBody>
                  <a:tcPr marL="9525" marR="9525" marT="9525" marB="0" anchor="ctr"/>
                </a:tc>
              </a:tr>
              <a:tr h="309339">
                <a:tc>
                  <a:txBody>
                    <a:bodyPr/>
                    <a:lstStyle/>
                    <a:p>
                      <a:pPr algn="ctr" fontAlgn="b"/>
                      <a:r>
                        <a:rPr lang="es-ES" sz="1200" b="0" i="0" u="none" strike="noStrike">
                          <a:effectLst/>
                          <a:latin typeface="Trebuchet MS"/>
                          <a:cs typeface="Trebuchet MS"/>
                        </a:rPr>
                        <a:t>ADAVAS SALAMANCA</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71</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454</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36</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43</a:t>
                      </a:r>
                      <a:endParaRPr lang="es-ES" sz="1200" b="0" i="0" u="none" strike="noStrike">
                        <a:solidFill>
                          <a:srgbClr val="000000"/>
                        </a:solidFill>
                        <a:effectLst/>
                        <a:latin typeface="Trebuchet MS"/>
                        <a:cs typeface="Trebuchet MS"/>
                      </a:endParaRPr>
                    </a:p>
                  </a:txBody>
                  <a:tcPr marL="9525" marR="9525" marT="9525" marB="0" anchor="ctr"/>
                </a:tc>
              </a:tr>
              <a:tr h="309339">
                <a:tc>
                  <a:txBody>
                    <a:bodyPr/>
                    <a:lstStyle/>
                    <a:p>
                      <a:pPr algn="ctr" fontAlgn="b"/>
                      <a:r>
                        <a:rPr lang="es-ES" sz="1200" b="0" i="0" u="none" strike="noStrike">
                          <a:effectLst/>
                          <a:latin typeface="Trebuchet MS"/>
                          <a:cs typeface="Trebuchet MS"/>
                        </a:rPr>
                        <a:t>ADAVAS BURGOS</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dirty="0">
                          <a:effectLst/>
                          <a:latin typeface="Trebuchet MS"/>
                          <a:cs typeface="Trebuchet MS"/>
                        </a:rPr>
                        <a:t>140</a:t>
                      </a:r>
                      <a:endParaRPr lang="es-ES" sz="1200" b="0" i="0" u="none" strike="noStrike" dirty="0">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110</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39</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dirty="0">
                          <a:effectLst/>
                          <a:latin typeface="Trebuchet MS"/>
                          <a:cs typeface="Trebuchet MS"/>
                        </a:rPr>
                        <a:t>110</a:t>
                      </a:r>
                      <a:endParaRPr lang="es-ES" sz="1200" b="0" i="0" u="none" strike="noStrike" dirty="0">
                        <a:solidFill>
                          <a:srgbClr val="000000"/>
                        </a:solidFill>
                        <a:effectLst/>
                        <a:latin typeface="Trebuchet MS"/>
                        <a:cs typeface="Trebuchet MS"/>
                      </a:endParaRPr>
                    </a:p>
                  </a:txBody>
                  <a:tcPr marL="9525" marR="9525" marT="9525" marB="0" anchor="ctr"/>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53994515"/>
              </p:ext>
            </p:extLst>
          </p:nvPr>
        </p:nvGraphicFramePr>
        <p:xfrm>
          <a:off x="987511" y="4567787"/>
          <a:ext cx="7684774" cy="1334238"/>
        </p:xfrm>
        <a:graphic>
          <a:graphicData uri="http://schemas.openxmlformats.org/drawingml/2006/table">
            <a:tbl>
              <a:tblPr lastRow="1" bandRow="1" bandCol="1">
                <a:tableStyleId>{00A15C55-8517-42AA-B614-E9B94910E393}</a:tableStyleId>
              </a:tblPr>
              <a:tblGrid>
                <a:gridCol w="1279294"/>
                <a:gridCol w="1069081"/>
                <a:gridCol w="1573592"/>
                <a:gridCol w="1720741"/>
                <a:gridCol w="2042066"/>
              </a:tblGrid>
              <a:tr h="309339">
                <a:tc>
                  <a:txBody>
                    <a:bodyPr/>
                    <a:lstStyle/>
                    <a:p>
                      <a:pPr algn="ctr" fontAlgn="b"/>
                      <a:r>
                        <a:rPr lang="es-ES" sz="1200" b="0" i="0" u="none" strike="noStrike" dirty="0">
                          <a:effectLst/>
                          <a:latin typeface="Trebuchet MS"/>
                          <a:cs typeface="Trebuchet MS"/>
                        </a:rPr>
                        <a:t>ADAVAS VALLADOLID</a:t>
                      </a:r>
                      <a:endParaRPr lang="es-ES" sz="1200" b="0" i="0" u="none" strike="noStrike" dirty="0">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88</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88</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62</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18</a:t>
                      </a:r>
                      <a:endParaRPr lang="es-ES" sz="1200" b="0" i="0" u="none" strike="noStrike">
                        <a:solidFill>
                          <a:srgbClr val="000000"/>
                        </a:solidFill>
                        <a:effectLst/>
                        <a:latin typeface="Trebuchet MS"/>
                        <a:cs typeface="Trebuchet MS"/>
                      </a:endParaRPr>
                    </a:p>
                  </a:txBody>
                  <a:tcPr marL="9525" marR="9525" marT="9525" marB="0" anchor="ctr"/>
                </a:tc>
              </a:tr>
              <a:tr h="309339">
                <a:tc>
                  <a:txBody>
                    <a:bodyPr/>
                    <a:lstStyle/>
                    <a:p>
                      <a:pPr algn="ctr" fontAlgn="b"/>
                      <a:r>
                        <a:rPr lang="es-ES" sz="1200" b="0" i="0" u="none" strike="noStrike">
                          <a:effectLst/>
                          <a:latin typeface="Trebuchet MS"/>
                          <a:cs typeface="Trebuchet MS"/>
                        </a:rPr>
                        <a:t>ADAVAS LEÓN</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113</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113</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50</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43</a:t>
                      </a:r>
                      <a:endParaRPr lang="es-ES" sz="1200" b="0" i="0" u="none" strike="noStrike">
                        <a:solidFill>
                          <a:srgbClr val="000000"/>
                        </a:solidFill>
                        <a:effectLst/>
                        <a:latin typeface="Trebuchet MS"/>
                        <a:cs typeface="Trebuchet MS"/>
                      </a:endParaRPr>
                    </a:p>
                  </a:txBody>
                  <a:tcPr marL="9525" marR="9525" marT="9525" marB="0" anchor="ctr"/>
                </a:tc>
              </a:tr>
              <a:tr h="324807">
                <a:tc>
                  <a:txBody>
                    <a:bodyPr/>
                    <a:lstStyle/>
                    <a:p>
                      <a:pPr algn="ctr" fontAlgn="b"/>
                      <a:r>
                        <a:rPr lang="es-ES" sz="1200" b="0" i="0" u="none" strike="noStrike">
                          <a:effectLst/>
                          <a:latin typeface="Trebuchet MS"/>
                          <a:cs typeface="Trebuchet MS"/>
                        </a:rPr>
                        <a:t>PLAZA MAYOR</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165</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165</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75</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90</a:t>
                      </a:r>
                      <a:endParaRPr lang="es-ES" sz="1200" b="0" i="0" u="none" strike="noStrike">
                        <a:solidFill>
                          <a:srgbClr val="000000"/>
                        </a:solidFill>
                        <a:effectLst/>
                        <a:latin typeface="Trebuchet MS"/>
                        <a:cs typeface="Trebuchet MS"/>
                      </a:endParaRPr>
                    </a:p>
                  </a:txBody>
                  <a:tcPr marL="9525" marR="9525" marT="9525" marB="0" anchor="ctr"/>
                </a:tc>
              </a:tr>
              <a:tr h="324807">
                <a:tc>
                  <a:txBody>
                    <a:bodyPr/>
                    <a:lstStyle/>
                    <a:p>
                      <a:pPr algn="ctr" fontAlgn="b"/>
                      <a:r>
                        <a:rPr lang="es-ES" sz="1200" b="0" i="0" u="none" strike="noStrike" dirty="0">
                          <a:effectLst/>
                          <a:latin typeface="Trebuchet MS"/>
                          <a:cs typeface="Trebuchet MS"/>
                        </a:rPr>
                        <a:t>TOTAL</a:t>
                      </a:r>
                      <a:endParaRPr lang="es-ES" sz="1200" b="0" i="0" u="none" strike="noStrike" dirty="0">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577</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930</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a:effectLst/>
                          <a:latin typeface="Trebuchet MS"/>
                          <a:cs typeface="Trebuchet MS"/>
                        </a:rPr>
                        <a:t>262</a:t>
                      </a:r>
                      <a:endParaRPr lang="es-ES" sz="1200" b="0" i="0" u="none" strike="noStrike">
                        <a:solidFill>
                          <a:srgbClr val="000000"/>
                        </a:solidFill>
                        <a:effectLst/>
                        <a:latin typeface="Trebuchet MS"/>
                        <a:cs typeface="Trebuchet MS"/>
                      </a:endParaRPr>
                    </a:p>
                  </a:txBody>
                  <a:tcPr marL="9525" marR="9525" marT="9525" marB="0" anchor="ctr"/>
                </a:tc>
                <a:tc>
                  <a:txBody>
                    <a:bodyPr/>
                    <a:lstStyle/>
                    <a:p>
                      <a:pPr algn="ctr" fontAlgn="b"/>
                      <a:r>
                        <a:rPr lang="es-ES" sz="1200" b="0" i="0" u="none" strike="noStrike" dirty="0">
                          <a:effectLst/>
                          <a:latin typeface="Trebuchet MS"/>
                          <a:cs typeface="Trebuchet MS"/>
                        </a:rPr>
                        <a:t>304</a:t>
                      </a:r>
                      <a:endParaRPr lang="es-ES" sz="1200" b="0" i="0" u="none" strike="noStrike" dirty="0">
                        <a:solidFill>
                          <a:srgbClr val="000000"/>
                        </a:solidFill>
                        <a:effectLst/>
                        <a:latin typeface="Trebuchet MS"/>
                        <a:cs typeface="Trebuchet MS"/>
                      </a:endParaRPr>
                    </a:p>
                  </a:txBody>
                  <a:tcPr marL="9525" marR="9525" marT="9525" marB="0" anchor="ctr"/>
                </a:tc>
              </a:tr>
            </a:tbl>
          </a:graphicData>
        </a:graphic>
      </p:graphicFrame>
    </p:spTree>
    <p:extLst>
      <p:ext uri="{BB962C8B-B14F-4D97-AF65-F5344CB8AC3E}">
        <p14:creationId xmlns:p14="http://schemas.microsoft.com/office/powerpoint/2010/main" val="1104026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n 9"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1" name="Imagen 10"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3" name="Imagen 2" descr="cas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524" y="1678214"/>
            <a:ext cx="1260000" cy="1260000"/>
          </a:xfrm>
          <a:prstGeom prst="rect">
            <a:avLst/>
          </a:prstGeom>
        </p:spPr>
      </p:pic>
      <p:cxnSp>
        <p:nvCxnSpPr>
          <p:cNvPr id="7" name="Conector recto 6"/>
          <p:cNvCxnSpPr/>
          <p:nvPr/>
        </p:nvCxnSpPr>
        <p:spPr>
          <a:xfrm flipH="1">
            <a:off x="1518205" y="2483404"/>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63524" y="1935174"/>
            <a:ext cx="6992216" cy="432975"/>
          </a:xfrm>
          <a:ln>
            <a:noFill/>
          </a:ln>
        </p:spPr>
        <p:txBody>
          <a:bodyPr>
            <a:noAutofit/>
          </a:bodyPr>
          <a:lstStyle/>
          <a:p>
            <a:pPr lvl="0" algn="l">
              <a:spcBef>
                <a:spcPct val="20000"/>
              </a:spcBef>
            </a:pPr>
            <a:r>
              <a:rPr lang="es-ES" sz="3200" dirty="0" smtClean="0">
                <a:solidFill>
                  <a:srgbClr val="8D48AD"/>
                </a:solidFill>
                <a:latin typeface="Rockwell"/>
                <a:cs typeface="Rockwell"/>
              </a:rPr>
              <a:t>RED DE CENTROS DE ACOGIDA</a:t>
            </a:r>
            <a:endParaRPr lang="es-ES" sz="3200" dirty="0">
              <a:solidFill>
                <a:srgbClr val="8D48AD"/>
              </a:solidFill>
              <a:latin typeface="Rockwell"/>
              <a:cs typeface="Rockwell"/>
            </a:endParaRPr>
          </a:p>
        </p:txBody>
      </p:sp>
      <p:graphicFrame>
        <p:nvGraphicFramePr>
          <p:cNvPr id="6" name="18 Diagrama"/>
          <p:cNvGraphicFramePr/>
          <p:nvPr>
            <p:extLst>
              <p:ext uri="{D42A27DB-BD31-4B8C-83A1-F6EECF244321}">
                <p14:modId xmlns:p14="http://schemas.microsoft.com/office/powerpoint/2010/main" val="1050236232"/>
              </p:ext>
            </p:extLst>
          </p:nvPr>
        </p:nvGraphicFramePr>
        <p:xfrm>
          <a:off x="1445643" y="2743840"/>
          <a:ext cx="6246928" cy="15249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19 Rectángulo redondeado"/>
          <p:cNvSpPr/>
          <p:nvPr/>
        </p:nvSpPr>
        <p:spPr>
          <a:xfrm>
            <a:off x="1445642" y="4364106"/>
            <a:ext cx="6246929" cy="1543443"/>
          </a:xfrm>
          <a:prstGeom prst="rect">
            <a:avLst/>
          </a:prstGeom>
          <a:noFill/>
          <a:ln w="12700" cmpd="sng">
            <a:solidFill>
              <a:srgbClr val="8D48AD"/>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360363"/>
            <a:r>
              <a:rPr lang="es-ES" sz="1500" b="1" dirty="0">
                <a:solidFill>
                  <a:srgbClr val="995FAC"/>
                </a:solidFill>
                <a:latin typeface="Arial Narrow"/>
                <a:cs typeface="Arial Narrow"/>
              </a:rPr>
              <a:t>Recursos habitacionales especializados</a:t>
            </a:r>
            <a:r>
              <a:rPr lang="es-ES" sz="1500" b="1" dirty="0" smtClean="0">
                <a:solidFill>
                  <a:srgbClr val="995FAC"/>
                </a:solidFill>
                <a:latin typeface="Arial Narrow"/>
                <a:cs typeface="Arial Narrow"/>
              </a:rPr>
              <a:t>:</a:t>
            </a:r>
          </a:p>
          <a:p>
            <a:pPr marL="360363">
              <a:spcBef>
                <a:spcPts val="600"/>
              </a:spcBef>
              <a:buFont typeface="Arial"/>
              <a:buChar char="•"/>
            </a:pPr>
            <a:r>
              <a:rPr lang="es-ES" sz="1500" dirty="0" smtClean="0">
                <a:solidFill>
                  <a:schemeClr val="tx1"/>
                </a:solidFill>
                <a:latin typeface="Arial Narrow"/>
                <a:cs typeface="Arial Narrow"/>
              </a:rPr>
              <a:t>Víctimas </a:t>
            </a:r>
            <a:r>
              <a:rPr lang="es-ES" sz="1500" dirty="0">
                <a:solidFill>
                  <a:schemeClr val="tx1"/>
                </a:solidFill>
                <a:latin typeface="Arial Narrow"/>
                <a:cs typeface="Arial Narrow"/>
              </a:rPr>
              <a:t>de </a:t>
            </a:r>
            <a:r>
              <a:rPr lang="es-ES" sz="1500" dirty="0" smtClean="0">
                <a:solidFill>
                  <a:schemeClr val="tx1"/>
                </a:solidFill>
                <a:latin typeface="Arial Narrow"/>
                <a:cs typeface="Arial Narrow"/>
              </a:rPr>
              <a:t>VG con </a:t>
            </a:r>
            <a:r>
              <a:rPr lang="es-ES" sz="1500" dirty="0">
                <a:solidFill>
                  <a:schemeClr val="tx1"/>
                </a:solidFill>
                <a:latin typeface="Arial Narrow"/>
                <a:cs typeface="Arial Narrow"/>
              </a:rPr>
              <a:t>enfermedad mental grave: 3</a:t>
            </a:r>
          </a:p>
          <a:p>
            <a:pPr marL="360363">
              <a:spcBef>
                <a:spcPts val="600"/>
              </a:spcBef>
              <a:buFont typeface="Arial"/>
              <a:buChar char="•"/>
            </a:pPr>
            <a:r>
              <a:rPr lang="es-ES" sz="1500" dirty="0">
                <a:solidFill>
                  <a:schemeClr val="tx1"/>
                </a:solidFill>
                <a:latin typeface="Arial Narrow"/>
                <a:cs typeface="Arial Narrow"/>
              </a:rPr>
              <a:t>Víctimas de </a:t>
            </a:r>
            <a:r>
              <a:rPr lang="es-ES" sz="1500" dirty="0" smtClean="0">
                <a:solidFill>
                  <a:schemeClr val="tx1"/>
                </a:solidFill>
                <a:latin typeface="Arial Narrow"/>
                <a:cs typeface="Arial Narrow"/>
              </a:rPr>
              <a:t>VG </a:t>
            </a:r>
            <a:r>
              <a:rPr lang="es-ES" sz="1500" dirty="0">
                <a:solidFill>
                  <a:schemeClr val="tx1"/>
                </a:solidFill>
                <a:latin typeface="Arial Narrow"/>
                <a:cs typeface="Arial Narrow"/>
              </a:rPr>
              <a:t>drogodependientes: 4</a:t>
            </a:r>
          </a:p>
          <a:p>
            <a:pPr marL="360363">
              <a:spcBef>
                <a:spcPts val="600"/>
              </a:spcBef>
              <a:buFont typeface="Arial"/>
              <a:buChar char="•"/>
            </a:pPr>
            <a:r>
              <a:rPr lang="es-ES" sz="1500" dirty="0">
                <a:solidFill>
                  <a:schemeClr val="tx1"/>
                </a:solidFill>
                <a:latin typeface="Arial Narrow"/>
                <a:cs typeface="Arial Narrow"/>
              </a:rPr>
              <a:t>Víctimas de trata: </a:t>
            </a:r>
            <a:r>
              <a:rPr lang="es-ES" sz="1500" dirty="0" smtClean="0">
                <a:solidFill>
                  <a:schemeClr val="tx1"/>
                </a:solidFill>
                <a:latin typeface="Arial Narrow"/>
                <a:cs typeface="Arial Narrow"/>
              </a:rPr>
              <a:t>1</a:t>
            </a:r>
            <a:endParaRPr lang="es-ES" sz="1500" dirty="0">
              <a:solidFill>
                <a:schemeClr val="tx1"/>
              </a:solidFill>
              <a:latin typeface="Arial Narrow"/>
              <a:cs typeface="Arial Narrow"/>
            </a:endParaRPr>
          </a:p>
        </p:txBody>
      </p:sp>
    </p:spTree>
    <p:extLst>
      <p:ext uri="{BB962C8B-B14F-4D97-AF65-F5344CB8AC3E}">
        <p14:creationId xmlns:p14="http://schemas.microsoft.com/office/powerpoint/2010/main" val="11581629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6" name="Imagen 15" descr="cas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24" y="1678214"/>
            <a:ext cx="1260000" cy="1260000"/>
          </a:xfrm>
          <a:prstGeom prst="rect">
            <a:avLst/>
          </a:prstGeom>
        </p:spPr>
      </p:pic>
      <p:pic>
        <p:nvPicPr>
          <p:cNvPr id="17" name="Imagen 16"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8" name="Imagen 17"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421445" y="2773684"/>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354669" y="2044031"/>
            <a:ext cx="6992216" cy="432975"/>
          </a:xfrm>
          <a:ln>
            <a:solidFill>
              <a:srgbClr val="FFFFFF"/>
            </a:solidFill>
          </a:ln>
        </p:spPr>
        <p:txBody>
          <a:bodyPr>
            <a:noAutofit/>
          </a:bodyPr>
          <a:lstStyle/>
          <a:p>
            <a:pPr lvl="0" algn="l">
              <a:lnSpc>
                <a:spcPct val="90000"/>
              </a:lnSpc>
              <a:spcBef>
                <a:spcPct val="20000"/>
              </a:spcBef>
            </a:pPr>
            <a:r>
              <a:rPr lang="es-ES" sz="3200" dirty="0" smtClean="0">
                <a:solidFill>
                  <a:srgbClr val="8D48AD"/>
                </a:solidFill>
                <a:latin typeface="Rockwell"/>
                <a:cs typeface="Rockwell"/>
              </a:rPr>
              <a:t>VIVIENDAS/PRESTACIONES ECONÓMICAS</a:t>
            </a:r>
            <a:endParaRPr lang="es-ES" sz="3200" dirty="0">
              <a:solidFill>
                <a:srgbClr val="8D48AD"/>
              </a:solidFill>
              <a:latin typeface="Rockwell"/>
              <a:cs typeface="Rockwell"/>
            </a:endParaRPr>
          </a:p>
        </p:txBody>
      </p:sp>
      <p:sp>
        <p:nvSpPr>
          <p:cNvPr id="10" name="14 CuadroTexto"/>
          <p:cNvSpPr txBox="1"/>
          <p:nvPr/>
        </p:nvSpPr>
        <p:spPr>
          <a:xfrm>
            <a:off x="3545218" y="5012238"/>
            <a:ext cx="2745618" cy="553998"/>
          </a:xfrm>
          <a:prstGeom prst="rect">
            <a:avLst/>
          </a:prstGeom>
          <a:noFill/>
          <a:ln>
            <a:solidFill>
              <a:srgbClr val="995FAC"/>
            </a:solidFill>
          </a:ln>
        </p:spPr>
        <p:txBody>
          <a:bodyPr wrap="square" rtlCol="0" anchor="ctr">
            <a:spAutoFit/>
          </a:bodyPr>
          <a:lstStyle/>
          <a:p>
            <a:pPr algn="ctr"/>
            <a:r>
              <a:rPr lang="es-ES" sz="1500" dirty="0" smtClean="0">
                <a:latin typeface="Trebuchet MS"/>
                <a:cs typeface="Trebuchet MS"/>
              </a:rPr>
              <a:t>44 mujeres perceptoras</a:t>
            </a:r>
            <a:br>
              <a:rPr lang="es-ES" sz="1500" dirty="0" smtClean="0">
                <a:latin typeface="Trebuchet MS"/>
                <a:cs typeface="Trebuchet MS"/>
              </a:rPr>
            </a:br>
            <a:endParaRPr lang="es-ES" sz="1500" dirty="0">
              <a:latin typeface="Trebuchet MS"/>
              <a:cs typeface="Trebuchet MS"/>
            </a:endParaRPr>
          </a:p>
        </p:txBody>
      </p:sp>
      <p:sp>
        <p:nvSpPr>
          <p:cNvPr id="11" name="15 CuadroTexto"/>
          <p:cNvSpPr txBox="1"/>
          <p:nvPr/>
        </p:nvSpPr>
        <p:spPr>
          <a:xfrm>
            <a:off x="6390591" y="5000094"/>
            <a:ext cx="1823248" cy="553998"/>
          </a:xfrm>
          <a:prstGeom prst="rect">
            <a:avLst/>
          </a:prstGeom>
          <a:noFill/>
          <a:ln>
            <a:solidFill>
              <a:srgbClr val="995FAC"/>
            </a:solidFill>
          </a:ln>
        </p:spPr>
        <p:txBody>
          <a:bodyPr wrap="square" rtlCol="0" anchor="ctr">
            <a:spAutoFit/>
          </a:bodyPr>
          <a:lstStyle/>
          <a:p>
            <a:pPr algn="ctr"/>
            <a:r>
              <a:rPr lang="es-ES" sz="1500" dirty="0" smtClean="0">
                <a:latin typeface="Trebuchet MS"/>
                <a:cs typeface="Trebuchet MS"/>
              </a:rPr>
              <a:t>182 mujeres perceptoras</a:t>
            </a:r>
            <a:endParaRPr lang="es-ES" sz="1500" dirty="0">
              <a:latin typeface="Trebuchet MS"/>
              <a:cs typeface="Trebuchet MS"/>
            </a:endParaRPr>
          </a:p>
        </p:txBody>
      </p:sp>
      <p:sp>
        <p:nvSpPr>
          <p:cNvPr id="12" name="4 CuadroTexto"/>
          <p:cNvSpPr txBox="1"/>
          <p:nvPr/>
        </p:nvSpPr>
        <p:spPr>
          <a:xfrm>
            <a:off x="1354669" y="4972615"/>
            <a:ext cx="2104569" cy="553998"/>
          </a:xfrm>
          <a:prstGeom prst="rect">
            <a:avLst/>
          </a:prstGeom>
          <a:noFill/>
          <a:ln>
            <a:solidFill>
              <a:srgbClr val="995FAC"/>
            </a:solidFill>
          </a:ln>
        </p:spPr>
        <p:txBody>
          <a:bodyPr wrap="square" rtlCol="0">
            <a:spAutoFit/>
          </a:bodyPr>
          <a:lstStyle/>
          <a:p>
            <a:pPr algn="ctr"/>
            <a:r>
              <a:rPr lang="es-ES" sz="1500" dirty="0" smtClean="0">
                <a:latin typeface="Trebuchet MS"/>
                <a:cs typeface="Trebuchet MS"/>
              </a:rPr>
              <a:t>11 Adjudicadas</a:t>
            </a:r>
          </a:p>
          <a:p>
            <a:pPr algn="ctr"/>
            <a:r>
              <a:rPr lang="es-ES" sz="1500" dirty="0" smtClean="0">
                <a:latin typeface="Trebuchet MS"/>
                <a:cs typeface="Trebuchet MS"/>
              </a:rPr>
              <a:t>(31 beneficiarios)</a:t>
            </a:r>
          </a:p>
        </p:txBody>
      </p:sp>
      <p:sp>
        <p:nvSpPr>
          <p:cNvPr id="13" name="24 Flecha abajo"/>
          <p:cNvSpPr/>
          <p:nvPr/>
        </p:nvSpPr>
        <p:spPr>
          <a:xfrm>
            <a:off x="1354669" y="2999602"/>
            <a:ext cx="2104569" cy="1973013"/>
          </a:xfrm>
          <a:prstGeom prst="rect">
            <a:avLst/>
          </a:prstGeom>
          <a:solidFill>
            <a:srgbClr val="995FA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1500" dirty="0">
                <a:solidFill>
                  <a:schemeClr val="bg1"/>
                </a:solidFill>
                <a:latin typeface="Trebuchet MS"/>
                <a:cs typeface="Trebuchet MS"/>
              </a:rPr>
              <a:t>VIVIENDAS DESTINADAS A VÍCTIMAS</a:t>
            </a:r>
          </a:p>
        </p:txBody>
      </p:sp>
      <p:sp>
        <p:nvSpPr>
          <p:cNvPr id="14" name="25 Flecha abajo"/>
          <p:cNvSpPr/>
          <p:nvPr/>
        </p:nvSpPr>
        <p:spPr>
          <a:xfrm>
            <a:off x="3545218" y="2999603"/>
            <a:ext cx="2745618" cy="1973012"/>
          </a:xfrm>
          <a:prstGeom prst="rect">
            <a:avLst/>
          </a:prstGeom>
          <a:solidFill>
            <a:srgbClr val="995FA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1500" dirty="0">
                <a:solidFill>
                  <a:schemeClr val="bg1"/>
                </a:solidFill>
                <a:latin typeface="Trebuchet MS"/>
                <a:cs typeface="Trebuchet MS"/>
              </a:rPr>
              <a:t>PRESTACIÓN ECONÓMICA</a:t>
            </a:r>
          </a:p>
          <a:p>
            <a:pPr algn="ctr"/>
            <a:r>
              <a:rPr lang="es-ES" sz="1500" dirty="0">
                <a:solidFill>
                  <a:schemeClr val="bg1"/>
                </a:solidFill>
                <a:latin typeface="Trebuchet MS"/>
                <a:cs typeface="Trebuchet MS"/>
              </a:rPr>
              <a:t>FOMENTO </a:t>
            </a:r>
            <a:r>
              <a:rPr lang="es-ES" sz="1500" dirty="0" smtClean="0">
                <a:solidFill>
                  <a:schemeClr val="bg1"/>
                </a:solidFill>
                <a:latin typeface="Trebuchet MS"/>
                <a:cs typeface="Trebuchet MS"/>
              </a:rPr>
              <a:t>AUTONOMÍA</a:t>
            </a:r>
          </a:p>
          <a:p>
            <a:pPr algn="ctr"/>
            <a:r>
              <a:rPr lang="es-ES" sz="1500" dirty="0" smtClean="0">
                <a:solidFill>
                  <a:schemeClr val="bg1"/>
                </a:solidFill>
                <a:latin typeface="Trebuchet MS"/>
                <a:cs typeface="Trebuchet MS"/>
              </a:rPr>
              <a:t>(</a:t>
            </a:r>
            <a:r>
              <a:rPr lang="es-ES" sz="1500" dirty="0">
                <a:solidFill>
                  <a:schemeClr val="bg1"/>
                </a:solidFill>
                <a:latin typeface="Trebuchet MS"/>
                <a:cs typeface="Trebuchet MS"/>
              </a:rPr>
              <a:t>Art. 27 L.O. 1/2004)</a:t>
            </a:r>
          </a:p>
        </p:txBody>
      </p:sp>
      <p:sp>
        <p:nvSpPr>
          <p:cNvPr id="15" name="26 Flecha abajo"/>
          <p:cNvSpPr/>
          <p:nvPr/>
        </p:nvSpPr>
        <p:spPr>
          <a:xfrm>
            <a:off x="6390591" y="2999602"/>
            <a:ext cx="1823247" cy="1973013"/>
          </a:xfrm>
          <a:prstGeom prst="rect">
            <a:avLst/>
          </a:prstGeom>
          <a:solidFill>
            <a:srgbClr val="995FAC"/>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s-ES" sz="1500" dirty="0">
                <a:solidFill>
                  <a:schemeClr val="bg1"/>
                </a:solidFill>
                <a:latin typeface="Trebuchet MS"/>
                <a:cs typeface="Trebuchet MS"/>
              </a:rPr>
              <a:t>PRESTACIONES RENTA GARANTIZADA</a:t>
            </a:r>
          </a:p>
        </p:txBody>
      </p:sp>
    </p:spTree>
    <p:extLst>
      <p:ext uri="{BB962C8B-B14F-4D97-AF65-F5344CB8AC3E}">
        <p14:creationId xmlns:p14="http://schemas.microsoft.com/office/powerpoint/2010/main" val="778733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0" name="Imagen 9"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3" name="Imagen 2" descr="operador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71" y="1726596"/>
            <a:ext cx="1260000" cy="1260000"/>
          </a:xfrm>
          <a:prstGeom prst="rect">
            <a:avLst/>
          </a:prstGeom>
        </p:spPr>
      </p:pic>
      <p:cxnSp>
        <p:nvCxnSpPr>
          <p:cNvPr id="7" name="Conector recto 6"/>
          <p:cNvCxnSpPr/>
          <p:nvPr/>
        </p:nvCxnSpPr>
        <p:spPr>
          <a:xfrm flipH="1">
            <a:off x="1518215" y="3003494"/>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03048" y="2140793"/>
            <a:ext cx="7052692" cy="432975"/>
          </a:xfrm>
          <a:ln>
            <a:solidFill>
              <a:srgbClr val="FFFFFF"/>
            </a:solidFill>
          </a:ln>
        </p:spPr>
        <p:txBody>
          <a:bodyPr>
            <a:noAutofit/>
          </a:bodyPr>
          <a:lstStyle/>
          <a:p>
            <a:pPr lvl="0" algn="l">
              <a:spcBef>
                <a:spcPct val="20000"/>
              </a:spcBef>
            </a:pPr>
            <a:r>
              <a:rPr lang="es-ES" sz="3200" dirty="0" smtClean="0">
                <a:solidFill>
                  <a:srgbClr val="8D48AD"/>
                </a:solidFill>
                <a:latin typeface="Rockwell"/>
                <a:cs typeface="Rockwell"/>
              </a:rPr>
              <a:t>SERVICIO DE TRADUCCIÓN E INTERPRETACIÓN</a:t>
            </a:r>
            <a:endParaRPr lang="es-ES" sz="3200" dirty="0">
              <a:solidFill>
                <a:srgbClr val="8D48AD"/>
              </a:solidFill>
              <a:latin typeface="Rockwell"/>
              <a:cs typeface="Rockwell"/>
            </a:endParaRPr>
          </a:p>
        </p:txBody>
      </p:sp>
      <p:graphicFrame>
        <p:nvGraphicFramePr>
          <p:cNvPr id="16" name="5 Tabla"/>
          <p:cNvGraphicFramePr>
            <a:graphicFrameLocks noGrp="1"/>
          </p:cNvGraphicFramePr>
          <p:nvPr>
            <p:extLst>
              <p:ext uri="{D42A27DB-BD31-4B8C-83A1-F6EECF244321}">
                <p14:modId xmlns:p14="http://schemas.microsoft.com/office/powerpoint/2010/main" val="3610485721"/>
              </p:ext>
            </p:extLst>
          </p:nvPr>
        </p:nvGraphicFramePr>
        <p:xfrm>
          <a:off x="1403048" y="3305703"/>
          <a:ext cx="6689240" cy="1750107"/>
        </p:xfrm>
        <a:graphic>
          <a:graphicData uri="http://schemas.openxmlformats.org/drawingml/2006/table">
            <a:tbl>
              <a:tblPr firstRow="1" bandRow="1">
                <a:tableStyleId>{1E171933-4619-4E11-9A3F-F7608DF75F80}</a:tableStyleId>
              </a:tblPr>
              <a:tblGrid>
                <a:gridCol w="4395787"/>
                <a:gridCol w="2293453"/>
              </a:tblGrid>
              <a:tr h="583369">
                <a:tc gridSpan="2">
                  <a:txBody>
                    <a:bodyPr/>
                    <a:lstStyle/>
                    <a:p>
                      <a:pPr algn="ctr"/>
                      <a:r>
                        <a:rPr lang="es-ES" sz="1500" b="0" i="0" dirty="0" smtClean="0">
                          <a:latin typeface="Trebuchet MS"/>
                          <a:cs typeface="Trebuchet MS"/>
                        </a:rPr>
                        <a:t>TRADUCCIÓN E</a:t>
                      </a:r>
                      <a:r>
                        <a:rPr lang="es-ES" sz="1500" b="0" i="0" baseline="0" dirty="0" smtClean="0">
                          <a:latin typeface="Trebuchet MS"/>
                          <a:cs typeface="Trebuchet MS"/>
                        </a:rPr>
                        <a:t> INTERPRETACIÓN PARA VÍCTIMAS</a:t>
                      </a:r>
                      <a:endParaRPr lang="es-ES" sz="1500" b="0" i="0" dirty="0">
                        <a:latin typeface="Trebuchet MS"/>
                        <a:cs typeface="Trebuchet MS"/>
                      </a:endParaRPr>
                    </a:p>
                  </a:txBody>
                  <a:tcPr/>
                </a:tc>
                <a:tc hMerge="1">
                  <a:txBody>
                    <a:bodyPr/>
                    <a:lstStyle/>
                    <a:p>
                      <a:endParaRPr lang="es-ES" dirty="0"/>
                    </a:p>
                  </a:txBody>
                  <a:tcPr/>
                </a:tc>
              </a:tr>
              <a:tr h="583369">
                <a:tc>
                  <a:txBody>
                    <a:bodyPr/>
                    <a:lstStyle/>
                    <a:p>
                      <a:pPr algn="ctr"/>
                      <a:r>
                        <a:rPr lang="es-ES" sz="1500" b="0" i="0" dirty="0" smtClean="0">
                          <a:latin typeface="Trebuchet MS"/>
                          <a:cs typeface="Trebuchet MS"/>
                        </a:rPr>
                        <a:t>Llamadas</a:t>
                      </a:r>
                      <a:endParaRPr lang="es-ES" sz="1500" b="0" i="0" dirty="0">
                        <a:solidFill>
                          <a:schemeClr val="bg1">
                            <a:lumMod val="50000"/>
                          </a:schemeClr>
                        </a:solidFill>
                        <a:latin typeface="Trebuchet MS"/>
                        <a:cs typeface="Trebuchet MS"/>
                      </a:endParaRPr>
                    </a:p>
                  </a:txBody>
                  <a:tcPr/>
                </a:tc>
                <a:tc>
                  <a:txBody>
                    <a:bodyPr/>
                    <a:lstStyle/>
                    <a:p>
                      <a:pPr algn="ctr"/>
                      <a:r>
                        <a:rPr lang="es-ES" sz="1500" b="0" i="0" kern="1200" dirty="0" smtClean="0">
                          <a:latin typeface="Trebuchet MS"/>
                          <a:cs typeface="Trebuchet MS"/>
                        </a:rPr>
                        <a:t>93</a:t>
                      </a:r>
                      <a:endParaRPr lang="es-ES" sz="1500" b="0" i="0" kern="1200" dirty="0">
                        <a:solidFill>
                          <a:schemeClr val="bg1">
                            <a:lumMod val="50000"/>
                          </a:schemeClr>
                        </a:solidFill>
                        <a:latin typeface="Trebuchet MS"/>
                        <a:ea typeface="+mn-ea"/>
                        <a:cs typeface="Trebuchet MS"/>
                      </a:endParaRPr>
                    </a:p>
                  </a:txBody>
                  <a:tcPr/>
                </a:tc>
              </a:tr>
              <a:tr h="583369">
                <a:tc>
                  <a:txBody>
                    <a:bodyPr/>
                    <a:lstStyle/>
                    <a:p>
                      <a:pPr algn="ctr"/>
                      <a:r>
                        <a:rPr lang="es-ES" sz="1500" b="0" i="0" dirty="0" smtClean="0">
                          <a:latin typeface="Trebuchet MS"/>
                          <a:cs typeface="Trebuchet MS"/>
                        </a:rPr>
                        <a:t>Documentos</a:t>
                      </a:r>
                      <a:endParaRPr lang="es-ES" sz="1500" b="0" i="0" dirty="0">
                        <a:solidFill>
                          <a:schemeClr val="bg1">
                            <a:lumMod val="50000"/>
                          </a:schemeClr>
                        </a:solidFill>
                        <a:latin typeface="Trebuchet MS"/>
                        <a:cs typeface="Trebuchet MS"/>
                      </a:endParaRPr>
                    </a:p>
                  </a:txBody>
                  <a:tcPr/>
                </a:tc>
                <a:tc>
                  <a:txBody>
                    <a:bodyPr/>
                    <a:lstStyle/>
                    <a:p>
                      <a:pPr marL="0" algn="ctr" defTabSz="914400" rtl="0" eaLnBrk="1" latinLnBrk="0" hangingPunct="1"/>
                      <a:r>
                        <a:rPr lang="es-ES" sz="1500" b="0" i="0" kern="1200" dirty="0" smtClean="0">
                          <a:latin typeface="Trebuchet MS"/>
                          <a:cs typeface="Trebuchet MS"/>
                        </a:rPr>
                        <a:t>6</a:t>
                      </a:r>
                      <a:endParaRPr lang="es-ES" sz="1500" b="0" i="0" kern="1200" dirty="0">
                        <a:solidFill>
                          <a:schemeClr val="bg1">
                            <a:lumMod val="50000"/>
                          </a:schemeClr>
                        </a:solidFill>
                        <a:latin typeface="Trebuchet MS"/>
                        <a:ea typeface="+mn-ea"/>
                        <a:cs typeface="Trebuchet MS"/>
                      </a:endParaRPr>
                    </a:p>
                  </a:txBody>
                  <a:tcPr/>
                </a:tc>
              </a:tr>
            </a:tbl>
          </a:graphicData>
        </a:graphic>
      </p:graphicFrame>
    </p:spTree>
    <p:extLst>
      <p:ext uri="{BB962C8B-B14F-4D97-AF65-F5344CB8AC3E}">
        <p14:creationId xmlns:p14="http://schemas.microsoft.com/office/powerpoint/2010/main" val="98773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n 3" descr="muj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905" y="1666120"/>
            <a:ext cx="1260000" cy="1260000"/>
          </a:xfrm>
          <a:prstGeom prst="rect">
            <a:avLst/>
          </a:prstGeom>
        </p:spPr>
      </p:pic>
      <p:pic>
        <p:nvPicPr>
          <p:cNvPr id="8" name="Imagen 7"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10" name="Imagen 9"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sp>
        <p:nvSpPr>
          <p:cNvPr id="3" name="Subtítulo 2"/>
          <p:cNvSpPr>
            <a:spLocks noGrp="1"/>
          </p:cNvSpPr>
          <p:nvPr>
            <p:ph type="subTitle" idx="1"/>
          </p:nvPr>
        </p:nvSpPr>
        <p:spPr>
          <a:xfrm>
            <a:off x="1427239" y="2564974"/>
            <a:ext cx="7571618" cy="3251812"/>
          </a:xfrm>
          <a:ln>
            <a:noFill/>
          </a:ln>
        </p:spPr>
        <p:txBody>
          <a:bodyPr>
            <a:noAutofit/>
          </a:bodyPr>
          <a:lstStyle/>
          <a:p>
            <a:pPr algn="l"/>
            <a:r>
              <a:rPr lang="es-ES" sz="1500" dirty="0" smtClean="0">
                <a:solidFill>
                  <a:srgbClr val="DB6EDC"/>
                </a:solidFill>
                <a:latin typeface="Rockwell"/>
                <a:cs typeface="Rockwell"/>
              </a:rPr>
              <a:t>LÍNEAS DE ACTUACIÓN</a:t>
            </a:r>
          </a:p>
          <a:p>
            <a:pPr marL="363538" indent="-182563" algn="l"/>
            <a:endParaRPr lang="es-ES" sz="1500" dirty="0">
              <a:solidFill>
                <a:schemeClr val="tx1"/>
              </a:solidFill>
              <a:latin typeface="Trebuchet MS"/>
              <a:cs typeface="Trebuchet MS"/>
            </a:endParaRPr>
          </a:p>
          <a:p>
            <a:pPr marL="363538" indent="-182563" algn="l">
              <a:spcBef>
                <a:spcPts val="600"/>
              </a:spcBef>
              <a:spcAft>
                <a:spcPts val="600"/>
              </a:spcAft>
              <a:buClr>
                <a:srgbClr val="995FAC"/>
              </a:buClr>
              <a:buSzPct val="100000"/>
              <a:buFont typeface="+mj-lt"/>
              <a:buAutoNum type="arabicPeriod"/>
            </a:pPr>
            <a:r>
              <a:rPr lang="es-ES" sz="1500" dirty="0">
                <a:solidFill>
                  <a:schemeClr val="tx1"/>
                </a:solidFill>
                <a:latin typeface="Trebuchet MS"/>
                <a:cs typeface="Trebuchet MS"/>
              </a:rPr>
              <a:t>Subvenciones para la contratación a víctimas de violencia de género</a:t>
            </a:r>
            <a:r>
              <a:rPr lang="es-ES" sz="1500" dirty="0" smtClean="0">
                <a:solidFill>
                  <a:schemeClr val="tx1"/>
                </a:solidFill>
                <a:latin typeface="Trebuchet MS"/>
                <a:cs typeface="Trebuchet MS"/>
              </a:rPr>
              <a:t>:</a:t>
            </a:r>
            <a:br>
              <a:rPr lang="es-ES" sz="1500" dirty="0" smtClean="0">
                <a:solidFill>
                  <a:schemeClr val="tx1"/>
                </a:solidFill>
                <a:latin typeface="Trebuchet MS"/>
                <a:cs typeface="Trebuchet MS"/>
              </a:rPr>
            </a:br>
            <a:r>
              <a:rPr lang="es-ES" sz="1500" dirty="0" smtClean="0">
                <a:solidFill>
                  <a:srgbClr val="995FAC"/>
                </a:solidFill>
                <a:latin typeface="Trebuchet MS"/>
                <a:cs typeface="Trebuchet MS"/>
              </a:rPr>
              <a:t>10 </a:t>
            </a:r>
            <a:r>
              <a:rPr lang="es-ES" sz="1500" dirty="0">
                <a:solidFill>
                  <a:srgbClr val="995FAC"/>
                </a:solidFill>
                <a:latin typeface="Trebuchet MS"/>
                <a:cs typeface="Trebuchet MS"/>
              </a:rPr>
              <a:t>solicitudes recibidas, 5 resueltas y 5 en vías de resolución.</a:t>
            </a:r>
          </a:p>
          <a:p>
            <a:pPr marL="363538" indent="-182563" algn="l">
              <a:spcBef>
                <a:spcPts val="600"/>
              </a:spcBef>
              <a:spcAft>
                <a:spcPts val="600"/>
              </a:spcAft>
              <a:buClr>
                <a:srgbClr val="995FAC"/>
              </a:buClr>
              <a:buFont typeface="+mj-lt"/>
              <a:buAutoNum type="arabicPeriod"/>
            </a:pPr>
            <a:r>
              <a:rPr lang="es-ES" sz="1500" dirty="0">
                <a:solidFill>
                  <a:schemeClr val="tx1"/>
                </a:solidFill>
                <a:latin typeface="Trebuchet MS"/>
                <a:cs typeface="Trebuchet MS"/>
              </a:rPr>
              <a:t>Entidades del Tercer Sector: </a:t>
            </a:r>
            <a:r>
              <a:rPr lang="es-ES" sz="1500" dirty="0" smtClean="0">
                <a:solidFill>
                  <a:srgbClr val="995FAC"/>
                </a:solidFill>
                <a:latin typeface="Trebuchet MS"/>
                <a:cs typeface="Trebuchet MS"/>
              </a:rPr>
              <a:t/>
            </a:r>
            <a:br>
              <a:rPr lang="es-ES" sz="1500" dirty="0" smtClean="0">
                <a:solidFill>
                  <a:srgbClr val="995FAC"/>
                </a:solidFill>
                <a:latin typeface="Trebuchet MS"/>
                <a:cs typeface="Trebuchet MS"/>
              </a:rPr>
            </a:br>
            <a:r>
              <a:rPr lang="es-ES" sz="1500" dirty="0" smtClean="0">
                <a:solidFill>
                  <a:srgbClr val="995FAC"/>
                </a:solidFill>
                <a:latin typeface="Trebuchet MS"/>
                <a:cs typeface="Trebuchet MS"/>
              </a:rPr>
              <a:t>127 </a:t>
            </a:r>
            <a:r>
              <a:rPr lang="es-ES" sz="1500" dirty="0">
                <a:solidFill>
                  <a:srgbClr val="995FAC"/>
                </a:solidFill>
                <a:latin typeface="Trebuchet MS"/>
                <a:cs typeface="Trebuchet MS"/>
              </a:rPr>
              <a:t>mujeres insertadas laboralmente. </a:t>
            </a:r>
          </a:p>
          <a:p>
            <a:pPr marL="363538" indent="-182563" algn="l">
              <a:spcBef>
                <a:spcPts val="600"/>
              </a:spcBef>
              <a:spcAft>
                <a:spcPts val="600"/>
              </a:spcAft>
              <a:buClr>
                <a:srgbClr val="995FAC"/>
              </a:buClr>
              <a:buFont typeface="+mj-lt"/>
              <a:buAutoNum type="arabicPeriod"/>
            </a:pPr>
            <a:r>
              <a:rPr lang="es-ES" sz="1500" dirty="0">
                <a:solidFill>
                  <a:schemeClr val="tx1"/>
                </a:solidFill>
                <a:latin typeface="Trebuchet MS"/>
                <a:cs typeface="Trebuchet MS"/>
              </a:rPr>
              <a:t>Programa Empleo Mujer (PEMCYL): 306 participantes; 114 víctimas de violencia de género (37%). 107 contrataciones; 53 víctimas de violencia de género (49%). Pendiente finalizar programa diciembre 2020.</a:t>
            </a:r>
          </a:p>
          <a:p>
            <a:pPr algn="l">
              <a:spcBef>
                <a:spcPts val="0"/>
              </a:spcBef>
              <a:spcAft>
                <a:spcPts val="0"/>
              </a:spcAft>
            </a:pPr>
            <a:r>
              <a:rPr lang="es-ES" sz="1500" b="1" dirty="0">
                <a:solidFill>
                  <a:schemeClr val="accent6">
                    <a:lumMod val="75000"/>
                  </a:schemeClr>
                </a:solidFill>
                <a:latin typeface="Trebuchet MS"/>
                <a:cs typeface="Trebuchet MS"/>
              </a:rPr>
              <a:t>	</a:t>
            </a:r>
            <a:endParaRPr lang="es-ES" sz="1500" b="1" dirty="0">
              <a:solidFill>
                <a:srgbClr val="DB6EDC"/>
              </a:solidFill>
              <a:latin typeface="Trebuchet MS"/>
              <a:cs typeface="Trebuchet MS"/>
            </a:endParaRPr>
          </a:p>
          <a:p>
            <a:pPr algn="l">
              <a:spcBef>
                <a:spcPts val="0"/>
              </a:spcBef>
              <a:spcAft>
                <a:spcPts val="0"/>
              </a:spcAft>
            </a:pPr>
            <a:r>
              <a:rPr lang="es-ES" sz="1500" b="1" dirty="0">
                <a:solidFill>
                  <a:srgbClr val="DB6EDC"/>
                </a:solidFill>
                <a:latin typeface="Trebuchet MS"/>
                <a:cs typeface="Trebuchet MS"/>
              </a:rPr>
              <a:t>Total mujeres víctimas contratadas (2016-2020): 249</a:t>
            </a:r>
          </a:p>
        </p:txBody>
      </p:sp>
      <p:cxnSp>
        <p:nvCxnSpPr>
          <p:cNvPr id="7" name="Conector recto 6"/>
          <p:cNvCxnSpPr/>
          <p:nvPr/>
        </p:nvCxnSpPr>
        <p:spPr>
          <a:xfrm flipH="1">
            <a:off x="1511905" y="2496366"/>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27240" y="1808364"/>
            <a:ext cx="6272590" cy="715251"/>
          </a:xfrm>
          <a:ln>
            <a:noFill/>
          </a:ln>
        </p:spPr>
        <p:txBody>
          <a:bodyPr>
            <a:noAutofit/>
          </a:bodyPr>
          <a:lstStyle/>
          <a:p>
            <a:pPr lvl="0" algn="l">
              <a:spcBef>
                <a:spcPct val="20000"/>
              </a:spcBef>
            </a:pPr>
            <a:r>
              <a:rPr lang="es-ES" sz="3200" dirty="0" smtClean="0">
                <a:solidFill>
                  <a:srgbClr val="8D48AD"/>
                </a:solidFill>
                <a:latin typeface="Rockwell"/>
                <a:cs typeface="Rockwell"/>
              </a:rPr>
              <a:t>INSERCIÓN SOCIO LABORAL</a:t>
            </a:r>
            <a:endParaRPr lang="es-ES" sz="3200" dirty="0">
              <a:solidFill>
                <a:srgbClr val="8D48AD"/>
              </a:solidFill>
              <a:latin typeface="Rockwell"/>
              <a:cs typeface="Rockwell"/>
            </a:endParaRPr>
          </a:p>
        </p:txBody>
      </p:sp>
    </p:spTree>
    <p:extLst>
      <p:ext uri="{BB962C8B-B14F-4D97-AF65-F5344CB8AC3E}">
        <p14:creationId xmlns:p14="http://schemas.microsoft.com/office/powerpoint/2010/main" val="3985333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50"/>
            <a:ext cx="9144000" cy="6858000"/>
          </a:xfrm>
          <a:prstGeom prst="rect">
            <a:avLst/>
          </a:prstGeom>
        </p:spPr>
      </p:pic>
      <p:pic>
        <p:nvPicPr>
          <p:cNvPr id="10" name="Imagen 9" descr="chicas.jpg"/>
          <p:cNvPicPr>
            <a:picLocks noChangeAspect="1"/>
          </p:cNvPicPr>
          <p:nvPr/>
        </p:nvPicPr>
        <p:blipFill>
          <a:blip r:embed="rId3">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8" name="Imagen 7" descr="llave.jpg"/>
          <p:cNvPicPr>
            <a:picLocks noChangeAspect="1"/>
          </p:cNvPicPr>
          <p:nvPr/>
        </p:nvPicPr>
        <p:blipFill>
          <a:blip r:embed="rId4">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4" name="Imagen 3" descr="ay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86" y="1644128"/>
            <a:ext cx="1260000" cy="1260000"/>
          </a:xfrm>
          <a:prstGeom prst="rect">
            <a:avLst/>
          </a:prstGeom>
        </p:spPr>
      </p:pic>
      <p:cxnSp>
        <p:nvCxnSpPr>
          <p:cNvPr id="7" name="Conector recto 6"/>
          <p:cNvCxnSpPr/>
          <p:nvPr/>
        </p:nvCxnSpPr>
        <p:spPr>
          <a:xfrm flipH="1">
            <a:off x="1523999" y="272258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87714" y="1889533"/>
            <a:ext cx="6992608" cy="432975"/>
          </a:xfrm>
          <a:ln>
            <a:noFill/>
          </a:ln>
        </p:spPr>
        <p:txBody>
          <a:bodyPr>
            <a:noAutofit/>
          </a:bodyPr>
          <a:lstStyle/>
          <a:p>
            <a:pPr marL="342900" lvl="0" indent="-342900" algn="l">
              <a:lnSpc>
                <a:spcPct val="90000"/>
              </a:lnSpc>
              <a:spcBef>
                <a:spcPct val="20000"/>
              </a:spcBef>
            </a:pPr>
            <a:r>
              <a:rPr lang="es-ES" sz="3200" dirty="0" smtClean="0">
                <a:solidFill>
                  <a:srgbClr val="8D48AD"/>
                </a:solidFill>
                <a:latin typeface="Rockwell"/>
                <a:cs typeface="Rockwell"/>
              </a:rPr>
              <a:t>ATENCIÓN A VÍCTIMAS DE TRATA</a:t>
            </a:r>
            <a:endParaRPr lang="es-ES" sz="3200" dirty="0">
              <a:solidFill>
                <a:srgbClr val="8D48AD"/>
              </a:solidFill>
              <a:latin typeface="Rockwell"/>
              <a:cs typeface="Rockwell"/>
            </a:endParaRPr>
          </a:p>
        </p:txBody>
      </p:sp>
      <p:sp>
        <p:nvSpPr>
          <p:cNvPr id="6" name="Título 1"/>
          <p:cNvSpPr txBox="1">
            <a:spLocks/>
          </p:cNvSpPr>
          <p:nvPr/>
        </p:nvSpPr>
        <p:spPr>
          <a:xfrm>
            <a:off x="1463316" y="2246910"/>
            <a:ext cx="684767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lvl="0" indent="-342900" algn="l">
              <a:spcBef>
                <a:spcPct val="20000"/>
              </a:spcBef>
              <a:defRPr/>
            </a:pPr>
            <a:r>
              <a:rPr lang="es-ES" sz="1800" dirty="0" smtClean="0">
                <a:solidFill>
                  <a:schemeClr val="bg1">
                    <a:lumMod val="65000"/>
                  </a:schemeClr>
                </a:solidFill>
                <a:latin typeface="Rockwell"/>
                <a:cs typeface="Rockwell"/>
              </a:rPr>
              <a:t>RED DE ATENCIÓN PSICOSOCIAL</a:t>
            </a:r>
            <a:endParaRPr lang="es-ES" sz="1800" dirty="0">
              <a:solidFill>
                <a:schemeClr val="bg1">
                  <a:lumMod val="65000"/>
                </a:schemeClr>
              </a:solidFill>
              <a:latin typeface="Rockwell"/>
              <a:cs typeface="Rockwell"/>
            </a:endParaRPr>
          </a:p>
        </p:txBody>
      </p:sp>
      <p:graphicFrame>
        <p:nvGraphicFramePr>
          <p:cNvPr id="3" name="Diagrama 2"/>
          <p:cNvGraphicFramePr/>
          <p:nvPr>
            <p:extLst>
              <p:ext uri="{D42A27DB-BD31-4B8C-83A1-F6EECF244321}">
                <p14:modId xmlns:p14="http://schemas.microsoft.com/office/powerpoint/2010/main" val="2158191369"/>
              </p:ext>
            </p:extLst>
          </p:nvPr>
        </p:nvGraphicFramePr>
        <p:xfrm>
          <a:off x="1515026" y="2818581"/>
          <a:ext cx="6964516" cy="153570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1" name="Diagrama 10"/>
          <p:cNvGraphicFramePr/>
          <p:nvPr>
            <p:extLst>
              <p:ext uri="{D42A27DB-BD31-4B8C-83A1-F6EECF244321}">
                <p14:modId xmlns:p14="http://schemas.microsoft.com/office/powerpoint/2010/main" val="2945610695"/>
              </p:ext>
            </p:extLst>
          </p:nvPr>
        </p:nvGraphicFramePr>
        <p:xfrm>
          <a:off x="1539216" y="4063997"/>
          <a:ext cx="6964516" cy="208848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39978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Imagen 11" descr="health-2082630_1280.jpg"/>
          <p:cNvPicPr>
            <a:picLocks noChangeAspect="1"/>
          </p:cNvPicPr>
          <p:nvPr/>
        </p:nvPicPr>
        <p:blipFill>
          <a:blip r:embed="rId3">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pic>
        <p:nvPicPr>
          <p:cNvPr id="10" name="Imagen 9" descr="01b.jpg"/>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sp>
        <p:nvSpPr>
          <p:cNvPr id="3" name="Subtítulo 2"/>
          <p:cNvSpPr>
            <a:spLocks noGrp="1"/>
          </p:cNvSpPr>
          <p:nvPr>
            <p:ph type="subTitle" idx="1"/>
          </p:nvPr>
        </p:nvSpPr>
        <p:spPr>
          <a:xfrm>
            <a:off x="1405636" y="3422069"/>
            <a:ext cx="7399698" cy="1753073"/>
          </a:xfrm>
        </p:spPr>
        <p:txBody>
          <a:bodyPr>
            <a:noAutofit/>
          </a:bodyPr>
          <a:lstStyle/>
          <a:p>
            <a:pPr lvl="0" algn="l">
              <a:spcBef>
                <a:spcPts val="500"/>
              </a:spcBef>
              <a:spcAft>
                <a:spcPts val="500"/>
              </a:spcAft>
              <a:buClr>
                <a:schemeClr val="accent2"/>
              </a:buClr>
              <a:defRPr/>
            </a:pPr>
            <a:r>
              <a:rPr lang="es-ES" sz="1500" dirty="0">
                <a:solidFill>
                  <a:srgbClr val="DB6EDC"/>
                </a:solidFill>
                <a:latin typeface="Rockwell"/>
                <a:cs typeface="Rockwell"/>
              </a:rPr>
              <a:t>Protocolo de actuación conjunta con </a:t>
            </a:r>
            <a:r>
              <a:rPr lang="es-ES" sz="1500" dirty="0" smtClean="0">
                <a:solidFill>
                  <a:srgbClr val="DB6EDC"/>
                </a:solidFill>
                <a:latin typeface="Rockwell"/>
                <a:cs typeface="Rockwell"/>
              </a:rPr>
              <a:t>la Delegación </a:t>
            </a:r>
            <a:r>
              <a:rPr lang="es-ES" sz="1500" dirty="0">
                <a:solidFill>
                  <a:srgbClr val="DB6EDC"/>
                </a:solidFill>
                <a:latin typeface="Rockwell"/>
                <a:cs typeface="Rockwell"/>
              </a:rPr>
              <a:t>del Gobierno </a:t>
            </a:r>
          </a:p>
          <a:p>
            <a:pPr marL="363538" lvl="1" indent="-182563" algn="l">
              <a:spcBef>
                <a:spcPts val="500"/>
              </a:spcBef>
              <a:spcAft>
                <a:spcPts val="500"/>
              </a:spcAft>
              <a:buClr>
                <a:srgbClr val="8B357A"/>
              </a:buClr>
              <a:buFont typeface="Arial"/>
              <a:buChar char="•"/>
              <a:defRPr/>
            </a:pPr>
            <a:r>
              <a:rPr lang="es-ES" sz="1500" dirty="0">
                <a:solidFill>
                  <a:schemeClr val="tx1"/>
                </a:solidFill>
                <a:latin typeface="Trebuchet MS"/>
                <a:cs typeface="Trebuchet MS"/>
              </a:rPr>
              <a:t>Coordinación de actuaciones para atención y protección de víctimas con riesgo alto o extremo en dispositivos de alojamiento de la Red de </a:t>
            </a:r>
            <a:r>
              <a:rPr lang="es-ES" sz="1500" dirty="0" smtClean="0">
                <a:solidFill>
                  <a:schemeClr val="tx1"/>
                </a:solidFill>
                <a:latin typeface="Trebuchet MS"/>
                <a:cs typeface="Trebuchet MS"/>
              </a:rPr>
              <a:t>Atención.</a:t>
            </a:r>
            <a:endParaRPr lang="es-ES" sz="1500" dirty="0">
              <a:solidFill>
                <a:schemeClr val="tx1"/>
              </a:solidFill>
              <a:latin typeface="Trebuchet MS"/>
              <a:cs typeface="Trebuchet MS"/>
            </a:endParaRPr>
          </a:p>
          <a:p>
            <a:pPr marL="363538" lvl="1" indent="-182563" algn="l">
              <a:spcBef>
                <a:spcPts val="500"/>
              </a:spcBef>
              <a:spcAft>
                <a:spcPts val="500"/>
              </a:spcAft>
              <a:buClr>
                <a:srgbClr val="8B357A"/>
              </a:buClr>
              <a:buFont typeface="Arial"/>
              <a:buChar char="•"/>
              <a:defRPr/>
            </a:pPr>
            <a:r>
              <a:rPr lang="es-ES" sz="1500" dirty="0">
                <a:solidFill>
                  <a:schemeClr val="tx1"/>
                </a:solidFill>
                <a:latin typeface="Trebuchet MS"/>
                <a:cs typeface="Trebuchet MS"/>
              </a:rPr>
              <a:t>Comunicación de datos y </a:t>
            </a:r>
            <a:r>
              <a:rPr lang="es-ES" sz="1500" dirty="0" smtClean="0">
                <a:solidFill>
                  <a:schemeClr val="tx1"/>
                </a:solidFill>
                <a:latin typeface="Trebuchet MS"/>
                <a:cs typeface="Trebuchet MS"/>
              </a:rPr>
              <a:t>antecedentes </a:t>
            </a:r>
            <a:r>
              <a:rPr lang="es-ES" sz="1500" dirty="0">
                <a:solidFill>
                  <a:schemeClr val="tx1"/>
                </a:solidFill>
                <a:latin typeface="Trebuchet MS"/>
                <a:cs typeface="Trebuchet MS"/>
              </a:rPr>
              <a:t>en caso de asesinato o agresión grave</a:t>
            </a:r>
            <a:r>
              <a:rPr lang="es-ES" sz="1500" dirty="0" smtClean="0">
                <a:solidFill>
                  <a:schemeClr val="tx1"/>
                </a:solidFill>
                <a:latin typeface="Trebuchet MS"/>
                <a:cs typeface="Trebuchet MS"/>
              </a:rPr>
              <a:t>.</a:t>
            </a:r>
          </a:p>
          <a:p>
            <a:pPr marL="363538" lvl="1" indent="-182563" algn="l">
              <a:spcBef>
                <a:spcPts val="500"/>
              </a:spcBef>
              <a:spcAft>
                <a:spcPts val="500"/>
              </a:spcAft>
              <a:buClr>
                <a:srgbClr val="8B357A"/>
              </a:buClr>
              <a:buFont typeface="Arial"/>
              <a:buChar char="•"/>
              <a:defRPr/>
            </a:pPr>
            <a:r>
              <a:rPr lang="es-ES" sz="1600" dirty="0">
                <a:solidFill>
                  <a:schemeClr val="tx1"/>
                </a:solidFill>
                <a:latin typeface="Trebuchet MS"/>
                <a:cs typeface="Trebuchet MS"/>
              </a:rPr>
              <a:t>Comisiones de seguridad. Análisis de casos de alto riesgo o vulnerabilidad, en casos no judicializados y activación de medidas de </a:t>
            </a:r>
            <a:r>
              <a:rPr lang="es-ES" sz="1600" dirty="0" smtClean="0">
                <a:solidFill>
                  <a:schemeClr val="tx1"/>
                </a:solidFill>
                <a:latin typeface="Trebuchet MS"/>
                <a:cs typeface="Trebuchet MS"/>
              </a:rPr>
              <a:t>protección y </a:t>
            </a:r>
            <a:r>
              <a:rPr lang="es-ES" sz="1600" dirty="0">
                <a:solidFill>
                  <a:schemeClr val="tx1"/>
                </a:solidFill>
                <a:latin typeface="Trebuchet MS"/>
                <a:cs typeface="Trebuchet MS"/>
              </a:rPr>
              <a:t>atención necesarias.</a:t>
            </a:r>
          </a:p>
          <a:p>
            <a:pPr marL="363538" lvl="1" indent="-182563" algn="l">
              <a:spcBef>
                <a:spcPts val="500"/>
              </a:spcBef>
              <a:spcAft>
                <a:spcPts val="500"/>
              </a:spcAft>
              <a:buClr>
                <a:srgbClr val="8B357A"/>
              </a:buClr>
              <a:buFont typeface="Arial"/>
              <a:buChar char="•"/>
              <a:defRPr/>
            </a:pPr>
            <a:r>
              <a:rPr lang="es-ES" sz="1600" dirty="0">
                <a:solidFill>
                  <a:schemeClr val="tx1"/>
                </a:solidFill>
                <a:latin typeface="Trebuchet MS"/>
                <a:cs typeface="Trebuchet MS"/>
              </a:rPr>
              <a:t>Sistemas de </a:t>
            </a:r>
            <a:r>
              <a:rPr lang="es-ES" sz="1600" dirty="0" smtClean="0">
                <a:solidFill>
                  <a:schemeClr val="tx1"/>
                </a:solidFill>
                <a:latin typeface="Trebuchet MS"/>
                <a:cs typeface="Trebuchet MS"/>
              </a:rPr>
              <a:t>información compartida </a:t>
            </a:r>
            <a:r>
              <a:rPr lang="es-ES" sz="1600" dirty="0">
                <a:solidFill>
                  <a:schemeClr val="tx1"/>
                </a:solidFill>
                <a:latin typeface="Trebuchet MS"/>
                <a:cs typeface="Trebuchet MS"/>
              </a:rPr>
              <a:t>VIOGEN-</a:t>
            </a:r>
            <a:r>
              <a:rPr lang="es-ES" sz="1600" dirty="0" smtClean="0">
                <a:solidFill>
                  <a:schemeClr val="tx1"/>
                </a:solidFill>
                <a:latin typeface="Trebuchet MS"/>
                <a:cs typeface="Trebuchet MS"/>
              </a:rPr>
              <a:t>SAUSS. </a:t>
            </a:r>
            <a:endParaRPr lang="es-ES" sz="1600" dirty="0">
              <a:solidFill>
                <a:schemeClr val="tx1"/>
              </a:solidFill>
              <a:latin typeface="Trebuchet MS"/>
              <a:cs typeface="Trebuchet MS"/>
            </a:endParaRPr>
          </a:p>
          <a:p>
            <a:pPr marL="712788" lvl="1" indent="-355600" algn="l">
              <a:spcBef>
                <a:spcPts val="500"/>
              </a:spcBef>
              <a:spcAft>
                <a:spcPts val="500"/>
              </a:spcAft>
              <a:buClr>
                <a:srgbClr val="8B357A"/>
              </a:buClr>
              <a:buFont typeface="Arial"/>
              <a:buChar char="•"/>
              <a:defRPr/>
            </a:pPr>
            <a:endParaRPr lang="es-ES" sz="1500" dirty="0">
              <a:solidFill>
                <a:schemeClr val="tx1"/>
              </a:solidFill>
              <a:latin typeface="Trebuchet MS"/>
              <a:cs typeface="Trebuchet MS"/>
            </a:endParaRPr>
          </a:p>
        </p:txBody>
      </p:sp>
      <p:cxnSp>
        <p:nvCxnSpPr>
          <p:cNvPr id="7" name="Conector recto 6"/>
          <p:cNvCxnSpPr/>
          <p:nvPr/>
        </p:nvCxnSpPr>
        <p:spPr>
          <a:xfrm flipH="1">
            <a:off x="1550188" y="3190264"/>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8" name="Imagen 7" descr="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878" y="1655313"/>
            <a:ext cx="1250930" cy="1250930"/>
          </a:xfrm>
          <a:prstGeom prst="rect">
            <a:avLst/>
          </a:prstGeom>
        </p:spPr>
      </p:pic>
      <p:sp>
        <p:nvSpPr>
          <p:cNvPr id="2" name="Título 1"/>
          <p:cNvSpPr>
            <a:spLocks noGrp="1"/>
          </p:cNvSpPr>
          <p:nvPr>
            <p:ph type="ctrTitle"/>
          </p:nvPr>
        </p:nvSpPr>
        <p:spPr>
          <a:xfrm>
            <a:off x="1413133" y="1786768"/>
            <a:ext cx="7513153" cy="1254136"/>
          </a:xfrm>
          <a:ln>
            <a:noFill/>
          </a:ln>
        </p:spPr>
        <p:txBody>
          <a:bodyPr>
            <a:noAutofit/>
          </a:bodyPr>
          <a:lstStyle/>
          <a:p>
            <a:pPr lvl="0" algn="l">
              <a:spcBef>
                <a:spcPct val="20000"/>
              </a:spcBef>
            </a:pPr>
            <a:r>
              <a:rPr lang="es-ES" sz="3200" dirty="0" smtClean="0">
                <a:solidFill>
                  <a:srgbClr val="8D48AD"/>
                </a:solidFill>
                <a:latin typeface="Rockwell"/>
                <a:cs typeface="Rockwell"/>
              </a:rPr>
              <a:t>ATENCIÓN DE OFICIO ANTE CASOS DE RIESGO ALTO O ESPECIAL VULNERABILIDAD</a:t>
            </a:r>
            <a:endParaRPr lang="es-ES" sz="3200" dirty="0">
              <a:solidFill>
                <a:srgbClr val="8D48AD"/>
              </a:solidFill>
              <a:latin typeface="Rockwell"/>
              <a:cs typeface="Rockwell"/>
            </a:endParaRPr>
          </a:p>
        </p:txBody>
      </p:sp>
    </p:spTree>
    <p:extLst>
      <p:ext uri="{BB962C8B-B14F-4D97-AF65-F5344CB8AC3E}">
        <p14:creationId xmlns:p14="http://schemas.microsoft.com/office/powerpoint/2010/main" val="7703952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n 3" descr="nino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24" y="1690310"/>
            <a:ext cx="1260000" cy="1260000"/>
          </a:xfrm>
          <a:prstGeom prst="rect">
            <a:avLst/>
          </a:prstGeom>
        </p:spPr>
      </p:pic>
      <p:pic>
        <p:nvPicPr>
          <p:cNvPr id="10" name="Imagen 9" descr="chicas.jpg"/>
          <p:cNvPicPr>
            <a:picLocks noChangeAspect="1"/>
          </p:cNvPicPr>
          <p:nvPr/>
        </p:nvPicPr>
        <p:blipFill>
          <a:blip r:embed="rId4">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pic>
        <p:nvPicPr>
          <p:cNvPr id="11" name="Imagen 10" descr="llave.jpg"/>
          <p:cNvPicPr>
            <a:picLocks noChangeAspect="1"/>
          </p:cNvPicPr>
          <p:nvPr/>
        </p:nvPicPr>
        <p:blipFill>
          <a:blip r:embed="rId5">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sp>
        <p:nvSpPr>
          <p:cNvPr id="3" name="Subtítulo 2"/>
          <p:cNvSpPr>
            <a:spLocks noGrp="1"/>
          </p:cNvSpPr>
          <p:nvPr>
            <p:ph type="subTitle" idx="1"/>
          </p:nvPr>
        </p:nvSpPr>
        <p:spPr>
          <a:xfrm>
            <a:off x="1378856" y="4725144"/>
            <a:ext cx="6071810" cy="2465869"/>
          </a:xfrm>
          <a:ln>
            <a:noFill/>
          </a:ln>
        </p:spPr>
        <p:txBody>
          <a:bodyPr>
            <a:noAutofit/>
          </a:bodyPr>
          <a:lstStyle/>
          <a:p>
            <a:pPr marL="0" lvl="1" algn="l">
              <a:lnSpc>
                <a:spcPct val="90000"/>
              </a:lnSpc>
              <a:defRPr/>
            </a:pPr>
            <a:endParaRPr lang="es-ES" altLang="es-ES" sz="1800" dirty="0" smtClean="0">
              <a:solidFill>
                <a:srgbClr val="995FAC"/>
              </a:solidFill>
              <a:latin typeface="Rockwell"/>
              <a:cs typeface="Rockwell"/>
            </a:endParaRPr>
          </a:p>
          <a:p>
            <a:pPr marL="0" lvl="1" algn="l">
              <a:lnSpc>
                <a:spcPct val="90000"/>
              </a:lnSpc>
              <a:defRPr/>
            </a:pPr>
            <a:r>
              <a:rPr lang="es-ES" altLang="es-ES" sz="1800" dirty="0" smtClean="0">
                <a:solidFill>
                  <a:srgbClr val="995FAC"/>
                </a:solidFill>
                <a:latin typeface="Rockwell"/>
                <a:cs typeface="Rockwell"/>
              </a:rPr>
              <a:t>Desde </a:t>
            </a:r>
            <a:r>
              <a:rPr lang="es-ES" altLang="es-ES" sz="1800" dirty="0">
                <a:solidFill>
                  <a:srgbClr val="995FAC"/>
                </a:solidFill>
                <a:latin typeface="Rockwell"/>
                <a:cs typeface="Rockwell"/>
              </a:rPr>
              <a:t>su entrada en vigor se están tramitando 8 expedientes de ayuda económica.</a:t>
            </a:r>
          </a:p>
        </p:txBody>
      </p:sp>
      <p:cxnSp>
        <p:nvCxnSpPr>
          <p:cNvPr id="7" name="Conector recto 6"/>
          <p:cNvCxnSpPr/>
          <p:nvPr/>
        </p:nvCxnSpPr>
        <p:spPr>
          <a:xfrm flipH="1">
            <a:off x="1451426" y="2971133"/>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378856" y="2062362"/>
            <a:ext cx="6393543" cy="715251"/>
          </a:xfrm>
          <a:ln>
            <a:noFill/>
          </a:ln>
        </p:spPr>
        <p:txBody>
          <a:bodyPr>
            <a:noAutofit/>
          </a:bodyPr>
          <a:lstStyle/>
          <a:p>
            <a:pPr lvl="0" algn="l">
              <a:lnSpc>
                <a:spcPct val="90000"/>
              </a:lnSpc>
              <a:spcBef>
                <a:spcPct val="20000"/>
              </a:spcBef>
            </a:pPr>
            <a:r>
              <a:rPr lang="es-ES" sz="3200" dirty="0" smtClean="0">
                <a:solidFill>
                  <a:srgbClr val="8D48AD"/>
                </a:solidFill>
                <a:latin typeface="Rockwell"/>
                <a:cs typeface="Rockwell"/>
              </a:rPr>
              <a:t>AYUDAS ECONÓMICAS A HUÉRFANOS</a:t>
            </a:r>
            <a:endParaRPr lang="es-ES" sz="3200" dirty="0">
              <a:solidFill>
                <a:srgbClr val="8D48AD"/>
              </a:solidFill>
              <a:latin typeface="Rockwell"/>
              <a:cs typeface="Rockwell"/>
            </a:endParaRPr>
          </a:p>
        </p:txBody>
      </p:sp>
      <p:graphicFrame>
        <p:nvGraphicFramePr>
          <p:cNvPr id="6" name="Tabla 5"/>
          <p:cNvGraphicFramePr>
            <a:graphicFrameLocks noGrp="1"/>
          </p:cNvGraphicFramePr>
          <p:nvPr>
            <p:extLst>
              <p:ext uri="{D42A27DB-BD31-4B8C-83A1-F6EECF244321}">
                <p14:modId xmlns:p14="http://schemas.microsoft.com/office/powerpoint/2010/main" val="846162111"/>
              </p:ext>
            </p:extLst>
          </p:nvPr>
        </p:nvGraphicFramePr>
        <p:xfrm>
          <a:off x="1451426" y="3249328"/>
          <a:ext cx="6096000" cy="1600862"/>
        </p:xfrm>
        <a:graphic>
          <a:graphicData uri="http://schemas.openxmlformats.org/drawingml/2006/table">
            <a:tbl>
              <a:tblPr firstRow="1" bandRow="1">
                <a:tableStyleId>{00A15C55-8517-42AA-B614-E9B94910E393}</a:tableStyleId>
              </a:tblPr>
              <a:tblGrid>
                <a:gridCol w="3048000"/>
                <a:gridCol w="3048000"/>
              </a:tblGrid>
              <a:tr h="1600862">
                <a:tc>
                  <a:txBody>
                    <a:bodyPr/>
                    <a:lstStyle/>
                    <a:p>
                      <a:pPr marL="57150" algn="ctr" defTabSz="914400">
                        <a:lnSpc>
                          <a:spcPct val="100000"/>
                        </a:lnSpc>
                        <a:spcBef>
                          <a:spcPts val="800"/>
                        </a:spcBef>
                        <a:spcAft>
                          <a:spcPts val="1800"/>
                        </a:spcAft>
                        <a:buClr>
                          <a:srgbClr val="8B357A"/>
                        </a:buClr>
                        <a:buSzPct val="150000"/>
                        <a:defRPr/>
                      </a:pPr>
                      <a:r>
                        <a:rPr lang="es-ES" altLang="es-ES" sz="1500" b="0" kern="0" dirty="0" smtClean="0">
                          <a:latin typeface="Trebuchet MS"/>
                          <a:cs typeface="Trebuchet MS"/>
                        </a:rPr>
                        <a:t>Ayuda de 5.000 euros anuales hasta la mayoría de edad</a:t>
                      </a:r>
                      <a:endParaRPr lang="es-ES" sz="1500" b="0" dirty="0" smtClean="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 altLang="es-ES" sz="1500" b="0" kern="0" dirty="0" smtClean="0">
                          <a:latin typeface="Trebuchet MS"/>
                          <a:cs typeface="Trebuchet MS"/>
                        </a:rPr>
                        <a:t>Acceso gratuito a estudios en todas las universidades de Castilla y León</a:t>
                      </a:r>
                    </a:p>
                  </a:txBody>
                  <a:tcPr anchor="ctr"/>
                </a:tc>
              </a:tr>
            </a:tbl>
          </a:graphicData>
        </a:graphic>
      </p:graphicFrame>
    </p:spTree>
    <p:extLst>
      <p:ext uri="{BB962C8B-B14F-4D97-AF65-F5344CB8AC3E}">
        <p14:creationId xmlns:p14="http://schemas.microsoft.com/office/powerpoint/2010/main" val="302550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Imagen 11"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3" name="Imagen 2" descr="ay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98" y="1690310"/>
            <a:ext cx="1260000" cy="1260000"/>
          </a:xfrm>
          <a:prstGeom prst="rect">
            <a:avLst/>
          </a:prstGeom>
        </p:spPr>
      </p:pic>
      <p:pic>
        <p:nvPicPr>
          <p:cNvPr id="11" name="Imagen 10"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527172" y="291402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06222" y="1769400"/>
            <a:ext cx="8502953" cy="715251"/>
          </a:xfrm>
          <a:ln>
            <a:noFill/>
          </a:ln>
        </p:spPr>
        <p:txBody>
          <a:bodyPr>
            <a:noAutofit/>
          </a:bodyPr>
          <a:lstStyle/>
          <a:p>
            <a:pPr lvl="0" algn="l">
              <a:lnSpc>
                <a:spcPct val="90000"/>
              </a:lnSpc>
              <a:spcBef>
                <a:spcPct val="20000"/>
              </a:spcBef>
            </a:pPr>
            <a:r>
              <a:rPr lang="es-ES" sz="3100" dirty="0" smtClean="0">
                <a:solidFill>
                  <a:srgbClr val="8D48AD"/>
                </a:solidFill>
                <a:latin typeface="Rockwell"/>
                <a:cs typeface="Rockwell"/>
              </a:rPr>
              <a:t>ESPECIALIZACIÓN DE PROFESIONALES</a:t>
            </a:r>
            <a:endParaRPr lang="es-ES" sz="3100" dirty="0">
              <a:solidFill>
                <a:srgbClr val="8D48AD"/>
              </a:solidFill>
              <a:latin typeface="Rockwell"/>
              <a:cs typeface="Rockwell"/>
            </a:endParaRPr>
          </a:p>
        </p:txBody>
      </p:sp>
      <p:sp>
        <p:nvSpPr>
          <p:cNvPr id="6" name="Título 1"/>
          <p:cNvSpPr txBox="1">
            <a:spLocks/>
          </p:cNvSpPr>
          <p:nvPr/>
        </p:nvSpPr>
        <p:spPr>
          <a:xfrm>
            <a:off x="1442507" y="2352256"/>
            <a:ext cx="684767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spcBef>
                <a:spcPct val="20000"/>
              </a:spcBef>
              <a:defRPr/>
            </a:pPr>
            <a:r>
              <a:rPr lang="es-ES" sz="1800" dirty="0" smtClean="0">
                <a:solidFill>
                  <a:schemeClr val="bg1">
                    <a:lumMod val="65000"/>
                  </a:schemeClr>
                </a:solidFill>
                <a:latin typeface="Rockwell"/>
                <a:cs typeface="Rockwell"/>
              </a:rPr>
              <a:t>A PROFESIONALES IMPLICADOS EN LA LUCHA CONTRA LA VIOLENCIA DE GÉNERO</a:t>
            </a:r>
            <a:endParaRPr lang="es-ES" sz="1800" dirty="0">
              <a:solidFill>
                <a:schemeClr val="bg1">
                  <a:lumMod val="65000"/>
                </a:schemeClr>
              </a:solidFill>
              <a:latin typeface="Rockwell"/>
              <a:cs typeface="Rockwell"/>
            </a:endParaRPr>
          </a:p>
        </p:txBody>
      </p:sp>
      <p:graphicFrame>
        <p:nvGraphicFramePr>
          <p:cNvPr id="8" name="4 Tabla"/>
          <p:cNvGraphicFramePr>
            <a:graphicFrameLocks noGrp="1"/>
          </p:cNvGraphicFramePr>
          <p:nvPr>
            <p:extLst>
              <p:ext uri="{D42A27DB-BD31-4B8C-83A1-F6EECF244321}">
                <p14:modId xmlns:p14="http://schemas.microsoft.com/office/powerpoint/2010/main" val="632877343"/>
              </p:ext>
            </p:extLst>
          </p:nvPr>
        </p:nvGraphicFramePr>
        <p:xfrm>
          <a:off x="1529448" y="3006587"/>
          <a:ext cx="7033982" cy="1803600"/>
        </p:xfrm>
        <a:graphic>
          <a:graphicData uri="http://schemas.openxmlformats.org/drawingml/2006/table">
            <a:tbl>
              <a:tblPr firstRow="1" bandRow="1">
                <a:tableStyleId>{1E171933-4619-4E11-9A3F-F7608DF75F80}</a:tableStyleId>
              </a:tblPr>
              <a:tblGrid>
                <a:gridCol w="5540272"/>
                <a:gridCol w="1493710"/>
              </a:tblGrid>
              <a:tr h="248807">
                <a:tc>
                  <a:txBody>
                    <a:bodyPr/>
                    <a:lstStyle/>
                    <a:p>
                      <a:pPr algn="ctr"/>
                      <a:r>
                        <a:rPr lang="es-ES" sz="1500" b="0" i="0" dirty="0" smtClean="0">
                          <a:latin typeface="Trebuchet MS"/>
                          <a:cs typeface="Trebuchet MS"/>
                        </a:rPr>
                        <a:t>COLECTIVO</a:t>
                      </a:r>
                      <a:endParaRPr lang="es-ES" sz="1500" b="0" i="0" dirty="0">
                        <a:latin typeface="Trebuchet MS"/>
                        <a:cs typeface="Trebuchet MS"/>
                      </a:endParaRPr>
                    </a:p>
                  </a:txBody>
                  <a:tcPr marL="72000" marR="72000" marT="36000" marB="36000" anchor="ctr"/>
                </a:tc>
                <a:tc>
                  <a:txBody>
                    <a:bodyPr/>
                    <a:lstStyle/>
                    <a:p>
                      <a:pPr algn="ctr"/>
                      <a:r>
                        <a:rPr lang="es-ES" sz="1500" b="0" i="0" dirty="0" smtClean="0">
                          <a:latin typeface="Trebuchet MS"/>
                          <a:cs typeface="Trebuchet MS"/>
                        </a:rPr>
                        <a:t>Formados</a:t>
                      </a:r>
                      <a:endParaRPr lang="es-ES" sz="1500" b="0" i="0" dirty="0">
                        <a:latin typeface="Trebuchet MS"/>
                        <a:cs typeface="Trebuchet MS"/>
                      </a:endParaRPr>
                    </a:p>
                  </a:txBody>
                  <a:tcPr marL="72000" marR="72000" marT="36000" marB="36000" anchor="ctr"/>
                </a:tc>
              </a:tr>
              <a:tr h="248807">
                <a:tc>
                  <a:txBody>
                    <a:bodyPr/>
                    <a:lstStyle/>
                    <a:p>
                      <a:r>
                        <a:rPr lang="es-ES" sz="1500" b="0" i="0" dirty="0" smtClean="0">
                          <a:latin typeface="Trebuchet MS"/>
                          <a:cs typeface="Trebuchet MS"/>
                        </a:rPr>
                        <a:t>Coordinadores</a:t>
                      </a:r>
                      <a:r>
                        <a:rPr lang="es-ES" sz="1500" b="0" i="0" baseline="0" dirty="0" smtClean="0">
                          <a:latin typeface="Trebuchet MS"/>
                          <a:cs typeface="Trebuchet MS"/>
                        </a:rPr>
                        <a:t> de caso</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b="0" i="0" kern="1200" dirty="0" smtClean="0">
                          <a:latin typeface="Trebuchet MS"/>
                          <a:cs typeface="Trebuchet MS"/>
                        </a:rPr>
                        <a:t>276</a:t>
                      </a:r>
                      <a:endParaRPr lang="es-ES" sz="1500" b="0" i="0" kern="1200" dirty="0">
                        <a:solidFill>
                          <a:srgbClr val="002060"/>
                        </a:solidFill>
                        <a:latin typeface="Trebuchet MS"/>
                        <a:ea typeface="+mn-ea"/>
                        <a:cs typeface="Trebuchet MS"/>
                      </a:endParaRPr>
                    </a:p>
                  </a:txBody>
                  <a:tcPr marL="72000" marR="72000" marT="36000" marB="36000" anchor="ctr"/>
                </a:tc>
              </a:tr>
              <a:tr h="248807">
                <a:tc>
                  <a:txBody>
                    <a:bodyPr/>
                    <a:lstStyle/>
                    <a:p>
                      <a:r>
                        <a:rPr lang="es-ES" sz="1500" b="0" i="0" dirty="0" smtClean="0">
                          <a:latin typeface="Trebuchet MS"/>
                          <a:cs typeface="Trebuchet MS"/>
                        </a:rPr>
                        <a:t>Colegios de Abogados</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b="0" i="0" kern="1200" dirty="0" smtClean="0">
                          <a:latin typeface="Trebuchet MS"/>
                          <a:cs typeface="Trebuchet MS"/>
                        </a:rPr>
                        <a:t>1511</a:t>
                      </a:r>
                      <a:endParaRPr lang="es-ES" sz="1500" b="0" i="0" kern="1200" dirty="0">
                        <a:solidFill>
                          <a:srgbClr val="002060"/>
                        </a:solidFill>
                        <a:latin typeface="Trebuchet MS"/>
                        <a:ea typeface="+mn-ea"/>
                        <a:cs typeface="Trebuchet MS"/>
                      </a:endParaRPr>
                    </a:p>
                  </a:txBody>
                  <a:tcPr marL="72000" marR="72000" marT="36000" marB="36000" anchor="ctr"/>
                </a:tc>
              </a:tr>
              <a:tr h="248807">
                <a:tc>
                  <a:txBody>
                    <a:bodyPr/>
                    <a:lstStyle/>
                    <a:p>
                      <a:r>
                        <a:rPr lang="es-ES" sz="1500" b="0" i="0" dirty="0" smtClean="0">
                          <a:latin typeface="Trebuchet MS"/>
                          <a:cs typeface="Trebuchet MS"/>
                        </a:rPr>
                        <a:t>Psicólogos</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b="0" i="0" kern="1200" dirty="0" smtClean="0">
                          <a:latin typeface="Trebuchet MS"/>
                          <a:cs typeface="Trebuchet MS"/>
                        </a:rPr>
                        <a:t>160</a:t>
                      </a:r>
                      <a:endParaRPr lang="es-ES" sz="1500" b="0" i="0" kern="1200" dirty="0">
                        <a:solidFill>
                          <a:srgbClr val="002060"/>
                        </a:solidFill>
                        <a:latin typeface="Trebuchet MS"/>
                        <a:ea typeface="+mn-ea"/>
                        <a:cs typeface="Trebuchet MS"/>
                      </a:endParaRPr>
                    </a:p>
                  </a:txBody>
                  <a:tcPr marL="72000" marR="72000" marT="36000" marB="36000" anchor="ctr"/>
                </a:tc>
              </a:tr>
              <a:tr h="248807">
                <a:tc>
                  <a:txBody>
                    <a:bodyPr/>
                    <a:lstStyle/>
                    <a:p>
                      <a:pPr marL="0" algn="l" defTabSz="914400" rtl="0" eaLnBrk="1" latinLnBrk="0" hangingPunct="1"/>
                      <a:r>
                        <a:rPr lang="es-ES" sz="1500" b="0" i="0" kern="1200" dirty="0" smtClean="0">
                          <a:latin typeface="Trebuchet MS"/>
                          <a:cs typeface="Trebuchet MS"/>
                        </a:rPr>
                        <a:t>Formación entidades de discapacidad</a:t>
                      </a:r>
                      <a:endParaRPr lang="es-ES" sz="1500" b="0" i="0" kern="1200" dirty="0">
                        <a:solidFill>
                          <a:srgbClr val="002060"/>
                        </a:solidFill>
                        <a:latin typeface="Trebuchet MS"/>
                        <a:ea typeface="+mn-ea"/>
                        <a:cs typeface="Trebuchet MS"/>
                      </a:endParaRPr>
                    </a:p>
                  </a:txBody>
                  <a:tcPr marL="72000" marR="72000" marT="36000" marB="36000" anchor="ctr"/>
                </a:tc>
                <a:tc>
                  <a:txBody>
                    <a:bodyPr/>
                    <a:lstStyle/>
                    <a:p>
                      <a:pPr marL="0" algn="ctr" defTabSz="914400" rtl="0" eaLnBrk="1" latinLnBrk="0" hangingPunct="1"/>
                      <a:r>
                        <a:rPr lang="es-ES" sz="1500" b="0" i="0" kern="1200" dirty="0" smtClean="0">
                          <a:latin typeface="Trebuchet MS"/>
                          <a:cs typeface="Trebuchet MS"/>
                        </a:rPr>
                        <a:t>66</a:t>
                      </a:r>
                      <a:endParaRPr lang="es-ES" sz="1500" b="0" i="0" kern="1200" dirty="0">
                        <a:solidFill>
                          <a:srgbClr val="002060"/>
                        </a:solidFill>
                        <a:latin typeface="Trebuchet MS"/>
                        <a:ea typeface="+mn-ea"/>
                        <a:cs typeface="Trebuchet MS"/>
                      </a:endParaRPr>
                    </a:p>
                  </a:txBody>
                  <a:tcPr marL="72000" marR="72000" marT="36000" marB="36000" anchor="ctr"/>
                </a:tc>
              </a:tr>
              <a:tr h="248807">
                <a:tc>
                  <a:txBody>
                    <a:bodyPr/>
                    <a:lstStyle/>
                    <a:p>
                      <a:r>
                        <a:rPr lang="es-ES" sz="1500" b="0" i="0" dirty="0" smtClean="0">
                          <a:latin typeface="Trebuchet MS"/>
                          <a:cs typeface="Trebuchet MS"/>
                        </a:rPr>
                        <a:t>Sanidad</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b="0" i="0" kern="1200" dirty="0" smtClean="0">
                          <a:latin typeface="Trebuchet MS"/>
                          <a:cs typeface="Trebuchet MS"/>
                        </a:rPr>
                        <a:t>40</a:t>
                      </a:r>
                      <a:endParaRPr lang="es-ES" sz="1500" b="0" i="0" kern="1200" dirty="0">
                        <a:solidFill>
                          <a:srgbClr val="002060"/>
                        </a:solidFill>
                        <a:latin typeface="Trebuchet MS"/>
                        <a:ea typeface="+mn-ea"/>
                        <a:cs typeface="Trebuchet MS"/>
                      </a:endParaRPr>
                    </a:p>
                  </a:txBody>
                  <a:tcPr marL="72000" marR="72000" marT="36000" marB="36000" anchor="ctr"/>
                </a:tc>
              </a:tr>
            </a:tbl>
          </a:graphicData>
        </a:graphic>
      </p:graphicFrame>
      <p:graphicFrame>
        <p:nvGraphicFramePr>
          <p:cNvPr id="10" name="4 Tabla"/>
          <p:cNvGraphicFramePr>
            <a:graphicFrameLocks noGrp="1"/>
          </p:cNvGraphicFramePr>
          <p:nvPr>
            <p:extLst>
              <p:ext uri="{D42A27DB-BD31-4B8C-83A1-F6EECF244321}">
                <p14:modId xmlns:p14="http://schemas.microsoft.com/office/powerpoint/2010/main" val="2534463878"/>
              </p:ext>
            </p:extLst>
          </p:nvPr>
        </p:nvGraphicFramePr>
        <p:xfrm>
          <a:off x="1523998" y="4854849"/>
          <a:ext cx="7039432" cy="901800"/>
        </p:xfrm>
        <a:graphic>
          <a:graphicData uri="http://schemas.openxmlformats.org/drawingml/2006/table">
            <a:tbl>
              <a:tblPr bandRow="1">
                <a:tableStyleId>{E929F9F4-4A8F-4326-A1B4-22849713DDAB}</a:tableStyleId>
              </a:tblPr>
              <a:tblGrid>
                <a:gridCol w="5544566"/>
                <a:gridCol w="1494866"/>
              </a:tblGrid>
              <a:tr h="274940">
                <a:tc>
                  <a:txBody>
                    <a:bodyPr/>
                    <a:lstStyle/>
                    <a:p>
                      <a:r>
                        <a:rPr lang="es-ES" sz="1500" dirty="0" smtClean="0"/>
                        <a:t>TOTAL FORMACIÓN PRESENCIAL</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kern="1200" dirty="0" smtClean="0"/>
                        <a:t>0</a:t>
                      </a:r>
                      <a:endParaRPr lang="es-ES" sz="1500" b="0" i="0" kern="1200" dirty="0">
                        <a:solidFill>
                          <a:srgbClr val="002060"/>
                        </a:solidFill>
                        <a:latin typeface="Trebuchet MS"/>
                        <a:ea typeface="+mn-ea"/>
                        <a:cs typeface="Trebuchet MS"/>
                      </a:endParaRPr>
                    </a:p>
                  </a:txBody>
                  <a:tcPr marL="72000" marR="72000" marT="36000" marB="36000" anchor="ctr"/>
                </a:tc>
              </a:tr>
              <a:tr h="274940">
                <a:tc>
                  <a:txBody>
                    <a:bodyPr/>
                    <a:lstStyle/>
                    <a:p>
                      <a:r>
                        <a:rPr lang="es-ES" sz="1500" dirty="0" smtClean="0"/>
                        <a:t>Formación</a:t>
                      </a:r>
                      <a:r>
                        <a:rPr lang="es-ES" sz="1500" baseline="0" dirty="0" smtClean="0"/>
                        <a:t> on-line (para todos los agentes implicados)</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kern="1200" dirty="0" smtClean="0"/>
                        <a:t>2.053</a:t>
                      </a:r>
                      <a:endParaRPr lang="es-ES" sz="1500" b="0" i="0" kern="1200" dirty="0">
                        <a:solidFill>
                          <a:srgbClr val="002060"/>
                        </a:solidFill>
                        <a:latin typeface="Trebuchet MS"/>
                        <a:ea typeface="+mn-ea"/>
                        <a:cs typeface="Trebuchet MS"/>
                      </a:endParaRPr>
                    </a:p>
                  </a:txBody>
                  <a:tcPr marL="72000" marR="72000" marT="36000" marB="36000" anchor="ctr"/>
                </a:tc>
              </a:tr>
              <a:tr h="274940">
                <a:tc>
                  <a:txBody>
                    <a:bodyPr/>
                    <a:lstStyle/>
                    <a:p>
                      <a:r>
                        <a:rPr lang="es-ES" sz="1500" dirty="0" smtClean="0"/>
                        <a:t>TOTAL FORMACIÓN</a:t>
                      </a:r>
                      <a:r>
                        <a:rPr lang="es-ES" sz="1500" baseline="0" dirty="0" smtClean="0"/>
                        <a:t> 2020</a:t>
                      </a:r>
                      <a:endParaRPr lang="es-ES" sz="1500" b="0" i="0" dirty="0">
                        <a:solidFill>
                          <a:srgbClr val="002060"/>
                        </a:solidFill>
                        <a:latin typeface="Trebuchet MS"/>
                        <a:cs typeface="Trebuchet MS"/>
                      </a:endParaRPr>
                    </a:p>
                  </a:txBody>
                  <a:tcPr marL="72000" marR="72000" marT="36000" marB="36000" anchor="ctr"/>
                </a:tc>
                <a:tc>
                  <a:txBody>
                    <a:bodyPr/>
                    <a:lstStyle/>
                    <a:p>
                      <a:pPr marL="0" algn="ctr" defTabSz="914400" rtl="0" eaLnBrk="1" latinLnBrk="0" hangingPunct="1"/>
                      <a:r>
                        <a:rPr lang="es-ES" sz="1500" kern="1200" dirty="0" smtClean="0"/>
                        <a:t>2.053</a:t>
                      </a:r>
                      <a:endParaRPr lang="es-ES" sz="1500" b="0" i="0" kern="1200" dirty="0">
                        <a:solidFill>
                          <a:srgbClr val="002060"/>
                        </a:solidFill>
                        <a:latin typeface="Trebuchet MS"/>
                        <a:ea typeface="+mn-ea"/>
                        <a:cs typeface="Trebuchet MS"/>
                      </a:endParaRPr>
                    </a:p>
                  </a:txBody>
                  <a:tcPr marL="72000" marR="72000" marT="36000" marB="36000" anchor="ctr"/>
                </a:tc>
              </a:tr>
            </a:tbl>
          </a:graphicData>
        </a:graphic>
      </p:graphicFrame>
    </p:spTree>
    <p:extLst>
      <p:ext uri="{BB962C8B-B14F-4D97-AF65-F5344CB8AC3E}">
        <p14:creationId xmlns:p14="http://schemas.microsoft.com/office/powerpoint/2010/main" val="22629939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Imagen 11" descr="llave.jpg"/>
          <p:cNvPicPr>
            <a:picLocks noChangeAspect="1"/>
          </p:cNvPicPr>
          <p:nvPr/>
        </p:nvPicPr>
        <p:blipFill>
          <a:blip r:embed="rId3">
            <a:duotone>
              <a:schemeClr val="accent4">
                <a:shade val="45000"/>
                <a:satMod val="135000"/>
              </a:schemeClr>
              <a:prstClr val="white"/>
            </a:duotone>
            <a:alphaModFix amt="40000"/>
            <a:extLst>
              <a:ext uri="{28A0092B-C50C-407E-A947-70E740481C1C}">
                <a14:useLocalDpi xmlns:a14="http://schemas.microsoft.com/office/drawing/2010/main" val="0"/>
              </a:ext>
            </a:extLst>
          </a:blip>
          <a:stretch>
            <a:fillRect/>
          </a:stretch>
        </p:blipFill>
        <p:spPr>
          <a:xfrm>
            <a:off x="235189" y="5561390"/>
            <a:ext cx="4059936" cy="1862328"/>
          </a:xfrm>
          <a:prstGeom prst="rect">
            <a:avLst/>
          </a:prstGeom>
        </p:spPr>
      </p:pic>
      <p:pic>
        <p:nvPicPr>
          <p:cNvPr id="3" name="Imagen 2" descr="ayu.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98" y="1690310"/>
            <a:ext cx="1260000" cy="1260000"/>
          </a:xfrm>
          <a:prstGeom prst="rect">
            <a:avLst/>
          </a:prstGeom>
        </p:spPr>
      </p:pic>
      <p:pic>
        <p:nvPicPr>
          <p:cNvPr id="11" name="Imagen 10" descr="chicas.jpg"/>
          <p:cNvPicPr>
            <a:picLocks noChangeAspect="1"/>
          </p:cNvPicPr>
          <p:nvPr/>
        </p:nvPicPr>
        <p:blipFill>
          <a:blip r:embed="rId5">
            <a:alphaModFix amt="3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491238" y="-12807"/>
            <a:ext cx="3652762" cy="2435175"/>
          </a:xfrm>
          <a:prstGeom prst="rect">
            <a:avLst/>
          </a:prstGeom>
        </p:spPr>
      </p:pic>
      <p:cxnSp>
        <p:nvCxnSpPr>
          <p:cNvPr id="7" name="Conector recto 6"/>
          <p:cNvCxnSpPr/>
          <p:nvPr/>
        </p:nvCxnSpPr>
        <p:spPr>
          <a:xfrm flipH="1">
            <a:off x="1575552" y="3297759"/>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51428" y="1900760"/>
            <a:ext cx="7583715" cy="715251"/>
          </a:xfrm>
          <a:ln>
            <a:noFill/>
          </a:ln>
        </p:spPr>
        <p:txBody>
          <a:bodyPr>
            <a:noAutofit/>
          </a:bodyPr>
          <a:lstStyle/>
          <a:p>
            <a:pPr lvl="0" algn="l">
              <a:lnSpc>
                <a:spcPct val="90000"/>
              </a:lnSpc>
              <a:spcBef>
                <a:spcPct val="20000"/>
              </a:spcBef>
            </a:pPr>
            <a:r>
              <a:rPr lang="es-ES" sz="3200" dirty="0" smtClean="0">
                <a:solidFill>
                  <a:srgbClr val="8D48AD"/>
                </a:solidFill>
                <a:latin typeface="Rockwell"/>
                <a:cs typeface="Rockwell"/>
              </a:rPr>
              <a:t>ESPECIALIZACIÓN DE PROFESIONALES</a:t>
            </a:r>
            <a:endParaRPr lang="es-ES" sz="3200" dirty="0">
              <a:solidFill>
                <a:srgbClr val="8D48AD"/>
              </a:solidFill>
              <a:latin typeface="Rockwell"/>
              <a:cs typeface="Rockwell"/>
            </a:endParaRPr>
          </a:p>
        </p:txBody>
      </p:sp>
      <p:sp>
        <p:nvSpPr>
          <p:cNvPr id="6" name="Título 1"/>
          <p:cNvSpPr txBox="1">
            <a:spLocks/>
          </p:cNvSpPr>
          <p:nvPr/>
        </p:nvSpPr>
        <p:spPr>
          <a:xfrm>
            <a:off x="1442507" y="2748946"/>
            <a:ext cx="6847676" cy="43297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lvl="0" algn="l">
              <a:spcBef>
                <a:spcPct val="20000"/>
              </a:spcBef>
              <a:defRPr/>
            </a:pPr>
            <a:r>
              <a:rPr lang="es-ES" sz="1800" dirty="0" smtClean="0">
                <a:solidFill>
                  <a:schemeClr val="bg1">
                    <a:lumMod val="65000"/>
                  </a:schemeClr>
                </a:solidFill>
                <a:latin typeface="Rockwell"/>
                <a:cs typeface="Rockwell"/>
              </a:rPr>
              <a:t>A PROFESIONALES IMPLICADOS EN LA LUCHA CONTRA LA VIOLENCIA DE GÉNERO</a:t>
            </a:r>
            <a:endParaRPr lang="es-ES" sz="1800" dirty="0">
              <a:solidFill>
                <a:schemeClr val="bg1">
                  <a:lumMod val="65000"/>
                </a:schemeClr>
              </a:solidFill>
              <a:latin typeface="Rockwell"/>
              <a:cs typeface="Rockwell"/>
            </a:endParaRPr>
          </a:p>
        </p:txBody>
      </p:sp>
      <p:sp>
        <p:nvSpPr>
          <p:cNvPr id="10" name="CuadroTexto 9"/>
          <p:cNvSpPr txBox="1"/>
          <p:nvPr/>
        </p:nvSpPr>
        <p:spPr>
          <a:xfrm>
            <a:off x="1442507" y="3531810"/>
            <a:ext cx="6847676" cy="1477328"/>
          </a:xfrm>
          <a:prstGeom prst="rect">
            <a:avLst/>
          </a:prstGeom>
          <a:noFill/>
        </p:spPr>
        <p:txBody>
          <a:bodyPr wrap="square" rtlCol="0">
            <a:spAutoFit/>
          </a:bodyPr>
          <a:lstStyle/>
          <a:p>
            <a:r>
              <a:rPr lang="es-ES" sz="1500" b="1" dirty="0" smtClean="0">
                <a:solidFill>
                  <a:srgbClr val="DB6EDC"/>
                </a:solidFill>
                <a:latin typeface="Rockwell"/>
                <a:cs typeface="Rockwell"/>
              </a:rPr>
              <a:t>Análisis de necesidades de formación</a:t>
            </a:r>
            <a:br>
              <a:rPr lang="es-ES" sz="1500" b="1" dirty="0" smtClean="0">
                <a:solidFill>
                  <a:srgbClr val="DB6EDC"/>
                </a:solidFill>
                <a:latin typeface="Rockwell"/>
                <a:cs typeface="Rockwell"/>
              </a:rPr>
            </a:br>
            <a:r>
              <a:rPr lang="es-ES" sz="1500" b="1" dirty="0" smtClean="0">
                <a:solidFill>
                  <a:srgbClr val="DB6EDC"/>
                </a:solidFill>
                <a:latin typeface="Rockwell"/>
                <a:cs typeface="Rockwell"/>
              </a:rPr>
              <a:t>y diseño ad hoc de formación </a:t>
            </a:r>
            <a:r>
              <a:rPr lang="es-ES" sz="1500" b="1" dirty="0" err="1" smtClean="0">
                <a:solidFill>
                  <a:srgbClr val="DB6EDC"/>
                </a:solidFill>
                <a:latin typeface="Rockwell"/>
                <a:cs typeface="Rockwell"/>
              </a:rPr>
              <a:t>on</a:t>
            </a:r>
            <a:r>
              <a:rPr lang="es-ES" sz="1500" b="1" dirty="0" smtClean="0">
                <a:solidFill>
                  <a:srgbClr val="DB6EDC"/>
                </a:solidFill>
                <a:latin typeface="Rockwell"/>
                <a:cs typeface="Rockwell"/>
              </a:rPr>
              <a:t> line</a:t>
            </a:r>
          </a:p>
          <a:p>
            <a:endParaRPr lang="es-ES" sz="1500" b="1" dirty="0" smtClean="0">
              <a:solidFill>
                <a:schemeClr val="accent6">
                  <a:lumMod val="75000"/>
                </a:schemeClr>
              </a:solidFill>
              <a:latin typeface="Trebuchet MS"/>
              <a:cs typeface="Trebuchet MS"/>
            </a:endParaRPr>
          </a:p>
          <a:p>
            <a:pPr lvl="1"/>
            <a:r>
              <a:rPr lang="es-ES" sz="1500" dirty="0" smtClean="0">
                <a:latin typeface="Trebuchet MS"/>
                <a:cs typeface="Trebuchet MS"/>
              </a:rPr>
              <a:t>Se mantiene la formación a los profesionales que desde los servicios sociales, intervienen con víctimas de violencia de género, manteniendo la esencia de una formación eminentemente</a:t>
            </a:r>
            <a:r>
              <a:rPr lang="es-ES" sz="1500" dirty="0">
                <a:latin typeface="Trebuchet MS"/>
                <a:cs typeface="Trebuchet MS"/>
              </a:rPr>
              <a:t> </a:t>
            </a:r>
            <a:r>
              <a:rPr lang="es-ES" sz="1500" dirty="0" smtClean="0">
                <a:latin typeface="Trebuchet MS"/>
                <a:cs typeface="Trebuchet MS"/>
              </a:rPr>
              <a:t>práctica e interactiva.</a:t>
            </a:r>
            <a:endParaRPr lang="es-ES" sz="1500" dirty="0">
              <a:latin typeface="Trebuchet MS"/>
              <a:cs typeface="Trebuchet MS"/>
            </a:endParaRPr>
          </a:p>
        </p:txBody>
      </p:sp>
    </p:spTree>
    <p:extLst>
      <p:ext uri="{BB962C8B-B14F-4D97-AF65-F5344CB8AC3E}">
        <p14:creationId xmlns:p14="http://schemas.microsoft.com/office/powerpoint/2010/main" val="1737903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descr="team-spirit-2447163_1920.jpg"/>
          <p:cNvPicPr>
            <a:picLocks noChangeAspect="1"/>
          </p:cNvPicPr>
          <p:nvPr/>
        </p:nvPicPr>
        <p:blipFill>
          <a:blip r:embed="rId3">
            <a:duotone>
              <a:schemeClr val="accent4">
                <a:shade val="45000"/>
                <a:satMod val="135000"/>
              </a:schemeClr>
              <a:prstClr val="white"/>
            </a:duotone>
            <a:alphaModFix amt="34000"/>
            <a:extLst>
              <a:ext uri="{28A0092B-C50C-407E-A947-70E740481C1C}">
                <a14:useLocalDpi xmlns:a14="http://schemas.microsoft.com/office/drawing/2010/main" val="0"/>
              </a:ext>
            </a:extLst>
          </a:blip>
          <a:stretch>
            <a:fillRect/>
          </a:stretch>
        </p:blipFill>
        <p:spPr>
          <a:xfrm>
            <a:off x="6287812" y="197492"/>
            <a:ext cx="2638474" cy="2136889"/>
          </a:xfrm>
          <a:prstGeom prst="rect">
            <a:avLst/>
          </a:prstGeom>
        </p:spPr>
      </p:pic>
    </p:spTree>
    <p:extLst>
      <p:ext uri="{BB962C8B-B14F-4D97-AF65-F5344CB8AC3E}">
        <p14:creationId xmlns:p14="http://schemas.microsoft.com/office/powerpoint/2010/main" val="3071853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n 3" descr="edi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48" y="1714500"/>
            <a:ext cx="1260000" cy="1260000"/>
          </a:xfrm>
          <a:prstGeom prst="rect">
            <a:avLst/>
          </a:prstGeom>
        </p:spPr>
      </p:pic>
      <p:pic>
        <p:nvPicPr>
          <p:cNvPr id="8" name="Imagen 7" descr="girl-3468114_1920.jpg"/>
          <p:cNvPicPr>
            <a:picLocks noChangeAspect="1"/>
          </p:cNvPicPr>
          <p:nvPr/>
        </p:nvPicPr>
        <p:blipFill>
          <a:blip r:embed="rId4">
            <a:duotone>
              <a:schemeClr val="accent4">
                <a:shade val="45000"/>
                <a:satMod val="135000"/>
              </a:schemeClr>
              <a:prstClr val="white"/>
            </a:duotone>
            <a:alphaModFix amt="52000"/>
            <a:extLst>
              <a:ext uri="{28A0092B-C50C-407E-A947-70E740481C1C}">
                <a14:useLocalDpi xmlns:a14="http://schemas.microsoft.com/office/drawing/2010/main" val="0"/>
              </a:ext>
            </a:extLst>
          </a:blip>
          <a:stretch>
            <a:fillRect/>
          </a:stretch>
        </p:blipFill>
        <p:spPr>
          <a:xfrm>
            <a:off x="0" y="4184952"/>
            <a:ext cx="3094559" cy="2684892"/>
          </a:xfrm>
          <a:prstGeom prst="rect">
            <a:avLst/>
          </a:prstGeom>
        </p:spPr>
      </p:pic>
      <p:pic>
        <p:nvPicPr>
          <p:cNvPr id="6" name="Imagen 5" descr="team-spirit-2447163_1920.jpg"/>
          <p:cNvPicPr>
            <a:picLocks noChangeAspect="1"/>
          </p:cNvPicPr>
          <p:nvPr/>
        </p:nvPicPr>
        <p:blipFill>
          <a:blip r:embed="rId5">
            <a:duotone>
              <a:schemeClr val="accent4">
                <a:shade val="45000"/>
                <a:satMod val="135000"/>
              </a:schemeClr>
              <a:prstClr val="white"/>
            </a:duotone>
            <a:alphaModFix amt="34000"/>
            <a:extLst>
              <a:ext uri="{28A0092B-C50C-407E-A947-70E740481C1C}">
                <a14:useLocalDpi xmlns:a14="http://schemas.microsoft.com/office/drawing/2010/main" val="0"/>
              </a:ext>
            </a:extLst>
          </a:blip>
          <a:stretch>
            <a:fillRect/>
          </a:stretch>
        </p:blipFill>
        <p:spPr>
          <a:xfrm>
            <a:off x="5731808" y="9071"/>
            <a:ext cx="3412192" cy="2763520"/>
          </a:xfrm>
          <a:prstGeom prst="rect">
            <a:avLst/>
          </a:prstGeom>
        </p:spPr>
      </p:pic>
      <p:sp>
        <p:nvSpPr>
          <p:cNvPr id="3" name="Subtítulo 2"/>
          <p:cNvSpPr>
            <a:spLocks noGrp="1"/>
          </p:cNvSpPr>
          <p:nvPr>
            <p:ph type="subTitle" idx="1"/>
          </p:nvPr>
        </p:nvSpPr>
        <p:spPr>
          <a:xfrm>
            <a:off x="1475178" y="2763520"/>
            <a:ext cx="5661012" cy="3331453"/>
          </a:xfrm>
        </p:spPr>
        <p:txBody>
          <a:bodyPr>
            <a:noAutofit/>
          </a:bodyPr>
          <a:lstStyle/>
          <a:p>
            <a:pPr algn="l">
              <a:spcBef>
                <a:spcPts val="600"/>
              </a:spcBef>
              <a:spcAft>
                <a:spcPts val="600"/>
              </a:spcAft>
            </a:pPr>
            <a:r>
              <a:rPr lang="es-ES" sz="1800" b="1" dirty="0">
                <a:solidFill>
                  <a:srgbClr val="995FAC"/>
                </a:solidFill>
                <a:latin typeface="Rockwell"/>
                <a:cs typeface="Rockwell"/>
              </a:rPr>
              <a:t>27 agentes de igualdad contratados:</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53 mujeres informadas sobre violencia de género y derivadas a recursos específicos.</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28 consultas sobre acoso sexual o por razón de género.</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64 consultas sobre violencia de género en general.</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Participación en la elaboración de 35 protocolos de acoso sexual y por razón de género</a:t>
            </a:r>
            <a:r>
              <a:rPr lang="es-ES" sz="1500" dirty="0" smtClean="0">
                <a:solidFill>
                  <a:schemeClr val="tx1"/>
                </a:solidFill>
                <a:latin typeface="Trebuchet MS"/>
                <a:cs typeface="Trebuchet MS"/>
              </a:rPr>
              <a:t>.</a:t>
            </a:r>
            <a:endParaRPr lang="es-ES" sz="1500" dirty="0">
              <a:solidFill>
                <a:schemeClr val="tx1"/>
              </a:solidFill>
              <a:latin typeface="Trebuchet MS"/>
              <a:cs typeface="Trebuchet MS"/>
            </a:endParaRPr>
          </a:p>
        </p:txBody>
      </p:sp>
      <p:cxnSp>
        <p:nvCxnSpPr>
          <p:cNvPr id="7" name="Conector recto 6"/>
          <p:cNvCxnSpPr/>
          <p:nvPr/>
        </p:nvCxnSpPr>
        <p:spPr>
          <a:xfrm flipH="1">
            <a:off x="1546688" y="2488236"/>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75178" y="1844653"/>
            <a:ext cx="6224652" cy="558918"/>
          </a:xfrm>
          <a:ln>
            <a:noFill/>
          </a:ln>
        </p:spPr>
        <p:txBody>
          <a:bodyPr>
            <a:noAutofit/>
          </a:bodyPr>
          <a:lstStyle/>
          <a:p>
            <a:pPr lvl="0" algn="l">
              <a:spcBef>
                <a:spcPct val="20000"/>
              </a:spcBef>
            </a:pPr>
            <a:r>
              <a:rPr lang="es-ES" sz="3200" dirty="0" smtClean="0">
                <a:solidFill>
                  <a:srgbClr val="8D48AD"/>
                </a:solidFill>
                <a:latin typeface="Rockwell"/>
                <a:cs typeface="Rockwell"/>
              </a:rPr>
              <a:t>EMPRESAS</a:t>
            </a:r>
            <a:endParaRPr lang="es-ES" sz="3200" dirty="0">
              <a:solidFill>
                <a:srgbClr val="8D48AD"/>
              </a:solidFill>
              <a:latin typeface="Rockwell"/>
              <a:cs typeface="Rockwell"/>
            </a:endParaRPr>
          </a:p>
        </p:txBody>
      </p:sp>
    </p:spTree>
    <p:extLst>
      <p:ext uri="{BB962C8B-B14F-4D97-AF65-F5344CB8AC3E}">
        <p14:creationId xmlns:p14="http://schemas.microsoft.com/office/powerpoint/2010/main" val="34540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Imagen 3" descr="edi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48" y="1714500"/>
            <a:ext cx="1260000" cy="1260000"/>
          </a:xfrm>
          <a:prstGeom prst="rect">
            <a:avLst/>
          </a:prstGeom>
        </p:spPr>
      </p:pic>
      <p:pic>
        <p:nvPicPr>
          <p:cNvPr id="8" name="Imagen 7" descr="girl-3468114_1920.jpg"/>
          <p:cNvPicPr>
            <a:picLocks noChangeAspect="1"/>
          </p:cNvPicPr>
          <p:nvPr/>
        </p:nvPicPr>
        <p:blipFill>
          <a:blip r:embed="rId4">
            <a:duotone>
              <a:schemeClr val="accent4">
                <a:shade val="45000"/>
                <a:satMod val="135000"/>
              </a:schemeClr>
              <a:prstClr val="white"/>
            </a:duotone>
            <a:alphaModFix amt="52000"/>
            <a:extLst>
              <a:ext uri="{28A0092B-C50C-407E-A947-70E740481C1C}">
                <a14:useLocalDpi xmlns:a14="http://schemas.microsoft.com/office/drawing/2010/main" val="0"/>
              </a:ext>
            </a:extLst>
          </a:blip>
          <a:stretch>
            <a:fillRect/>
          </a:stretch>
        </p:blipFill>
        <p:spPr>
          <a:xfrm>
            <a:off x="0" y="4184952"/>
            <a:ext cx="3094559" cy="2684892"/>
          </a:xfrm>
          <a:prstGeom prst="rect">
            <a:avLst/>
          </a:prstGeom>
        </p:spPr>
      </p:pic>
      <p:pic>
        <p:nvPicPr>
          <p:cNvPr id="6" name="Imagen 5" descr="team-spirit-2447163_1920.jpg"/>
          <p:cNvPicPr>
            <a:picLocks noChangeAspect="1"/>
          </p:cNvPicPr>
          <p:nvPr/>
        </p:nvPicPr>
        <p:blipFill>
          <a:blip r:embed="rId5">
            <a:duotone>
              <a:schemeClr val="accent4">
                <a:shade val="45000"/>
                <a:satMod val="135000"/>
              </a:schemeClr>
              <a:prstClr val="white"/>
            </a:duotone>
            <a:alphaModFix amt="34000"/>
            <a:extLst>
              <a:ext uri="{28A0092B-C50C-407E-A947-70E740481C1C}">
                <a14:useLocalDpi xmlns:a14="http://schemas.microsoft.com/office/drawing/2010/main" val="0"/>
              </a:ext>
            </a:extLst>
          </a:blip>
          <a:stretch>
            <a:fillRect/>
          </a:stretch>
        </p:blipFill>
        <p:spPr>
          <a:xfrm>
            <a:off x="5731808" y="9071"/>
            <a:ext cx="3412192" cy="2763520"/>
          </a:xfrm>
          <a:prstGeom prst="rect">
            <a:avLst/>
          </a:prstGeom>
        </p:spPr>
      </p:pic>
      <p:sp>
        <p:nvSpPr>
          <p:cNvPr id="3" name="Subtítulo 2"/>
          <p:cNvSpPr>
            <a:spLocks noGrp="1"/>
          </p:cNvSpPr>
          <p:nvPr>
            <p:ph type="subTitle" idx="1"/>
          </p:nvPr>
        </p:nvSpPr>
        <p:spPr>
          <a:xfrm>
            <a:off x="1474118" y="2763520"/>
            <a:ext cx="7195056" cy="3331453"/>
          </a:xfrm>
        </p:spPr>
        <p:txBody>
          <a:bodyPr>
            <a:noAutofit/>
          </a:bodyPr>
          <a:lstStyle/>
          <a:p>
            <a:pPr algn="l">
              <a:spcBef>
                <a:spcPts val="600"/>
              </a:spcBef>
              <a:spcAft>
                <a:spcPts val="600"/>
              </a:spcAft>
            </a:pPr>
            <a:r>
              <a:rPr lang="es-ES" sz="1800" b="1" dirty="0" smtClean="0">
                <a:solidFill>
                  <a:srgbClr val="995FAC"/>
                </a:solidFill>
                <a:latin typeface="Rockwell"/>
                <a:cs typeface="Rockwell"/>
              </a:rPr>
              <a:t>Programa </a:t>
            </a:r>
            <a:r>
              <a:rPr lang="es-ES" sz="1800" b="1" dirty="0" err="1">
                <a:solidFill>
                  <a:srgbClr val="995FAC"/>
                </a:solidFill>
                <a:latin typeface="Rockwell"/>
                <a:cs typeface="Rockwell"/>
              </a:rPr>
              <a:t>IOempresas</a:t>
            </a:r>
            <a:r>
              <a:rPr lang="es-ES" sz="1800" b="1" dirty="0">
                <a:solidFill>
                  <a:srgbClr val="995FAC"/>
                </a:solidFill>
                <a:latin typeface="Rockwell"/>
                <a:cs typeface="Rockwell"/>
              </a:rPr>
              <a:t>:</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Más de 273 consultas atendidas en el año 2020 para implantar medidas de igualdad.</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66 empresas asesoradas </a:t>
            </a:r>
          </a:p>
          <a:p>
            <a:pPr marL="742950" lvl="1" indent="-285750" algn="l">
              <a:spcBef>
                <a:spcPts val="600"/>
              </a:spcBef>
              <a:spcAft>
                <a:spcPts val="600"/>
              </a:spcAft>
              <a:buFont typeface="Arial" panose="020B0604020202020204" pitchFamily="34" charset="0"/>
              <a:buChar char="•"/>
            </a:pPr>
            <a:r>
              <a:rPr lang="es-ES" sz="1500" dirty="0">
                <a:solidFill>
                  <a:schemeClr val="tx1"/>
                </a:solidFill>
                <a:latin typeface="Trebuchet MS"/>
                <a:cs typeface="Trebuchet MS"/>
              </a:rPr>
              <a:t>15 planes de igualdad implantados con sus correspondientes protocolos y medidas dirigidas a prevenir y actuar ante el acoso sexual y por razón de sexo</a:t>
            </a:r>
            <a:r>
              <a:rPr lang="es-ES" sz="1500" dirty="0" smtClean="0">
                <a:solidFill>
                  <a:schemeClr val="tx1"/>
                </a:solidFill>
                <a:latin typeface="Trebuchet MS"/>
                <a:cs typeface="Trebuchet MS"/>
              </a:rPr>
              <a:t>.</a:t>
            </a:r>
          </a:p>
          <a:p>
            <a:pPr marL="742950" lvl="1" indent="-285750" algn="l">
              <a:spcBef>
                <a:spcPts val="600"/>
              </a:spcBef>
              <a:spcAft>
                <a:spcPts val="600"/>
              </a:spcAft>
              <a:buFont typeface="Arial" panose="020B0604020202020204" pitchFamily="34" charset="0"/>
              <a:buChar char="•"/>
            </a:pPr>
            <a:r>
              <a:rPr lang="es-ES" sz="1500" dirty="0" smtClean="0">
                <a:solidFill>
                  <a:schemeClr val="tx1"/>
                </a:solidFill>
                <a:latin typeface="Trebuchet MS"/>
                <a:cs typeface="Trebuchet MS"/>
              </a:rPr>
              <a:t>Banco de buenas prácticas a través de la web de la Consejería de Familia e I.O.</a:t>
            </a:r>
            <a:endParaRPr lang="es-ES" sz="1500" dirty="0">
              <a:solidFill>
                <a:schemeClr val="tx1"/>
              </a:solidFill>
              <a:latin typeface="Trebuchet MS"/>
              <a:cs typeface="Trebuchet MS"/>
            </a:endParaRPr>
          </a:p>
        </p:txBody>
      </p:sp>
      <p:cxnSp>
        <p:nvCxnSpPr>
          <p:cNvPr id="7" name="Conector recto 6"/>
          <p:cNvCxnSpPr/>
          <p:nvPr/>
        </p:nvCxnSpPr>
        <p:spPr>
          <a:xfrm flipH="1">
            <a:off x="1546688" y="2488236"/>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75178" y="1844653"/>
            <a:ext cx="6224652" cy="558918"/>
          </a:xfrm>
          <a:ln>
            <a:noFill/>
          </a:ln>
        </p:spPr>
        <p:txBody>
          <a:bodyPr>
            <a:noAutofit/>
          </a:bodyPr>
          <a:lstStyle/>
          <a:p>
            <a:pPr lvl="0" algn="l">
              <a:spcBef>
                <a:spcPct val="20000"/>
              </a:spcBef>
            </a:pPr>
            <a:r>
              <a:rPr lang="es-ES" sz="3200" dirty="0" smtClean="0">
                <a:solidFill>
                  <a:srgbClr val="8D48AD"/>
                </a:solidFill>
                <a:latin typeface="Rockwell"/>
                <a:cs typeface="Rockwell"/>
              </a:rPr>
              <a:t>EMPRESAS</a:t>
            </a:r>
            <a:endParaRPr lang="es-ES" sz="3200" dirty="0">
              <a:solidFill>
                <a:srgbClr val="8D48AD"/>
              </a:solidFill>
              <a:latin typeface="Rockwell"/>
              <a:cs typeface="Rockwell"/>
            </a:endParaRPr>
          </a:p>
        </p:txBody>
      </p:sp>
    </p:spTree>
    <p:extLst>
      <p:ext uri="{BB962C8B-B14F-4D97-AF65-F5344CB8AC3E}">
        <p14:creationId xmlns:p14="http://schemas.microsoft.com/office/powerpoint/2010/main" val="3953446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50"/>
            <a:ext cx="9144000" cy="6858000"/>
          </a:xfrm>
          <a:prstGeom prst="rect">
            <a:avLst/>
          </a:prstGeom>
        </p:spPr>
      </p:pic>
      <p:pic>
        <p:nvPicPr>
          <p:cNvPr id="10" name="Imagen 9" descr="team-spirit-2447163_1920.jpg"/>
          <p:cNvPicPr>
            <a:picLocks noChangeAspect="1"/>
          </p:cNvPicPr>
          <p:nvPr/>
        </p:nvPicPr>
        <p:blipFill>
          <a:blip r:embed="rId3">
            <a:duotone>
              <a:schemeClr val="accent4">
                <a:shade val="45000"/>
                <a:satMod val="135000"/>
              </a:schemeClr>
              <a:prstClr val="white"/>
            </a:duotone>
            <a:alphaModFix amt="34000"/>
            <a:extLst>
              <a:ext uri="{28A0092B-C50C-407E-A947-70E740481C1C}">
                <a14:useLocalDpi xmlns:a14="http://schemas.microsoft.com/office/drawing/2010/main" val="0"/>
              </a:ext>
            </a:extLst>
          </a:blip>
          <a:stretch>
            <a:fillRect/>
          </a:stretch>
        </p:blipFill>
        <p:spPr>
          <a:xfrm>
            <a:off x="5731808" y="9071"/>
            <a:ext cx="3412192" cy="2763520"/>
          </a:xfrm>
          <a:prstGeom prst="rect">
            <a:avLst/>
          </a:prstGeom>
        </p:spPr>
      </p:pic>
      <p:pic>
        <p:nvPicPr>
          <p:cNvPr id="8" name="Imagen 7" descr="girl-3468114_1920.jpg"/>
          <p:cNvPicPr>
            <a:picLocks noChangeAspect="1"/>
          </p:cNvPicPr>
          <p:nvPr/>
        </p:nvPicPr>
        <p:blipFill>
          <a:blip r:embed="rId4">
            <a:duotone>
              <a:schemeClr val="accent4">
                <a:shade val="45000"/>
                <a:satMod val="135000"/>
              </a:schemeClr>
              <a:prstClr val="white"/>
            </a:duotone>
            <a:alphaModFix amt="52000"/>
            <a:extLst>
              <a:ext uri="{28A0092B-C50C-407E-A947-70E740481C1C}">
                <a14:useLocalDpi xmlns:a14="http://schemas.microsoft.com/office/drawing/2010/main" val="0"/>
              </a:ext>
            </a:extLst>
          </a:blip>
          <a:stretch>
            <a:fillRect/>
          </a:stretch>
        </p:blipFill>
        <p:spPr>
          <a:xfrm>
            <a:off x="0" y="4184952"/>
            <a:ext cx="3094559" cy="2684892"/>
          </a:xfrm>
          <a:prstGeom prst="rect">
            <a:avLst/>
          </a:prstGeom>
        </p:spPr>
      </p:pic>
      <p:pic>
        <p:nvPicPr>
          <p:cNvPr id="4" name="Imagen 3" descr="jov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8" y="1726595"/>
            <a:ext cx="1260000" cy="1260000"/>
          </a:xfrm>
          <a:prstGeom prst="rect">
            <a:avLst/>
          </a:prstGeom>
          <a:ln>
            <a:solidFill>
              <a:srgbClr val="FFFFFF"/>
            </a:solidFill>
          </a:ln>
        </p:spPr>
      </p:pic>
      <p:sp>
        <p:nvSpPr>
          <p:cNvPr id="3" name="Subtítulo 2"/>
          <p:cNvSpPr>
            <a:spLocks noGrp="1"/>
          </p:cNvSpPr>
          <p:nvPr>
            <p:ph type="subTitle" idx="1"/>
          </p:nvPr>
        </p:nvSpPr>
        <p:spPr>
          <a:xfrm>
            <a:off x="1376300" y="2986595"/>
            <a:ext cx="6447314" cy="2202262"/>
          </a:xfrm>
        </p:spPr>
        <p:txBody>
          <a:bodyPr>
            <a:noAutofit/>
          </a:bodyPr>
          <a:lstStyle/>
          <a:p>
            <a:pPr marL="285750" indent="-285750" algn="just">
              <a:spcBef>
                <a:spcPts val="600"/>
              </a:spcBef>
              <a:spcAft>
                <a:spcPts val="600"/>
              </a:spcAft>
              <a:buClr>
                <a:srgbClr val="995FAC"/>
              </a:buClr>
              <a:buFont typeface="Arial" panose="020B0604020202020204" pitchFamily="34" charset="0"/>
              <a:buChar char="•"/>
            </a:pPr>
            <a:r>
              <a:rPr lang="es-ES" sz="1500" dirty="0">
                <a:solidFill>
                  <a:schemeClr val="tx1"/>
                </a:solidFill>
                <a:latin typeface="Trebuchet MS"/>
                <a:cs typeface="Trebuchet MS"/>
              </a:rPr>
              <a:t>4.500 jóvenes formados en el ámbito educativo, universitario, asociacionismo </a:t>
            </a:r>
            <a:r>
              <a:rPr lang="es-ES" sz="1500" dirty="0" smtClean="0">
                <a:solidFill>
                  <a:schemeClr val="tx1"/>
                </a:solidFill>
                <a:latin typeface="Trebuchet MS"/>
                <a:cs typeface="Trebuchet MS"/>
              </a:rPr>
              <a:t>juvenil</a:t>
            </a:r>
            <a:br>
              <a:rPr lang="es-ES" sz="1500" dirty="0" smtClean="0">
                <a:solidFill>
                  <a:schemeClr val="tx1"/>
                </a:solidFill>
                <a:latin typeface="Trebuchet MS"/>
                <a:cs typeface="Trebuchet MS"/>
              </a:rPr>
            </a:br>
            <a:r>
              <a:rPr lang="es-ES" sz="1500" dirty="0" smtClean="0">
                <a:solidFill>
                  <a:schemeClr val="tx1"/>
                </a:solidFill>
                <a:latin typeface="Trebuchet MS"/>
                <a:cs typeface="Trebuchet MS"/>
              </a:rPr>
              <a:t>(</a:t>
            </a:r>
            <a:r>
              <a:rPr lang="es-ES" sz="1500" dirty="0">
                <a:solidFill>
                  <a:schemeClr val="tx1"/>
                </a:solidFill>
                <a:latin typeface="Trebuchet MS"/>
                <a:cs typeface="Trebuchet MS"/>
              </a:rPr>
              <a:t>Convenio con el Consejo de la Juventud).</a:t>
            </a:r>
          </a:p>
          <a:p>
            <a:pPr marL="285750" indent="-285750" algn="l">
              <a:spcBef>
                <a:spcPts val="600"/>
              </a:spcBef>
              <a:spcAft>
                <a:spcPts val="600"/>
              </a:spcAft>
              <a:buClr>
                <a:srgbClr val="995FAC"/>
              </a:buClr>
              <a:buFont typeface="Arial" panose="020B0604020202020204" pitchFamily="34" charset="0"/>
              <a:buChar char="•"/>
            </a:pPr>
            <a:r>
              <a:rPr lang="es-ES" sz="1500" dirty="0">
                <a:solidFill>
                  <a:schemeClr val="tx1"/>
                </a:solidFill>
                <a:latin typeface="Trebuchet MS"/>
                <a:cs typeface="Trebuchet MS"/>
              </a:rPr>
              <a:t>Programas de entidades del Tercer Sector: en torno a 3.500 jóvenes formados.</a:t>
            </a:r>
          </a:p>
          <a:p>
            <a:pPr marL="285750" indent="-285750" algn="l">
              <a:spcBef>
                <a:spcPts val="600"/>
              </a:spcBef>
              <a:spcAft>
                <a:spcPts val="600"/>
              </a:spcAft>
              <a:buClr>
                <a:srgbClr val="995FAC"/>
              </a:buClr>
              <a:buFont typeface="Arial" panose="020B0604020202020204" pitchFamily="34" charset="0"/>
              <a:buChar char="•"/>
            </a:pPr>
            <a:r>
              <a:rPr lang="es-ES" sz="1500" dirty="0">
                <a:solidFill>
                  <a:schemeClr val="tx1"/>
                </a:solidFill>
                <a:latin typeface="Trebuchet MS"/>
                <a:cs typeface="Trebuchet MS"/>
              </a:rPr>
              <a:t>Deportes, ocio y tiempo libre: más de 15.000 personas sensibilizadas</a:t>
            </a:r>
            <a:r>
              <a:rPr lang="es-ES" sz="1500" dirty="0" smtClean="0">
                <a:solidFill>
                  <a:schemeClr val="tx1"/>
                </a:solidFill>
                <a:latin typeface="Trebuchet MS"/>
                <a:cs typeface="Trebuchet MS"/>
              </a:rPr>
              <a:t>.</a:t>
            </a:r>
            <a:endParaRPr lang="es-ES" sz="1500" dirty="0">
              <a:solidFill>
                <a:schemeClr val="tx1"/>
              </a:solidFill>
              <a:latin typeface="Trebuchet MS"/>
              <a:cs typeface="Trebuchet MS"/>
            </a:endParaRPr>
          </a:p>
        </p:txBody>
      </p:sp>
      <p:cxnSp>
        <p:nvCxnSpPr>
          <p:cNvPr id="7" name="Conector recto 6"/>
          <p:cNvCxnSpPr/>
          <p:nvPr/>
        </p:nvCxnSpPr>
        <p:spPr>
          <a:xfrm flipH="1">
            <a:off x="1444458" y="2621279"/>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44458" y="1977744"/>
            <a:ext cx="6379156" cy="558918"/>
          </a:xfrm>
          <a:ln>
            <a:noFill/>
          </a:ln>
        </p:spPr>
        <p:txBody>
          <a:bodyPr>
            <a:noAutofit/>
          </a:bodyPr>
          <a:lstStyle/>
          <a:p>
            <a:pPr lvl="0" algn="l">
              <a:spcBef>
                <a:spcPct val="20000"/>
              </a:spcBef>
            </a:pPr>
            <a:r>
              <a:rPr lang="es-ES" sz="3200" dirty="0" smtClean="0">
                <a:solidFill>
                  <a:srgbClr val="8D48AD"/>
                </a:solidFill>
                <a:latin typeface="Rockwell"/>
                <a:cs typeface="Rockwell"/>
              </a:rPr>
              <a:t>JÓVENES</a:t>
            </a:r>
            <a:endParaRPr lang="es-ES" sz="3200" dirty="0">
              <a:solidFill>
                <a:srgbClr val="8D48AD"/>
              </a:solidFill>
              <a:latin typeface="Rockwell"/>
              <a:cs typeface="Rockwell"/>
            </a:endParaRPr>
          </a:p>
        </p:txBody>
      </p:sp>
      <p:sp>
        <p:nvSpPr>
          <p:cNvPr id="6" name="Subtítulo 2"/>
          <p:cNvSpPr txBox="1">
            <a:spLocks/>
          </p:cNvSpPr>
          <p:nvPr/>
        </p:nvSpPr>
        <p:spPr>
          <a:xfrm>
            <a:off x="974044" y="4778230"/>
            <a:ext cx="7767700" cy="13208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Clr>
                <a:srgbClr val="995FAC"/>
              </a:buClr>
              <a:buFont typeface="Arial" panose="020B0604020202020204" pitchFamily="34" charset="0"/>
              <a:buChar char="•"/>
            </a:pPr>
            <a:endParaRPr lang="es-ES" sz="1500" dirty="0">
              <a:solidFill>
                <a:schemeClr val="tx1"/>
              </a:solidFill>
              <a:latin typeface="Arial Narrow"/>
              <a:cs typeface="Arial Narrow"/>
            </a:endParaRPr>
          </a:p>
        </p:txBody>
      </p:sp>
    </p:spTree>
    <p:extLst>
      <p:ext uri="{BB962C8B-B14F-4D97-AF65-F5344CB8AC3E}">
        <p14:creationId xmlns:p14="http://schemas.microsoft.com/office/powerpoint/2010/main" val="1413011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150"/>
            <a:ext cx="9144000" cy="6858000"/>
          </a:xfrm>
          <a:prstGeom prst="rect">
            <a:avLst/>
          </a:prstGeom>
        </p:spPr>
      </p:pic>
      <p:pic>
        <p:nvPicPr>
          <p:cNvPr id="10" name="Imagen 9" descr="team-spirit-2447163_1920.jpg"/>
          <p:cNvPicPr>
            <a:picLocks noChangeAspect="1"/>
          </p:cNvPicPr>
          <p:nvPr/>
        </p:nvPicPr>
        <p:blipFill>
          <a:blip r:embed="rId3">
            <a:duotone>
              <a:schemeClr val="accent4">
                <a:shade val="45000"/>
                <a:satMod val="135000"/>
              </a:schemeClr>
              <a:prstClr val="white"/>
            </a:duotone>
            <a:alphaModFix amt="34000"/>
            <a:extLst>
              <a:ext uri="{28A0092B-C50C-407E-A947-70E740481C1C}">
                <a14:useLocalDpi xmlns:a14="http://schemas.microsoft.com/office/drawing/2010/main" val="0"/>
              </a:ext>
            </a:extLst>
          </a:blip>
          <a:stretch>
            <a:fillRect/>
          </a:stretch>
        </p:blipFill>
        <p:spPr>
          <a:xfrm>
            <a:off x="5731808" y="9071"/>
            <a:ext cx="3412192" cy="2763520"/>
          </a:xfrm>
          <a:prstGeom prst="rect">
            <a:avLst/>
          </a:prstGeom>
        </p:spPr>
      </p:pic>
      <p:pic>
        <p:nvPicPr>
          <p:cNvPr id="8" name="Imagen 7" descr="girl-3468114_1920.jpg"/>
          <p:cNvPicPr>
            <a:picLocks noChangeAspect="1"/>
          </p:cNvPicPr>
          <p:nvPr/>
        </p:nvPicPr>
        <p:blipFill>
          <a:blip r:embed="rId4">
            <a:duotone>
              <a:schemeClr val="accent4">
                <a:shade val="45000"/>
                <a:satMod val="135000"/>
              </a:schemeClr>
              <a:prstClr val="white"/>
            </a:duotone>
            <a:alphaModFix amt="52000"/>
            <a:extLst>
              <a:ext uri="{28A0092B-C50C-407E-A947-70E740481C1C}">
                <a14:useLocalDpi xmlns:a14="http://schemas.microsoft.com/office/drawing/2010/main" val="0"/>
              </a:ext>
            </a:extLst>
          </a:blip>
          <a:stretch>
            <a:fillRect/>
          </a:stretch>
        </p:blipFill>
        <p:spPr>
          <a:xfrm>
            <a:off x="0" y="4184952"/>
            <a:ext cx="3094559" cy="2684892"/>
          </a:xfrm>
          <a:prstGeom prst="rect">
            <a:avLst/>
          </a:prstGeom>
        </p:spPr>
      </p:pic>
      <p:pic>
        <p:nvPicPr>
          <p:cNvPr id="4" name="Imagen 3" descr="jove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8" y="1726595"/>
            <a:ext cx="1260000" cy="1260000"/>
          </a:xfrm>
          <a:prstGeom prst="rect">
            <a:avLst/>
          </a:prstGeom>
          <a:ln>
            <a:solidFill>
              <a:srgbClr val="FFFFFF"/>
            </a:solidFill>
          </a:ln>
        </p:spPr>
      </p:pic>
      <p:sp>
        <p:nvSpPr>
          <p:cNvPr id="3" name="Subtítulo 2"/>
          <p:cNvSpPr>
            <a:spLocks noGrp="1"/>
          </p:cNvSpPr>
          <p:nvPr>
            <p:ph type="subTitle" idx="1"/>
          </p:nvPr>
        </p:nvSpPr>
        <p:spPr>
          <a:xfrm>
            <a:off x="1376300" y="2986594"/>
            <a:ext cx="4949510" cy="2468357"/>
          </a:xfrm>
        </p:spPr>
        <p:txBody>
          <a:bodyPr>
            <a:noAutofit/>
          </a:bodyPr>
          <a:lstStyle/>
          <a:p>
            <a:pPr marL="285750" indent="-285750" algn="just">
              <a:buClr>
                <a:srgbClr val="995FAC"/>
              </a:buClr>
              <a:buFont typeface="Arial" panose="020B0604020202020204" pitchFamily="34" charset="0"/>
              <a:buChar char="•"/>
            </a:pPr>
            <a:r>
              <a:rPr lang="es-ES" sz="1500" dirty="0" smtClean="0">
                <a:solidFill>
                  <a:schemeClr val="tx1"/>
                </a:solidFill>
                <a:latin typeface="Trebuchet MS"/>
                <a:cs typeface="Trebuchet MS"/>
              </a:rPr>
              <a:t>Implicación </a:t>
            </a:r>
            <a:r>
              <a:rPr lang="es-ES" sz="1500" dirty="0">
                <a:solidFill>
                  <a:schemeClr val="tx1"/>
                </a:solidFill>
                <a:latin typeface="Trebuchet MS"/>
                <a:cs typeface="Trebuchet MS"/>
              </a:rPr>
              <a:t>del mundo del deporte contra la violencia de género: balonmano, rugby, baloncesto. </a:t>
            </a:r>
            <a:r>
              <a:rPr lang="es-ES" sz="1500" dirty="0" smtClean="0">
                <a:solidFill>
                  <a:schemeClr val="tx1"/>
                </a:solidFill>
                <a:latin typeface="Trebuchet MS"/>
                <a:cs typeface="Trebuchet MS"/>
              </a:rPr>
              <a:t>Destacar la Importancia </a:t>
            </a:r>
            <a:r>
              <a:rPr lang="es-ES" sz="1500" dirty="0">
                <a:solidFill>
                  <a:schemeClr val="tx1"/>
                </a:solidFill>
                <a:latin typeface="Trebuchet MS"/>
                <a:cs typeface="Trebuchet MS"/>
              </a:rPr>
              <a:t>del deporte como lugar de encuentro de niños y niñas, jóvenes y familias, para llevar a cabo labores de sensibilización en materia de igualdad de género, prevención de la violencia y formación</a:t>
            </a:r>
          </a:p>
        </p:txBody>
      </p:sp>
      <p:cxnSp>
        <p:nvCxnSpPr>
          <p:cNvPr id="7" name="Conector recto 6"/>
          <p:cNvCxnSpPr/>
          <p:nvPr/>
        </p:nvCxnSpPr>
        <p:spPr>
          <a:xfrm flipH="1">
            <a:off x="1444458" y="2621279"/>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44458" y="1977744"/>
            <a:ext cx="6379156" cy="558918"/>
          </a:xfrm>
          <a:ln>
            <a:noFill/>
          </a:ln>
        </p:spPr>
        <p:txBody>
          <a:bodyPr>
            <a:noAutofit/>
          </a:bodyPr>
          <a:lstStyle/>
          <a:p>
            <a:pPr lvl="0" algn="l">
              <a:spcBef>
                <a:spcPct val="20000"/>
              </a:spcBef>
            </a:pPr>
            <a:r>
              <a:rPr lang="es-ES" sz="3200" dirty="0" smtClean="0">
                <a:solidFill>
                  <a:srgbClr val="8D48AD"/>
                </a:solidFill>
                <a:latin typeface="Rockwell"/>
                <a:cs typeface="Rockwell"/>
              </a:rPr>
              <a:t>JÓVENES</a:t>
            </a:r>
            <a:endParaRPr lang="es-ES" sz="3200" dirty="0">
              <a:solidFill>
                <a:srgbClr val="8D48AD"/>
              </a:solidFill>
              <a:latin typeface="Rockwell"/>
              <a:cs typeface="Rockwell"/>
            </a:endParaRPr>
          </a:p>
        </p:txBody>
      </p:sp>
      <p:sp>
        <p:nvSpPr>
          <p:cNvPr id="6" name="Subtítulo 2"/>
          <p:cNvSpPr txBox="1">
            <a:spLocks/>
          </p:cNvSpPr>
          <p:nvPr/>
        </p:nvSpPr>
        <p:spPr>
          <a:xfrm>
            <a:off x="974044" y="4778230"/>
            <a:ext cx="7767700" cy="13208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Clr>
                <a:srgbClr val="995FAC"/>
              </a:buClr>
              <a:buFont typeface="Arial" panose="020B0604020202020204" pitchFamily="34" charset="0"/>
              <a:buChar char="•"/>
            </a:pPr>
            <a:endParaRPr lang="es-ES" sz="1500" dirty="0">
              <a:solidFill>
                <a:schemeClr val="tx1"/>
              </a:solidFill>
              <a:latin typeface="Arial Narrow"/>
              <a:cs typeface="Arial Narrow"/>
            </a:endParaRPr>
          </a:p>
        </p:txBody>
      </p:sp>
    </p:spTree>
    <p:extLst>
      <p:ext uri="{BB962C8B-B14F-4D97-AF65-F5344CB8AC3E}">
        <p14:creationId xmlns:p14="http://schemas.microsoft.com/office/powerpoint/2010/main" val="32997748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Imagen 11" descr="girl-3468114_1920.jpg"/>
          <p:cNvPicPr>
            <a:picLocks noChangeAspect="1"/>
          </p:cNvPicPr>
          <p:nvPr/>
        </p:nvPicPr>
        <p:blipFill>
          <a:blip r:embed="rId3">
            <a:duotone>
              <a:schemeClr val="accent4">
                <a:shade val="45000"/>
                <a:satMod val="135000"/>
              </a:schemeClr>
              <a:prstClr val="white"/>
            </a:duotone>
            <a:alphaModFix amt="52000"/>
            <a:extLst>
              <a:ext uri="{28A0092B-C50C-407E-A947-70E740481C1C}">
                <a14:useLocalDpi xmlns:a14="http://schemas.microsoft.com/office/drawing/2010/main" val="0"/>
              </a:ext>
            </a:extLst>
          </a:blip>
          <a:stretch>
            <a:fillRect/>
          </a:stretch>
        </p:blipFill>
        <p:spPr>
          <a:xfrm>
            <a:off x="0" y="4184952"/>
            <a:ext cx="3094559" cy="2684892"/>
          </a:xfrm>
          <a:prstGeom prst="rect">
            <a:avLst/>
          </a:prstGeom>
        </p:spPr>
      </p:pic>
      <p:pic>
        <p:nvPicPr>
          <p:cNvPr id="7" name="Imagen 6" descr="team-spirit-2447163_1920.jpg"/>
          <p:cNvPicPr>
            <a:picLocks noChangeAspect="1"/>
          </p:cNvPicPr>
          <p:nvPr/>
        </p:nvPicPr>
        <p:blipFill>
          <a:blip r:embed="rId4">
            <a:duotone>
              <a:schemeClr val="accent4">
                <a:shade val="45000"/>
                <a:satMod val="135000"/>
              </a:schemeClr>
              <a:prstClr val="white"/>
            </a:duotone>
            <a:alphaModFix amt="34000"/>
            <a:extLst>
              <a:ext uri="{28A0092B-C50C-407E-A947-70E740481C1C}">
                <a14:useLocalDpi xmlns:a14="http://schemas.microsoft.com/office/drawing/2010/main" val="0"/>
              </a:ext>
            </a:extLst>
          </a:blip>
          <a:stretch>
            <a:fillRect/>
          </a:stretch>
        </p:blipFill>
        <p:spPr>
          <a:xfrm>
            <a:off x="5731808" y="9071"/>
            <a:ext cx="3412192" cy="2763520"/>
          </a:xfrm>
          <a:prstGeom prst="rect">
            <a:avLst/>
          </a:prstGeom>
        </p:spPr>
      </p:pic>
      <p:pic>
        <p:nvPicPr>
          <p:cNvPr id="2" name="Imagen 1" descr="puebl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9" y="1678214"/>
            <a:ext cx="1260000" cy="1260000"/>
          </a:xfrm>
          <a:prstGeom prst="rect">
            <a:avLst/>
          </a:prstGeom>
        </p:spPr>
      </p:pic>
      <p:cxnSp>
        <p:nvCxnSpPr>
          <p:cNvPr id="8" name="Conector recto 7"/>
          <p:cNvCxnSpPr/>
          <p:nvPr/>
        </p:nvCxnSpPr>
        <p:spPr>
          <a:xfrm flipH="1">
            <a:off x="1584473" y="263669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10" name="Título 1"/>
          <p:cNvSpPr txBox="1">
            <a:spLocks/>
          </p:cNvSpPr>
          <p:nvPr/>
        </p:nvSpPr>
        <p:spPr>
          <a:xfrm>
            <a:off x="1475618" y="2081730"/>
            <a:ext cx="6204183" cy="482395"/>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Bef>
                <a:spcPct val="20000"/>
              </a:spcBef>
            </a:pPr>
            <a:r>
              <a:rPr lang="es-ES" sz="3200" dirty="0" smtClean="0">
                <a:solidFill>
                  <a:srgbClr val="8D48AD"/>
                </a:solidFill>
                <a:latin typeface="Rockwell"/>
                <a:cs typeface="Rockwell"/>
              </a:rPr>
              <a:t>MEDIO RURAL</a:t>
            </a:r>
            <a:endParaRPr lang="es-ES" sz="3200" dirty="0">
              <a:solidFill>
                <a:srgbClr val="8D48AD"/>
              </a:solidFill>
              <a:latin typeface="Rockwell"/>
              <a:cs typeface="Rockwell"/>
            </a:endParaRPr>
          </a:p>
        </p:txBody>
      </p:sp>
      <p:sp>
        <p:nvSpPr>
          <p:cNvPr id="11" name="Subtítulo 2"/>
          <p:cNvSpPr>
            <a:spLocks noGrp="1"/>
          </p:cNvSpPr>
          <p:nvPr>
            <p:ph type="subTitle" idx="1"/>
          </p:nvPr>
        </p:nvSpPr>
        <p:spPr>
          <a:xfrm>
            <a:off x="1475618" y="2944021"/>
            <a:ext cx="6083906" cy="2933336"/>
          </a:xfrm>
        </p:spPr>
        <p:txBody>
          <a:bodyPr>
            <a:noAutofit/>
          </a:bodyPr>
          <a:lstStyle/>
          <a:p>
            <a:pPr marL="285750" indent="-285750" algn="just">
              <a:spcBef>
                <a:spcPts val="600"/>
              </a:spcBef>
              <a:spcAft>
                <a:spcPts val="600"/>
              </a:spcAft>
              <a:buClr>
                <a:srgbClr val="995FAC"/>
              </a:buClr>
              <a:buFont typeface="Arial" panose="020B0604020202020204" pitchFamily="34" charset="0"/>
              <a:buChar char="•"/>
            </a:pPr>
            <a:r>
              <a:rPr lang="es-ES" sz="1500" dirty="0" smtClean="0">
                <a:solidFill>
                  <a:schemeClr val="tx1"/>
                </a:solidFill>
                <a:latin typeface="Trebuchet MS"/>
                <a:cs typeface="Trebuchet MS"/>
              </a:rPr>
              <a:t>Sensibilización sobre violencia de género por entidades del medio rural.</a:t>
            </a:r>
          </a:p>
          <a:p>
            <a:pPr marL="285750" indent="-285750" algn="l">
              <a:spcBef>
                <a:spcPts val="600"/>
              </a:spcBef>
              <a:spcAft>
                <a:spcPts val="600"/>
              </a:spcAft>
              <a:buClr>
                <a:srgbClr val="995FAC"/>
              </a:buClr>
              <a:buFont typeface="Arial" panose="020B0604020202020204" pitchFamily="34" charset="0"/>
              <a:buChar char="•"/>
            </a:pPr>
            <a:r>
              <a:rPr lang="es-ES" sz="1500" dirty="0" smtClean="0">
                <a:solidFill>
                  <a:schemeClr val="tx1"/>
                </a:solidFill>
                <a:latin typeface="Trebuchet MS"/>
                <a:cs typeface="Trebuchet MS"/>
              </a:rPr>
              <a:t>Actuaciones dirigidas a 580 mujeres del medio rural.</a:t>
            </a:r>
          </a:p>
          <a:p>
            <a:pPr marL="285750" indent="-285750" algn="just">
              <a:spcBef>
                <a:spcPts val="600"/>
              </a:spcBef>
              <a:spcAft>
                <a:spcPts val="600"/>
              </a:spcAft>
              <a:buClr>
                <a:srgbClr val="995FAC"/>
              </a:buClr>
              <a:buFont typeface="Arial" panose="020B0604020202020204" pitchFamily="34" charset="0"/>
              <a:buChar char="•"/>
            </a:pPr>
            <a:r>
              <a:rPr lang="es-ES" sz="1500" dirty="0">
                <a:solidFill>
                  <a:schemeClr val="tx1"/>
                </a:solidFill>
                <a:latin typeface="Trebuchet MS"/>
                <a:cs typeface="Trebuchet MS"/>
              </a:rPr>
              <a:t>Actuaciones de digitalización y apoyo al emprendimiento de las mujeres del medio rural.</a:t>
            </a:r>
          </a:p>
        </p:txBody>
      </p:sp>
    </p:spTree>
    <p:extLst>
      <p:ext uri="{BB962C8B-B14F-4D97-AF65-F5344CB8AC3E}">
        <p14:creationId xmlns:p14="http://schemas.microsoft.com/office/powerpoint/2010/main" val="8004248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Imagen 1" descr="girl-704922_1920.jpg"/>
          <p:cNvPicPr>
            <a:picLocks noChangeAspect="1"/>
          </p:cNvPicPr>
          <p:nvPr/>
        </p:nvPicPr>
        <p:blipFill>
          <a:blip r:embed="rId3">
            <a:duotone>
              <a:schemeClr val="accent4">
                <a:shade val="45000"/>
                <a:satMod val="135000"/>
              </a:schemeClr>
              <a:prstClr val="white"/>
            </a:duotone>
            <a:alphaModFix amt="47000"/>
            <a:extLst>
              <a:ext uri="{28A0092B-C50C-407E-A947-70E740481C1C}">
                <a14:useLocalDpi xmlns:a14="http://schemas.microsoft.com/office/drawing/2010/main" val="0"/>
              </a:ext>
            </a:extLst>
          </a:blip>
          <a:stretch>
            <a:fillRect/>
          </a:stretch>
        </p:blipFill>
        <p:spPr>
          <a:xfrm>
            <a:off x="6470951" y="217716"/>
            <a:ext cx="2449191" cy="1986279"/>
          </a:xfrm>
          <a:prstGeom prst="rect">
            <a:avLst/>
          </a:prstGeom>
        </p:spPr>
      </p:pic>
    </p:spTree>
    <p:extLst>
      <p:ext uri="{BB962C8B-B14F-4D97-AF65-F5344CB8AC3E}">
        <p14:creationId xmlns:p14="http://schemas.microsoft.com/office/powerpoint/2010/main" val="4234826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Imagen 9" descr="health-2082630_1280.jpg"/>
          <p:cNvPicPr>
            <a:picLocks noChangeAspect="1"/>
          </p:cNvPicPr>
          <p:nvPr/>
        </p:nvPicPr>
        <p:blipFill>
          <a:blip r:embed="rId3">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pic>
        <p:nvPicPr>
          <p:cNvPr id="8" name="Imagen 7" descr="01b.jpg"/>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4" name="Imagen 3" descr="nin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379" y="1645168"/>
            <a:ext cx="1260000" cy="1260000"/>
          </a:xfrm>
          <a:prstGeom prst="rect">
            <a:avLst/>
          </a:prstGeom>
        </p:spPr>
      </p:pic>
      <p:sp>
        <p:nvSpPr>
          <p:cNvPr id="3" name="Subtítulo 2"/>
          <p:cNvSpPr>
            <a:spLocks noGrp="1"/>
          </p:cNvSpPr>
          <p:nvPr>
            <p:ph type="subTitle" idx="1"/>
          </p:nvPr>
        </p:nvSpPr>
        <p:spPr>
          <a:xfrm>
            <a:off x="1406507" y="3429000"/>
            <a:ext cx="7277874" cy="2642856"/>
          </a:xfrm>
        </p:spPr>
        <p:txBody>
          <a:bodyPr>
            <a:noAutofit/>
          </a:bodyPr>
          <a:lstStyle/>
          <a:p>
            <a:pPr lvl="0" algn="l">
              <a:buClr>
                <a:schemeClr val="accent2"/>
              </a:buClr>
              <a:defRPr/>
            </a:pPr>
            <a:r>
              <a:rPr lang="es-ES" sz="1500" dirty="0">
                <a:solidFill>
                  <a:srgbClr val="995FAC"/>
                </a:solidFill>
                <a:latin typeface="Rockwell"/>
                <a:cs typeface="Rockwell"/>
              </a:rPr>
              <a:t>Proyecto </a:t>
            </a:r>
            <a:r>
              <a:rPr lang="es-ES" sz="1500" dirty="0" smtClean="0">
                <a:solidFill>
                  <a:srgbClr val="995FAC"/>
                </a:solidFill>
                <a:latin typeface="Rockwell"/>
                <a:cs typeface="Rockwell"/>
              </a:rPr>
              <a:t>ATRAPADAS</a:t>
            </a:r>
            <a:endParaRPr lang="es-ES" sz="1500" dirty="0">
              <a:solidFill>
                <a:srgbClr val="995FAC"/>
              </a:solidFill>
              <a:latin typeface="Rockwell"/>
              <a:cs typeface="Rockwell"/>
            </a:endParaRPr>
          </a:p>
          <a:p>
            <a:pPr marL="742950" lvl="1" indent="-379413" algn="l">
              <a:buClr>
                <a:srgbClr val="8B357A"/>
              </a:buClr>
              <a:buFont typeface="Arial"/>
              <a:buChar char="•"/>
              <a:defRPr/>
            </a:pPr>
            <a:r>
              <a:rPr lang="es-ES" sz="1500" dirty="0" smtClean="0">
                <a:solidFill>
                  <a:prstClr val="black"/>
                </a:solidFill>
                <a:latin typeface="Trebuchet MS"/>
                <a:cs typeface="Trebuchet MS"/>
              </a:rPr>
              <a:t>La </a:t>
            </a:r>
            <a:r>
              <a:rPr lang="es-ES" sz="1500" dirty="0">
                <a:solidFill>
                  <a:prstClr val="black"/>
                </a:solidFill>
                <a:latin typeface="Trebuchet MS"/>
                <a:cs typeface="Trebuchet MS"/>
              </a:rPr>
              <a:t>situación de pandemia por la COVID 19, exige asumir nuevos retos, articular respuestas eficaces para problemas nuevos. Este proyecto pone en valor, la colaboración público privada, el sistema de servicios sociales en Castilla y León. </a:t>
            </a:r>
            <a:endParaRPr lang="es-ES" sz="1500" dirty="0" smtClean="0">
              <a:solidFill>
                <a:prstClr val="black"/>
              </a:solidFill>
              <a:latin typeface="Trebuchet MS"/>
              <a:cs typeface="Trebuchet MS"/>
            </a:endParaRPr>
          </a:p>
          <a:p>
            <a:pPr marL="742950" lvl="1" indent="-379413" algn="l">
              <a:buClr>
                <a:srgbClr val="8B357A"/>
              </a:buClr>
              <a:buFont typeface="Arial" panose="020B0604020202020204" pitchFamily="34" charset="0"/>
              <a:buChar char="•"/>
              <a:defRPr/>
            </a:pPr>
            <a:r>
              <a:rPr lang="es-ES" sz="1500" dirty="0" smtClean="0">
                <a:solidFill>
                  <a:prstClr val="black"/>
                </a:solidFill>
                <a:latin typeface="Trebuchet MS"/>
                <a:cs typeface="Trebuchet MS"/>
              </a:rPr>
              <a:t>Financiación 2020: 337.500 euros.</a:t>
            </a:r>
          </a:p>
          <a:p>
            <a:pPr marL="742950" lvl="1" indent="-379413" algn="l">
              <a:buClr>
                <a:srgbClr val="8B357A"/>
              </a:buClr>
              <a:buFont typeface="Arial" panose="020B0604020202020204" pitchFamily="34" charset="0"/>
              <a:buChar char="•"/>
              <a:defRPr/>
            </a:pPr>
            <a:r>
              <a:rPr lang="es-ES" sz="1500" dirty="0" smtClean="0">
                <a:solidFill>
                  <a:prstClr val="black"/>
                </a:solidFill>
                <a:latin typeface="Trebuchet MS"/>
                <a:cs typeface="Trebuchet MS"/>
              </a:rPr>
              <a:t>948 </a:t>
            </a:r>
            <a:r>
              <a:rPr lang="es-ES" sz="1500" dirty="0">
                <a:solidFill>
                  <a:prstClr val="black"/>
                </a:solidFill>
                <a:latin typeface="Trebuchet MS"/>
                <a:cs typeface="Trebuchet MS"/>
              </a:rPr>
              <a:t>las mujeres atendidas y </a:t>
            </a:r>
            <a:r>
              <a:rPr lang="es-ES" sz="1500" dirty="0" smtClean="0">
                <a:solidFill>
                  <a:prstClr val="black"/>
                </a:solidFill>
                <a:latin typeface="Trebuchet MS"/>
                <a:cs typeface="Trebuchet MS"/>
              </a:rPr>
              <a:t>12.133 intervenciones </a:t>
            </a:r>
            <a:r>
              <a:rPr lang="es-ES" sz="1500" dirty="0">
                <a:solidFill>
                  <a:prstClr val="black"/>
                </a:solidFill>
                <a:latin typeface="Trebuchet MS"/>
                <a:cs typeface="Trebuchet MS"/>
              </a:rPr>
              <a:t>para cubrir necesidades básicas urgentes. </a:t>
            </a:r>
            <a:endParaRPr lang="es-ES" sz="1500" dirty="0" smtClean="0">
              <a:solidFill>
                <a:prstClr val="black"/>
              </a:solidFill>
              <a:latin typeface="Trebuchet MS"/>
              <a:cs typeface="Trebuchet MS"/>
            </a:endParaRPr>
          </a:p>
          <a:p>
            <a:pPr marL="742950" lvl="1" indent="-379413" algn="l">
              <a:buClr>
                <a:srgbClr val="8B357A"/>
              </a:buClr>
              <a:buFont typeface="Arial" panose="020B0604020202020204" pitchFamily="34" charset="0"/>
              <a:buChar char="•"/>
              <a:defRPr/>
            </a:pPr>
            <a:r>
              <a:rPr lang="es-ES" sz="1600" dirty="0">
                <a:solidFill>
                  <a:schemeClr val="tx1"/>
                </a:solidFill>
                <a:latin typeface="Trebuchet MS"/>
                <a:cs typeface="Trebuchet MS"/>
              </a:rPr>
              <a:t>Consolidación del trabajo conjunto de la Junta de Castilla y León con las 5 entidades especializadas que dan cobertura a la demanda de atención en todo el </a:t>
            </a:r>
            <a:r>
              <a:rPr lang="es-ES" sz="1600" dirty="0" smtClean="0">
                <a:solidFill>
                  <a:schemeClr val="tx1"/>
                </a:solidFill>
                <a:latin typeface="Trebuchet MS"/>
                <a:cs typeface="Trebuchet MS"/>
              </a:rPr>
              <a:t>territorio.</a:t>
            </a:r>
            <a:endParaRPr lang="es-ES" sz="1600" dirty="0">
              <a:solidFill>
                <a:schemeClr val="tx1"/>
              </a:solidFill>
              <a:latin typeface="Trebuchet MS"/>
              <a:cs typeface="Trebuchet MS"/>
            </a:endParaRPr>
          </a:p>
          <a:p>
            <a:pPr marL="628650" lvl="1" indent="-171450" algn="l">
              <a:buClr>
                <a:srgbClr val="8B357A"/>
              </a:buClr>
              <a:buFont typeface="Arial" panose="020B0604020202020204" pitchFamily="34" charset="0"/>
              <a:buChar char="•"/>
              <a:defRPr/>
            </a:pPr>
            <a:endParaRPr lang="es-ES" sz="1500" dirty="0">
              <a:solidFill>
                <a:prstClr val="black"/>
              </a:solidFill>
              <a:latin typeface="Trebuchet MS"/>
              <a:cs typeface="Trebuchet MS"/>
            </a:endParaRPr>
          </a:p>
          <a:p>
            <a:pPr algn="l"/>
            <a:endParaRPr lang="es-ES" sz="1500" b="1" dirty="0" smtClean="0">
              <a:latin typeface="Trebuchet MS"/>
              <a:cs typeface="Trebuchet MS"/>
            </a:endParaRPr>
          </a:p>
        </p:txBody>
      </p:sp>
      <p:cxnSp>
        <p:nvCxnSpPr>
          <p:cNvPr id="7" name="Conector recto 6"/>
          <p:cNvCxnSpPr/>
          <p:nvPr/>
        </p:nvCxnSpPr>
        <p:spPr>
          <a:xfrm flipH="1">
            <a:off x="1483094" y="3292308"/>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2" name="Título 1"/>
          <p:cNvSpPr>
            <a:spLocks noGrp="1"/>
          </p:cNvSpPr>
          <p:nvPr>
            <p:ph type="ctrTitle"/>
          </p:nvPr>
        </p:nvSpPr>
        <p:spPr>
          <a:xfrm>
            <a:off x="1406506" y="1916832"/>
            <a:ext cx="7918923" cy="1254136"/>
          </a:xfrm>
          <a:ln>
            <a:noFill/>
          </a:ln>
        </p:spPr>
        <p:txBody>
          <a:bodyPr>
            <a:noAutofit/>
          </a:bodyPr>
          <a:lstStyle/>
          <a:p>
            <a:pPr lvl="0" algn="l">
              <a:lnSpc>
                <a:spcPct val="90000"/>
              </a:lnSpc>
              <a:spcBef>
                <a:spcPct val="20000"/>
              </a:spcBef>
            </a:pPr>
            <a:r>
              <a:rPr lang="es-ES" sz="3200" dirty="0" smtClean="0">
                <a:solidFill>
                  <a:srgbClr val="8D48AD"/>
                </a:solidFill>
                <a:latin typeface="Rockwell"/>
                <a:cs typeface="Rockwell"/>
              </a:rPr>
              <a:t>RED DE ATENCIÓN A MUJERES Y NIÑAS EN ENTORNOS DE EXPLOTACIÓN SEXUAL: </a:t>
            </a:r>
            <a:r>
              <a:rPr lang="es-ES" sz="3200" dirty="0" smtClean="0">
                <a:solidFill>
                  <a:srgbClr val="DB6EDC"/>
                </a:solidFill>
                <a:latin typeface="Rockwell"/>
                <a:cs typeface="Rockwell"/>
              </a:rPr>
              <a:t>PROSTITUCIÓN Y TRATA</a:t>
            </a:r>
            <a:endParaRPr lang="es-ES" sz="3200" dirty="0">
              <a:solidFill>
                <a:srgbClr val="DB6EDC"/>
              </a:solidFill>
              <a:latin typeface="Rockwell"/>
              <a:cs typeface="Rockwell"/>
            </a:endParaRPr>
          </a:p>
        </p:txBody>
      </p:sp>
    </p:spTree>
    <p:extLst>
      <p:ext uri="{BB962C8B-B14F-4D97-AF65-F5344CB8AC3E}">
        <p14:creationId xmlns:p14="http://schemas.microsoft.com/office/powerpoint/2010/main" val="8003937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n 6" descr="girl-704922_1920.jpg"/>
          <p:cNvPicPr>
            <a:picLocks noChangeAspect="1"/>
          </p:cNvPicPr>
          <p:nvPr/>
        </p:nvPicPr>
        <p:blipFill>
          <a:blip r:embed="rId3">
            <a:duotone>
              <a:schemeClr val="accent4">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5297714" y="0"/>
            <a:ext cx="3846286" cy="3119315"/>
          </a:xfrm>
          <a:prstGeom prst="rect">
            <a:avLst/>
          </a:prstGeom>
        </p:spPr>
      </p:pic>
      <p:pic>
        <p:nvPicPr>
          <p:cNvPr id="9" name="Imagen 8" descr="cyclamen-2627326_1920.png"/>
          <p:cNvPicPr>
            <a:picLocks noChangeAspect="1"/>
          </p:cNvPicPr>
          <p:nvPr/>
        </p:nvPicPr>
        <p:blipFill>
          <a:blip r:embed="rId4">
            <a:duotone>
              <a:schemeClr val="accent4">
                <a:shade val="45000"/>
                <a:satMod val="135000"/>
              </a:schemeClr>
              <a:prstClr val="white"/>
            </a:duotone>
            <a:alphaModFix amt="36000"/>
            <a:extLst>
              <a:ext uri="{28A0092B-C50C-407E-A947-70E740481C1C}">
                <a14:useLocalDpi xmlns:a14="http://schemas.microsoft.com/office/drawing/2010/main" val="0"/>
              </a:ext>
            </a:extLst>
          </a:blip>
          <a:stretch>
            <a:fillRect/>
          </a:stretch>
        </p:blipFill>
        <p:spPr>
          <a:xfrm>
            <a:off x="0" y="4850190"/>
            <a:ext cx="2669664" cy="2007810"/>
          </a:xfrm>
          <a:prstGeom prst="rect">
            <a:avLst/>
          </a:prstGeom>
        </p:spPr>
      </p:pic>
      <p:sp>
        <p:nvSpPr>
          <p:cNvPr id="2" name="CuadroTexto 1"/>
          <p:cNvSpPr txBox="1"/>
          <p:nvPr/>
        </p:nvSpPr>
        <p:spPr>
          <a:xfrm>
            <a:off x="1584473" y="3422951"/>
            <a:ext cx="6289528" cy="2477601"/>
          </a:xfrm>
          <a:prstGeom prst="rect">
            <a:avLst/>
          </a:prstGeom>
          <a:noFill/>
        </p:spPr>
        <p:txBody>
          <a:bodyPr wrap="square" rtlCol="0">
            <a:spAutoFit/>
          </a:bodyPr>
          <a:lstStyle/>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Incorporando </a:t>
            </a:r>
            <a:r>
              <a:rPr lang="es-ES" sz="1500" dirty="0">
                <a:latin typeface="Trebuchet MS"/>
                <a:cs typeface="Trebuchet MS"/>
              </a:rPr>
              <a:t>las posibilidades que las nuevas tecnologías nos ofrecen con el pilotaje de un proyecto de inteligencia artificial aplicada a la Violencia de género, totalmente pionero.</a:t>
            </a:r>
          </a:p>
          <a:p>
            <a:pPr marL="285750" indent="-285750">
              <a:buClr>
                <a:srgbClr val="8544A2"/>
              </a:buClr>
              <a:buFont typeface="Arial" panose="020B0604020202020204" pitchFamily="34" charset="0"/>
              <a:buChar char="•"/>
            </a:pPr>
            <a:r>
              <a:rPr lang="es-ES" sz="1500" dirty="0" smtClean="0">
                <a:latin typeface="Trebuchet MS"/>
                <a:cs typeface="Trebuchet MS"/>
              </a:rPr>
              <a:t>Evaluando </a:t>
            </a:r>
            <a:r>
              <a:rPr lang="es-ES" sz="1500" dirty="0">
                <a:latin typeface="Trebuchet MS"/>
                <a:cs typeface="Trebuchet MS"/>
              </a:rPr>
              <a:t>la política pública de género y prevención/atención violencia de género. Es necesario evaluar los resultados y el impacto conseguidos para poder planificar trazando nuevos objetivos a medio y largo plazo. Iniciaremos un proyecto de construcción de un sistema regional de indicadores ante el vacío existente en esta materia a nivel nacional para poner fin a la guerra de cifras. </a:t>
            </a:r>
          </a:p>
        </p:txBody>
      </p:sp>
      <p:sp>
        <p:nvSpPr>
          <p:cNvPr id="4" name="CuadroTexto 3"/>
          <p:cNvSpPr txBox="1"/>
          <p:nvPr/>
        </p:nvSpPr>
        <p:spPr>
          <a:xfrm>
            <a:off x="1536094" y="1790095"/>
            <a:ext cx="7330113" cy="1923143"/>
          </a:xfrm>
          <a:prstGeom prst="rect">
            <a:avLst/>
          </a:prstGeom>
          <a:noFill/>
        </p:spPr>
        <p:txBody>
          <a:bodyPr wrap="square" rtlCol="0">
            <a:spAutoFit/>
          </a:bodyPr>
          <a:lstStyle/>
          <a:p>
            <a:pPr>
              <a:lnSpc>
                <a:spcPct val="90000"/>
              </a:lnSpc>
            </a:pPr>
            <a:r>
              <a:rPr lang="es-ES" sz="3200" dirty="0">
                <a:solidFill>
                  <a:srgbClr val="8544A2"/>
                </a:solidFill>
                <a:latin typeface="Rockwell"/>
                <a:cs typeface="Rockwell"/>
              </a:rPr>
              <a:t>NUEVOS RETOS PARA SEGUIR AVANZADO EN LA LUCHA CONTRA LA VIOLENCIA DE GÉNERO</a:t>
            </a:r>
          </a:p>
          <a:p>
            <a:pPr>
              <a:lnSpc>
                <a:spcPct val="90000"/>
              </a:lnSpc>
            </a:pPr>
            <a:endParaRPr lang="es-ES" sz="3200" dirty="0"/>
          </a:p>
        </p:txBody>
      </p:sp>
      <p:cxnSp>
        <p:nvCxnSpPr>
          <p:cNvPr id="5" name="Conector recto 4"/>
          <p:cNvCxnSpPr/>
          <p:nvPr/>
        </p:nvCxnSpPr>
        <p:spPr>
          <a:xfrm flipH="1">
            <a:off x="1584473" y="324144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6" name="Imagen 5" descr="muj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124" y="1654024"/>
            <a:ext cx="1260000" cy="1260000"/>
          </a:xfrm>
          <a:prstGeom prst="rect">
            <a:avLst/>
          </a:prstGeom>
        </p:spPr>
      </p:pic>
    </p:spTree>
    <p:extLst>
      <p:ext uri="{BB962C8B-B14F-4D97-AF65-F5344CB8AC3E}">
        <p14:creationId xmlns:p14="http://schemas.microsoft.com/office/powerpoint/2010/main" val="2936893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n 6" descr="girl-704922_1920.jpg"/>
          <p:cNvPicPr>
            <a:picLocks noChangeAspect="1"/>
          </p:cNvPicPr>
          <p:nvPr/>
        </p:nvPicPr>
        <p:blipFill>
          <a:blip r:embed="rId3">
            <a:duotone>
              <a:schemeClr val="accent4">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5297714" y="0"/>
            <a:ext cx="3846286" cy="3119315"/>
          </a:xfrm>
          <a:prstGeom prst="rect">
            <a:avLst/>
          </a:prstGeom>
        </p:spPr>
      </p:pic>
      <p:pic>
        <p:nvPicPr>
          <p:cNvPr id="9" name="Imagen 8" descr="cyclamen-2627326_1920.png"/>
          <p:cNvPicPr>
            <a:picLocks noChangeAspect="1"/>
          </p:cNvPicPr>
          <p:nvPr/>
        </p:nvPicPr>
        <p:blipFill>
          <a:blip r:embed="rId4">
            <a:duotone>
              <a:schemeClr val="accent4">
                <a:shade val="45000"/>
                <a:satMod val="135000"/>
              </a:schemeClr>
              <a:prstClr val="white"/>
            </a:duotone>
            <a:alphaModFix amt="36000"/>
            <a:extLst>
              <a:ext uri="{28A0092B-C50C-407E-A947-70E740481C1C}">
                <a14:useLocalDpi xmlns:a14="http://schemas.microsoft.com/office/drawing/2010/main" val="0"/>
              </a:ext>
            </a:extLst>
          </a:blip>
          <a:stretch>
            <a:fillRect/>
          </a:stretch>
        </p:blipFill>
        <p:spPr>
          <a:xfrm>
            <a:off x="0" y="4850190"/>
            <a:ext cx="2669664" cy="2007810"/>
          </a:xfrm>
          <a:prstGeom prst="rect">
            <a:avLst/>
          </a:prstGeom>
        </p:spPr>
      </p:pic>
      <p:sp>
        <p:nvSpPr>
          <p:cNvPr id="2" name="CuadroTexto 1"/>
          <p:cNvSpPr txBox="1"/>
          <p:nvPr/>
        </p:nvSpPr>
        <p:spPr>
          <a:xfrm>
            <a:off x="1584473" y="3422950"/>
            <a:ext cx="5237242" cy="2015936"/>
          </a:xfrm>
          <a:prstGeom prst="rect">
            <a:avLst/>
          </a:prstGeom>
          <a:noFill/>
        </p:spPr>
        <p:txBody>
          <a:bodyPr wrap="square" rtlCol="0">
            <a:spAutoFit/>
          </a:bodyPr>
          <a:lstStyle/>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Fomentando </a:t>
            </a:r>
            <a:r>
              <a:rPr lang="es-ES" sz="1500" dirty="0">
                <a:latin typeface="Trebuchet MS"/>
                <a:cs typeface="Trebuchet MS"/>
              </a:rPr>
              <a:t>la innovación: aprovecharemos las redes con entidades del tercer sector, con universidades o con corporaciones locales, como generadores de innovación. </a:t>
            </a:r>
          </a:p>
          <a:p>
            <a:pPr marL="285750" indent="-285750">
              <a:buClr>
                <a:srgbClr val="8544A2"/>
              </a:buClr>
              <a:buFont typeface="Arial" panose="020B0604020202020204" pitchFamily="34" charset="0"/>
              <a:buChar char="•"/>
            </a:pPr>
            <a:r>
              <a:rPr lang="es-ES" sz="1500" dirty="0" smtClean="0">
                <a:latin typeface="Trebuchet MS"/>
                <a:cs typeface="Trebuchet MS"/>
              </a:rPr>
              <a:t>Revisaremos </a:t>
            </a:r>
            <a:r>
              <a:rPr lang="es-ES" sz="1500" dirty="0">
                <a:latin typeface="Trebuchet MS"/>
                <a:cs typeface="Trebuchet MS"/>
              </a:rPr>
              <a:t>la normativa y en algunos casos la modificaremos: Ley 13/2010 contra la violencia de Género o el </a:t>
            </a:r>
            <a:r>
              <a:rPr lang="es-ES_tradnl" sz="1500" dirty="0">
                <a:latin typeface="Trebuchet MS"/>
                <a:cs typeface="Trebuchet MS"/>
              </a:rPr>
              <a:t>Decreto 15/2018, de ayuda a </a:t>
            </a:r>
            <a:r>
              <a:rPr lang="es-ES_tradnl" sz="1500" dirty="0" smtClean="0">
                <a:latin typeface="Trebuchet MS"/>
                <a:cs typeface="Trebuchet MS"/>
              </a:rPr>
              <a:t>huérfanos</a:t>
            </a:r>
            <a:r>
              <a:rPr lang="es-ES" sz="1500" dirty="0" smtClean="0">
                <a:latin typeface="Trebuchet MS"/>
                <a:cs typeface="Trebuchet MS"/>
              </a:rPr>
              <a:t>. </a:t>
            </a:r>
            <a:endParaRPr lang="es-ES" sz="1500" dirty="0">
              <a:latin typeface="Trebuchet MS"/>
              <a:cs typeface="Trebuchet MS"/>
            </a:endParaRPr>
          </a:p>
          <a:p>
            <a:pPr>
              <a:buClr>
                <a:srgbClr val="8544A2"/>
              </a:buClr>
            </a:pPr>
            <a:endParaRPr lang="es-ES" sz="1500" dirty="0">
              <a:latin typeface="Trebuchet MS"/>
              <a:cs typeface="Trebuchet MS"/>
            </a:endParaRPr>
          </a:p>
        </p:txBody>
      </p:sp>
      <p:sp>
        <p:nvSpPr>
          <p:cNvPr id="4" name="CuadroTexto 3"/>
          <p:cNvSpPr txBox="1"/>
          <p:nvPr/>
        </p:nvSpPr>
        <p:spPr>
          <a:xfrm>
            <a:off x="1536094" y="1790095"/>
            <a:ext cx="7330113" cy="1923143"/>
          </a:xfrm>
          <a:prstGeom prst="rect">
            <a:avLst/>
          </a:prstGeom>
          <a:noFill/>
        </p:spPr>
        <p:txBody>
          <a:bodyPr wrap="square" rtlCol="0">
            <a:spAutoFit/>
          </a:bodyPr>
          <a:lstStyle/>
          <a:p>
            <a:pPr>
              <a:lnSpc>
                <a:spcPct val="90000"/>
              </a:lnSpc>
            </a:pPr>
            <a:r>
              <a:rPr lang="es-ES" sz="3200" dirty="0">
                <a:solidFill>
                  <a:srgbClr val="8544A2"/>
                </a:solidFill>
                <a:latin typeface="Rockwell"/>
                <a:cs typeface="Rockwell"/>
              </a:rPr>
              <a:t>NUEVOS RETOS PARA SEGUIR AVANZADO EN LA LUCHA CONTRA LA VIOLENCIA DE GÉNERO</a:t>
            </a:r>
          </a:p>
          <a:p>
            <a:pPr>
              <a:lnSpc>
                <a:spcPct val="90000"/>
              </a:lnSpc>
            </a:pPr>
            <a:endParaRPr lang="es-ES" sz="3200" dirty="0"/>
          </a:p>
        </p:txBody>
      </p:sp>
      <p:cxnSp>
        <p:nvCxnSpPr>
          <p:cNvPr id="5" name="Conector recto 4"/>
          <p:cNvCxnSpPr/>
          <p:nvPr/>
        </p:nvCxnSpPr>
        <p:spPr>
          <a:xfrm flipH="1">
            <a:off x="1584473" y="324144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6" name="Imagen 5" descr="muj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124" y="1654024"/>
            <a:ext cx="1260000" cy="1260000"/>
          </a:xfrm>
          <a:prstGeom prst="rect">
            <a:avLst/>
          </a:prstGeom>
        </p:spPr>
      </p:pic>
    </p:spTree>
    <p:extLst>
      <p:ext uri="{BB962C8B-B14F-4D97-AF65-F5344CB8AC3E}">
        <p14:creationId xmlns:p14="http://schemas.microsoft.com/office/powerpoint/2010/main" val="3822650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cyclamen-2627326_1920.png"/>
          <p:cNvPicPr>
            <a:picLocks noChangeAspect="1"/>
          </p:cNvPicPr>
          <p:nvPr/>
        </p:nvPicPr>
        <p:blipFill>
          <a:blip r:embed="rId3">
            <a:duotone>
              <a:schemeClr val="accent4">
                <a:shade val="45000"/>
                <a:satMod val="135000"/>
              </a:schemeClr>
              <a:prstClr val="white"/>
            </a:duotone>
            <a:alphaModFix amt="36000"/>
            <a:extLst>
              <a:ext uri="{28A0092B-C50C-407E-A947-70E740481C1C}">
                <a14:useLocalDpi xmlns:a14="http://schemas.microsoft.com/office/drawing/2010/main" val="0"/>
              </a:ext>
            </a:extLst>
          </a:blip>
          <a:stretch>
            <a:fillRect/>
          </a:stretch>
        </p:blipFill>
        <p:spPr>
          <a:xfrm>
            <a:off x="0" y="4850190"/>
            <a:ext cx="2669664" cy="2007810"/>
          </a:xfrm>
          <a:prstGeom prst="rect">
            <a:avLst/>
          </a:prstGeom>
        </p:spPr>
      </p:pic>
      <p:pic>
        <p:nvPicPr>
          <p:cNvPr id="7" name="Imagen 6" descr="girl-704922_1920.jpg"/>
          <p:cNvPicPr>
            <a:picLocks noChangeAspect="1"/>
          </p:cNvPicPr>
          <p:nvPr/>
        </p:nvPicPr>
        <p:blipFill>
          <a:blip r:embed="rId4">
            <a:duotone>
              <a:schemeClr val="accent4">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5297714" y="0"/>
            <a:ext cx="3846286" cy="3119315"/>
          </a:xfrm>
          <a:prstGeom prst="rect">
            <a:avLst/>
          </a:prstGeom>
        </p:spPr>
      </p:pic>
      <p:sp>
        <p:nvSpPr>
          <p:cNvPr id="2" name="CuadroTexto 1"/>
          <p:cNvSpPr txBox="1"/>
          <p:nvPr/>
        </p:nvSpPr>
        <p:spPr>
          <a:xfrm>
            <a:off x="1423686" y="3387800"/>
            <a:ext cx="5023076" cy="1928990"/>
          </a:xfrm>
          <a:prstGeom prst="rect">
            <a:avLst/>
          </a:prstGeom>
          <a:noFill/>
        </p:spPr>
        <p:txBody>
          <a:bodyPr wrap="square" rtlCol="0">
            <a:spAutoFit/>
          </a:bodyPr>
          <a:lstStyle/>
          <a:p>
            <a:pPr marL="285750" indent="-285750">
              <a:lnSpc>
                <a:spcPct val="114000"/>
              </a:lnSpc>
              <a:spcBef>
                <a:spcPts val="600"/>
              </a:spcBef>
              <a:spcAft>
                <a:spcPts val="600"/>
              </a:spcAft>
              <a:buClr>
                <a:srgbClr val="8D48AD"/>
              </a:buClr>
              <a:buFont typeface="Arial" panose="020B0604020202020204" pitchFamily="34" charset="0"/>
              <a:buChar char="•"/>
            </a:pPr>
            <a:r>
              <a:rPr lang="es-ES" sz="1500" dirty="0" smtClean="0">
                <a:latin typeface="Trebuchet MS"/>
                <a:cs typeface="Trebuchet MS"/>
              </a:rPr>
              <a:t>Intensificando </a:t>
            </a:r>
            <a:r>
              <a:rPr lang="es-ES" sz="1500" dirty="0">
                <a:latin typeface="Trebuchet MS"/>
                <a:cs typeface="Trebuchet MS"/>
              </a:rPr>
              <a:t>campañas de sensibilización y actuaciones en colaboración con la administración educativa entendiendo que la consecución de la igualdad empieza por la educación en igualdad y que la erradicación de la violencia de género, sólo se puede lograr a través del fomento y la promoción de la igualdad. </a:t>
            </a:r>
          </a:p>
        </p:txBody>
      </p:sp>
      <p:sp>
        <p:nvSpPr>
          <p:cNvPr id="4" name="CuadroTexto 3"/>
          <p:cNvSpPr txBox="1"/>
          <p:nvPr/>
        </p:nvSpPr>
        <p:spPr>
          <a:xfrm>
            <a:off x="1499809" y="1790095"/>
            <a:ext cx="7330113" cy="1923143"/>
          </a:xfrm>
          <a:prstGeom prst="rect">
            <a:avLst/>
          </a:prstGeom>
          <a:noFill/>
        </p:spPr>
        <p:txBody>
          <a:bodyPr wrap="square" rtlCol="0">
            <a:spAutoFit/>
          </a:bodyPr>
          <a:lstStyle/>
          <a:p>
            <a:pPr>
              <a:lnSpc>
                <a:spcPct val="90000"/>
              </a:lnSpc>
            </a:pPr>
            <a:r>
              <a:rPr lang="es-ES" sz="3200" dirty="0">
                <a:solidFill>
                  <a:srgbClr val="8544A2"/>
                </a:solidFill>
                <a:latin typeface="Rockwell"/>
                <a:cs typeface="Rockwell"/>
              </a:rPr>
              <a:t>NUEVOS RETOS PARA SEGUIR AVANZADO EN LA LUCHA CONTRA LA VIOLENCIA DE GÉNERO</a:t>
            </a:r>
          </a:p>
          <a:p>
            <a:pPr>
              <a:lnSpc>
                <a:spcPct val="90000"/>
              </a:lnSpc>
            </a:pPr>
            <a:endParaRPr lang="es-ES" sz="3200" dirty="0"/>
          </a:p>
        </p:txBody>
      </p:sp>
      <p:cxnSp>
        <p:nvCxnSpPr>
          <p:cNvPr id="5" name="Conector recto 4"/>
          <p:cNvCxnSpPr/>
          <p:nvPr/>
        </p:nvCxnSpPr>
        <p:spPr>
          <a:xfrm flipH="1">
            <a:off x="1548188" y="324144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6" name="Imagen 5" descr="muj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9" y="1654024"/>
            <a:ext cx="1260000" cy="1260000"/>
          </a:xfrm>
          <a:prstGeom prst="rect">
            <a:avLst/>
          </a:prstGeom>
        </p:spPr>
      </p:pic>
    </p:spTree>
    <p:extLst>
      <p:ext uri="{BB962C8B-B14F-4D97-AF65-F5344CB8AC3E}">
        <p14:creationId xmlns:p14="http://schemas.microsoft.com/office/powerpoint/2010/main" val="3179035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cyclamen-2627326_1920.png"/>
          <p:cNvPicPr>
            <a:picLocks noChangeAspect="1"/>
          </p:cNvPicPr>
          <p:nvPr/>
        </p:nvPicPr>
        <p:blipFill>
          <a:blip r:embed="rId3">
            <a:duotone>
              <a:schemeClr val="accent4">
                <a:shade val="45000"/>
                <a:satMod val="135000"/>
              </a:schemeClr>
              <a:prstClr val="white"/>
            </a:duotone>
            <a:alphaModFix amt="36000"/>
            <a:extLst>
              <a:ext uri="{28A0092B-C50C-407E-A947-70E740481C1C}">
                <a14:useLocalDpi xmlns:a14="http://schemas.microsoft.com/office/drawing/2010/main" val="0"/>
              </a:ext>
            </a:extLst>
          </a:blip>
          <a:stretch>
            <a:fillRect/>
          </a:stretch>
        </p:blipFill>
        <p:spPr>
          <a:xfrm>
            <a:off x="0" y="4850190"/>
            <a:ext cx="2669664" cy="2007810"/>
          </a:xfrm>
          <a:prstGeom prst="rect">
            <a:avLst/>
          </a:prstGeom>
        </p:spPr>
      </p:pic>
      <p:pic>
        <p:nvPicPr>
          <p:cNvPr id="7" name="Imagen 6" descr="girl-704922_1920.jpg"/>
          <p:cNvPicPr>
            <a:picLocks noChangeAspect="1"/>
          </p:cNvPicPr>
          <p:nvPr/>
        </p:nvPicPr>
        <p:blipFill>
          <a:blip r:embed="rId4">
            <a:duotone>
              <a:schemeClr val="accent4">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5297714" y="0"/>
            <a:ext cx="3846286" cy="3119315"/>
          </a:xfrm>
          <a:prstGeom prst="rect">
            <a:avLst/>
          </a:prstGeom>
        </p:spPr>
      </p:pic>
      <p:sp>
        <p:nvSpPr>
          <p:cNvPr id="2" name="CuadroTexto 1"/>
          <p:cNvSpPr txBox="1"/>
          <p:nvPr/>
        </p:nvSpPr>
        <p:spPr>
          <a:xfrm>
            <a:off x="1423686" y="3387800"/>
            <a:ext cx="5107743" cy="2768450"/>
          </a:xfrm>
          <a:prstGeom prst="rect">
            <a:avLst/>
          </a:prstGeom>
          <a:noFill/>
        </p:spPr>
        <p:txBody>
          <a:bodyPr wrap="square" rtlCol="0">
            <a:spAutoFit/>
          </a:bodyPr>
          <a:lstStyle/>
          <a:p>
            <a:pPr marL="285750" indent="-285750">
              <a:lnSpc>
                <a:spcPct val="114000"/>
              </a:lnSpc>
              <a:spcBef>
                <a:spcPts val="600"/>
              </a:spcBef>
              <a:spcAft>
                <a:spcPts val="600"/>
              </a:spcAft>
              <a:buClr>
                <a:srgbClr val="8D48AD"/>
              </a:buClr>
              <a:buFont typeface="Arial" panose="020B0604020202020204" pitchFamily="34" charset="0"/>
              <a:buChar char="•"/>
            </a:pPr>
            <a:r>
              <a:rPr lang="es-ES" sz="1500" dirty="0" smtClean="0">
                <a:latin typeface="Trebuchet MS"/>
                <a:cs typeface="Trebuchet MS"/>
              </a:rPr>
              <a:t>Constituiremos </a:t>
            </a:r>
            <a:r>
              <a:rPr lang="es-ES" sz="1500" dirty="0">
                <a:latin typeface="Trebuchet MS"/>
                <a:cs typeface="Trebuchet MS"/>
              </a:rPr>
              <a:t>el Consejo de titulares de Casas de Acogida en el que se abordará entre otros temas la revisión del sistema de financiación con parámetros comunes, </a:t>
            </a:r>
            <a:r>
              <a:rPr lang="es-ES" sz="1500" dirty="0" smtClean="0">
                <a:latin typeface="Trebuchet MS"/>
                <a:cs typeface="Trebuchet MS"/>
              </a:rPr>
              <a:t>objetivos</a:t>
            </a:r>
            <a:r>
              <a:rPr lang="es-ES" sz="1500" dirty="0">
                <a:latin typeface="Trebuchet MS"/>
                <a:cs typeface="Trebuchet MS"/>
              </a:rPr>
              <a:t> </a:t>
            </a:r>
            <a:r>
              <a:rPr lang="es-ES" sz="1500" dirty="0" smtClean="0">
                <a:latin typeface="Trebuchet MS"/>
                <a:cs typeface="Trebuchet MS"/>
              </a:rPr>
              <a:t> y públicos. </a:t>
            </a:r>
            <a:r>
              <a:rPr lang="es-ES" sz="1500" dirty="0">
                <a:latin typeface="Trebuchet MS"/>
                <a:cs typeface="Trebuchet MS"/>
              </a:rPr>
              <a:t>Abordaremos la planificación y diseño de itinerarios de inserción </a:t>
            </a:r>
            <a:r>
              <a:rPr lang="es-ES" sz="1500" dirty="0" err="1" smtClean="0">
                <a:latin typeface="Trebuchet MS"/>
                <a:cs typeface="Trebuchet MS"/>
              </a:rPr>
              <a:t>sociolaboral</a:t>
            </a:r>
            <a:r>
              <a:rPr lang="es-ES" sz="1500" dirty="0" smtClean="0">
                <a:latin typeface="Trebuchet MS"/>
                <a:cs typeface="Trebuchet MS"/>
              </a:rPr>
              <a:t> para que los servicios sociales seamos además de la puerta de entrada, la puerta de salida de estas mujeres, con nuevas oportunidades de desarrollo personal y profesional.</a:t>
            </a:r>
            <a:endParaRPr lang="es-ES" sz="1500" dirty="0">
              <a:latin typeface="Trebuchet MS"/>
              <a:cs typeface="Trebuchet MS"/>
            </a:endParaRPr>
          </a:p>
          <a:p>
            <a:pPr>
              <a:buClr>
                <a:srgbClr val="8D48AD"/>
              </a:buClr>
            </a:pPr>
            <a:endParaRPr lang="es-ES" sz="1500" dirty="0">
              <a:latin typeface="Trebuchet MS"/>
              <a:cs typeface="Trebuchet MS"/>
            </a:endParaRPr>
          </a:p>
        </p:txBody>
      </p:sp>
      <p:sp>
        <p:nvSpPr>
          <p:cNvPr id="4" name="CuadroTexto 3"/>
          <p:cNvSpPr txBox="1"/>
          <p:nvPr/>
        </p:nvSpPr>
        <p:spPr>
          <a:xfrm>
            <a:off x="1499809" y="1790095"/>
            <a:ext cx="7330113" cy="1923143"/>
          </a:xfrm>
          <a:prstGeom prst="rect">
            <a:avLst/>
          </a:prstGeom>
          <a:noFill/>
        </p:spPr>
        <p:txBody>
          <a:bodyPr wrap="square" rtlCol="0">
            <a:spAutoFit/>
          </a:bodyPr>
          <a:lstStyle/>
          <a:p>
            <a:pPr>
              <a:lnSpc>
                <a:spcPct val="90000"/>
              </a:lnSpc>
            </a:pPr>
            <a:r>
              <a:rPr lang="es-ES" sz="3200" dirty="0">
                <a:solidFill>
                  <a:srgbClr val="8544A2"/>
                </a:solidFill>
                <a:latin typeface="Rockwell"/>
                <a:cs typeface="Rockwell"/>
              </a:rPr>
              <a:t>NUEVOS RETOS PARA SEGUIR AVANZADO EN LA LUCHA CONTRA LA VIOLENCIA DE GÉNERO</a:t>
            </a:r>
          </a:p>
          <a:p>
            <a:pPr>
              <a:lnSpc>
                <a:spcPct val="90000"/>
              </a:lnSpc>
            </a:pPr>
            <a:endParaRPr lang="es-ES" sz="3200" dirty="0"/>
          </a:p>
        </p:txBody>
      </p:sp>
      <p:cxnSp>
        <p:nvCxnSpPr>
          <p:cNvPr id="5" name="Conector recto 4"/>
          <p:cNvCxnSpPr/>
          <p:nvPr/>
        </p:nvCxnSpPr>
        <p:spPr>
          <a:xfrm flipH="1">
            <a:off x="1548188" y="324144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6" name="Imagen 5" descr="muj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9" y="1654024"/>
            <a:ext cx="1260000" cy="1260000"/>
          </a:xfrm>
          <a:prstGeom prst="rect">
            <a:avLst/>
          </a:prstGeom>
        </p:spPr>
      </p:pic>
    </p:spTree>
    <p:extLst>
      <p:ext uri="{BB962C8B-B14F-4D97-AF65-F5344CB8AC3E}">
        <p14:creationId xmlns:p14="http://schemas.microsoft.com/office/powerpoint/2010/main" val="3152308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n 6" descr="cyclamen-2627326_1920.png"/>
          <p:cNvPicPr>
            <a:picLocks noChangeAspect="1"/>
          </p:cNvPicPr>
          <p:nvPr/>
        </p:nvPicPr>
        <p:blipFill>
          <a:blip r:embed="rId3">
            <a:duotone>
              <a:schemeClr val="accent4">
                <a:shade val="45000"/>
                <a:satMod val="135000"/>
              </a:schemeClr>
              <a:prstClr val="white"/>
            </a:duotone>
            <a:alphaModFix amt="36000"/>
            <a:extLst>
              <a:ext uri="{28A0092B-C50C-407E-A947-70E740481C1C}">
                <a14:useLocalDpi xmlns:a14="http://schemas.microsoft.com/office/drawing/2010/main" val="0"/>
              </a:ext>
            </a:extLst>
          </a:blip>
          <a:stretch>
            <a:fillRect/>
          </a:stretch>
        </p:blipFill>
        <p:spPr>
          <a:xfrm>
            <a:off x="0" y="4850190"/>
            <a:ext cx="2669664" cy="2007810"/>
          </a:xfrm>
          <a:prstGeom prst="rect">
            <a:avLst/>
          </a:prstGeom>
        </p:spPr>
      </p:pic>
      <p:pic>
        <p:nvPicPr>
          <p:cNvPr id="8" name="Imagen 7" descr="girl-704922_1920.jpg"/>
          <p:cNvPicPr>
            <a:picLocks noChangeAspect="1"/>
          </p:cNvPicPr>
          <p:nvPr/>
        </p:nvPicPr>
        <p:blipFill>
          <a:blip r:embed="rId4">
            <a:duotone>
              <a:schemeClr val="accent4">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5297714" y="0"/>
            <a:ext cx="3846286" cy="3119315"/>
          </a:xfrm>
          <a:prstGeom prst="rect">
            <a:avLst/>
          </a:prstGeom>
        </p:spPr>
      </p:pic>
      <p:sp>
        <p:nvSpPr>
          <p:cNvPr id="2" name="CuadroTexto 1"/>
          <p:cNvSpPr txBox="1"/>
          <p:nvPr/>
        </p:nvSpPr>
        <p:spPr>
          <a:xfrm>
            <a:off x="1423686" y="3436182"/>
            <a:ext cx="6099552" cy="2015936"/>
          </a:xfrm>
          <a:prstGeom prst="rect">
            <a:avLst/>
          </a:prstGeom>
          <a:noFill/>
        </p:spPr>
        <p:txBody>
          <a:bodyPr wrap="square" rtlCol="0">
            <a:spAutoFit/>
          </a:bodyPr>
          <a:lstStyle/>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Aplicaremos </a:t>
            </a:r>
            <a:r>
              <a:rPr lang="es-ES" sz="1500" dirty="0">
                <a:latin typeface="Trebuchet MS"/>
                <a:cs typeface="Trebuchet MS"/>
              </a:rPr>
              <a:t>el Decreto de concertación social a los servicios de atención a víctimas de violencia de </a:t>
            </a:r>
            <a:r>
              <a:rPr lang="es-ES" sz="1500" dirty="0" smtClean="0">
                <a:latin typeface="Trebuchet MS"/>
                <a:cs typeface="Trebuchet MS"/>
              </a:rPr>
              <a:t>género.</a:t>
            </a:r>
          </a:p>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Avanzaremos </a:t>
            </a:r>
            <a:r>
              <a:rPr lang="es-ES" sz="1500" dirty="0">
                <a:latin typeface="Trebuchet MS"/>
                <a:cs typeface="Trebuchet MS"/>
              </a:rPr>
              <a:t>en la especialización en la formación abordando temas como trata y explotación sexual. </a:t>
            </a:r>
          </a:p>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Estudiaremos </a:t>
            </a:r>
            <a:r>
              <a:rPr lang="es-ES" sz="1500" dirty="0">
                <a:latin typeface="Trebuchet MS"/>
                <a:cs typeface="Trebuchet MS"/>
              </a:rPr>
              <a:t>la fórmula pionera de habilitar a entidades del tercer sector en trata y explotación sexual para que puedan certificar situaciones </a:t>
            </a:r>
            <a:r>
              <a:rPr lang="es-ES" sz="1500" dirty="0" smtClean="0">
                <a:latin typeface="Trebuchet MS"/>
                <a:cs typeface="Trebuchet MS"/>
              </a:rPr>
              <a:t>el </a:t>
            </a:r>
            <a:r>
              <a:rPr lang="es-ES" sz="1500" dirty="0">
                <a:latin typeface="Trebuchet MS"/>
                <a:cs typeface="Trebuchet MS"/>
              </a:rPr>
              <a:t>modo del título habilitante. </a:t>
            </a:r>
          </a:p>
        </p:txBody>
      </p:sp>
      <p:sp>
        <p:nvSpPr>
          <p:cNvPr id="4" name="CuadroTexto 3"/>
          <p:cNvSpPr txBox="1"/>
          <p:nvPr/>
        </p:nvSpPr>
        <p:spPr>
          <a:xfrm>
            <a:off x="1499809" y="1790095"/>
            <a:ext cx="7330113" cy="1923143"/>
          </a:xfrm>
          <a:prstGeom prst="rect">
            <a:avLst/>
          </a:prstGeom>
          <a:noFill/>
        </p:spPr>
        <p:txBody>
          <a:bodyPr wrap="square" rtlCol="0">
            <a:spAutoFit/>
          </a:bodyPr>
          <a:lstStyle/>
          <a:p>
            <a:pPr>
              <a:lnSpc>
                <a:spcPct val="90000"/>
              </a:lnSpc>
            </a:pPr>
            <a:r>
              <a:rPr lang="es-ES" sz="3200" dirty="0">
                <a:solidFill>
                  <a:srgbClr val="8544A2"/>
                </a:solidFill>
                <a:latin typeface="Rockwell"/>
                <a:cs typeface="Rockwell"/>
              </a:rPr>
              <a:t>NUEVOS RETOS PARA SEGUIR AVANZADO EN LA LUCHA CONTRA LA VIOLENCIA DE GÉNERO</a:t>
            </a:r>
          </a:p>
          <a:p>
            <a:pPr>
              <a:lnSpc>
                <a:spcPct val="90000"/>
              </a:lnSpc>
            </a:pPr>
            <a:endParaRPr lang="es-ES" sz="3200" dirty="0"/>
          </a:p>
        </p:txBody>
      </p:sp>
      <p:cxnSp>
        <p:nvCxnSpPr>
          <p:cNvPr id="5" name="Conector recto 4"/>
          <p:cNvCxnSpPr/>
          <p:nvPr/>
        </p:nvCxnSpPr>
        <p:spPr>
          <a:xfrm flipH="1">
            <a:off x="1548188" y="324144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6" name="Imagen 5" descr="muj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9" y="1654024"/>
            <a:ext cx="1260000" cy="1260000"/>
          </a:xfrm>
          <a:prstGeom prst="rect">
            <a:avLst/>
          </a:prstGeom>
        </p:spPr>
      </p:pic>
    </p:spTree>
    <p:extLst>
      <p:ext uri="{BB962C8B-B14F-4D97-AF65-F5344CB8AC3E}">
        <p14:creationId xmlns:p14="http://schemas.microsoft.com/office/powerpoint/2010/main" val="13186121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n 6" descr="cyclamen-2627326_1920.png"/>
          <p:cNvPicPr>
            <a:picLocks noChangeAspect="1"/>
          </p:cNvPicPr>
          <p:nvPr/>
        </p:nvPicPr>
        <p:blipFill>
          <a:blip r:embed="rId3">
            <a:duotone>
              <a:schemeClr val="accent4">
                <a:shade val="45000"/>
                <a:satMod val="135000"/>
              </a:schemeClr>
              <a:prstClr val="white"/>
            </a:duotone>
            <a:alphaModFix amt="36000"/>
            <a:extLst>
              <a:ext uri="{28A0092B-C50C-407E-A947-70E740481C1C}">
                <a14:useLocalDpi xmlns:a14="http://schemas.microsoft.com/office/drawing/2010/main" val="0"/>
              </a:ext>
            </a:extLst>
          </a:blip>
          <a:stretch>
            <a:fillRect/>
          </a:stretch>
        </p:blipFill>
        <p:spPr>
          <a:xfrm>
            <a:off x="0" y="4850190"/>
            <a:ext cx="2669664" cy="2007810"/>
          </a:xfrm>
          <a:prstGeom prst="rect">
            <a:avLst/>
          </a:prstGeom>
        </p:spPr>
      </p:pic>
      <p:pic>
        <p:nvPicPr>
          <p:cNvPr id="8" name="Imagen 7" descr="girl-704922_1920.jpg"/>
          <p:cNvPicPr>
            <a:picLocks noChangeAspect="1"/>
          </p:cNvPicPr>
          <p:nvPr/>
        </p:nvPicPr>
        <p:blipFill>
          <a:blip r:embed="rId4">
            <a:duotone>
              <a:schemeClr val="accent4">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5297714" y="0"/>
            <a:ext cx="3846286" cy="3119315"/>
          </a:xfrm>
          <a:prstGeom prst="rect">
            <a:avLst/>
          </a:prstGeom>
        </p:spPr>
      </p:pic>
      <p:sp>
        <p:nvSpPr>
          <p:cNvPr id="2" name="CuadroTexto 1"/>
          <p:cNvSpPr txBox="1"/>
          <p:nvPr/>
        </p:nvSpPr>
        <p:spPr>
          <a:xfrm>
            <a:off x="1423686" y="3508753"/>
            <a:ext cx="4974695" cy="2631490"/>
          </a:xfrm>
          <a:prstGeom prst="rect">
            <a:avLst/>
          </a:prstGeom>
          <a:noFill/>
        </p:spPr>
        <p:txBody>
          <a:bodyPr wrap="square" rtlCol="0">
            <a:spAutoFit/>
          </a:bodyPr>
          <a:lstStyle/>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Apostaremos </a:t>
            </a:r>
            <a:r>
              <a:rPr lang="es-ES" sz="1500" dirty="0">
                <a:latin typeface="Trebuchet MS"/>
                <a:cs typeface="Trebuchet MS"/>
              </a:rPr>
              <a:t> por la mujer rural a través del  programa PEMCYL orientado a la inserción laboral de las mujeres del medio rural</a:t>
            </a:r>
            <a:r>
              <a:rPr lang="es-ES" sz="1500" dirty="0" smtClean="0">
                <a:latin typeface="Trebuchet MS"/>
                <a:cs typeface="Trebuchet MS"/>
              </a:rPr>
              <a:t>, a </a:t>
            </a:r>
            <a:r>
              <a:rPr lang="es-ES" sz="1500" dirty="0">
                <a:latin typeface="Trebuchet MS"/>
                <a:cs typeface="Trebuchet MS"/>
              </a:rPr>
              <a:t>través del empleo por cuenta ajena y </a:t>
            </a:r>
            <a:r>
              <a:rPr lang="es-ES" sz="1500" dirty="0" smtClean="0">
                <a:latin typeface="Trebuchet MS"/>
                <a:cs typeface="Trebuchet MS"/>
              </a:rPr>
              <a:t>autoempleo.</a:t>
            </a:r>
          </a:p>
          <a:p>
            <a:pPr marL="285750" indent="-285750">
              <a:spcBef>
                <a:spcPts val="600"/>
              </a:spcBef>
              <a:spcAft>
                <a:spcPts val="600"/>
              </a:spcAft>
              <a:buClr>
                <a:srgbClr val="8544A2"/>
              </a:buClr>
              <a:buFont typeface="Arial" panose="020B0604020202020204" pitchFamily="34" charset="0"/>
              <a:buChar char="•"/>
            </a:pPr>
            <a:r>
              <a:rPr lang="es-ES" sz="1500" dirty="0" smtClean="0">
                <a:latin typeface="Trebuchet MS"/>
                <a:cs typeface="Trebuchet MS"/>
              </a:rPr>
              <a:t>Promoción </a:t>
            </a:r>
            <a:r>
              <a:rPr lang="es-ES" sz="1500" dirty="0">
                <a:latin typeface="Trebuchet MS"/>
                <a:cs typeface="Trebuchet MS"/>
              </a:rPr>
              <a:t>de la igualdad de oportunidades en el ámbito de </a:t>
            </a:r>
            <a:r>
              <a:rPr lang="es-ES" sz="1500" dirty="0" smtClean="0">
                <a:latin typeface="Trebuchet MS"/>
                <a:cs typeface="Trebuchet MS"/>
              </a:rPr>
              <a:t>las áreas </a:t>
            </a:r>
            <a:r>
              <a:rPr lang="es-ES" sz="1500" dirty="0">
                <a:latin typeface="Trebuchet MS"/>
                <a:cs typeface="Trebuchet MS"/>
              </a:rPr>
              <a:t>STEM, dirigido a los niños y niñas en edades tempranas.</a:t>
            </a:r>
          </a:p>
          <a:p>
            <a:pPr>
              <a:spcBef>
                <a:spcPts val="600"/>
              </a:spcBef>
              <a:spcAft>
                <a:spcPts val="600"/>
              </a:spcAft>
              <a:buClr>
                <a:srgbClr val="8544A2"/>
              </a:buClr>
            </a:pPr>
            <a:r>
              <a:rPr lang="es-ES" sz="1500" dirty="0">
                <a:latin typeface="Trebuchet MS"/>
                <a:cs typeface="Trebuchet MS"/>
              </a:rPr>
              <a:t> </a:t>
            </a:r>
          </a:p>
          <a:p>
            <a:pPr marL="285750" indent="-285750">
              <a:spcBef>
                <a:spcPts val="600"/>
              </a:spcBef>
              <a:spcAft>
                <a:spcPts val="600"/>
              </a:spcAft>
              <a:buClr>
                <a:srgbClr val="8544A2"/>
              </a:buClr>
              <a:buFont typeface="Arial"/>
              <a:buChar char="•"/>
            </a:pPr>
            <a:endParaRPr lang="es-ES" sz="1500" dirty="0">
              <a:latin typeface="Trebuchet MS"/>
              <a:cs typeface="Trebuchet MS"/>
            </a:endParaRPr>
          </a:p>
        </p:txBody>
      </p:sp>
      <p:sp>
        <p:nvSpPr>
          <p:cNvPr id="4" name="CuadroTexto 3"/>
          <p:cNvSpPr txBox="1"/>
          <p:nvPr/>
        </p:nvSpPr>
        <p:spPr>
          <a:xfrm>
            <a:off x="1499809" y="1790095"/>
            <a:ext cx="7330113" cy="1923143"/>
          </a:xfrm>
          <a:prstGeom prst="rect">
            <a:avLst/>
          </a:prstGeom>
          <a:noFill/>
        </p:spPr>
        <p:txBody>
          <a:bodyPr wrap="square" rtlCol="0">
            <a:spAutoFit/>
          </a:bodyPr>
          <a:lstStyle/>
          <a:p>
            <a:pPr>
              <a:lnSpc>
                <a:spcPct val="90000"/>
              </a:lnSpc>
            </a:pPr>
            <a:r>
              <a:rPr lang="es-ES" sz="3200" dirty="0">
                <a:solidFill>
                  <a:srgbClr val="8544A2"/>
                </a:solidFill>
                <a:latin typeface="Rockwell"/>
                <a:cs typeface="Rockwell"/>
              </a:rPr>
              <a:t>NUEVOS RETOS PARA SEGUIR AVANZADO EN LA LUCHA CONTRA LA VIOLENCIA DE GÉNERO</a:t>
            </a:r>
          </a:p>
          <a:p>
            <a:pPr>
              <a:lnSpc>
                <a:spcPct val="90000"/>
              </a:lnSpc>
            </a:pPr>
            <a:endParaRPr lang="es-ES" sz="3200" dirty="0"/>
          </a:p>
        </p:txBody>
      </p:sp>
      <p:cxnSp>
        <p:nvCxnSpPr>
          <p:cNvPr id="5" name="Conector recto 4"/>
          <p:cNvCxnSpPr/>
          <p:nvPr/>
        </p:nvCxnSpPr>
        <p:spPr>
          <a:xfrm flipH="1">
            <a:off x="1548188" y="3241445"/>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pic>
        <p:nvPicPr>
          <p:cNvPr id="6" name="Imagen 5" descr="muj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39" y="1654024"/>
            <a:ext cx="1260000" cy="1260000"/>
          </a:xfrm>
          <a:prstGeom prst="rect">
            <a:avLst/>
          </a:prstGeom>
        </p:spPr>
      </p:pic>
    </p:spTree>
    <p:extLst>
      <p:ext uri="{BB962C8B-B14F-4D97-AF65-F5344CB8AC3E}">
        <p14:creationId xmlns:p14="http://schemas.microsoft.com/office/powerpoint/2010/main" val="11952333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FINA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9201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descr="lib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5" y="1656065"/>
            <a:ext cx="1260000" cy="1260000"/>
          </a:xfrm>
          <a:prstGeom prst="rect">
            <a:avLst/>
          </a:prstGeom>
        </p:spPr>
      </p:pic>
      <p:pic>
        <p:nvPicPr>
          <p:cNvPr id="8" name="Imagen 7" descr="01b.jpg"/>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10" name="Imagen 9" descr="health-2082630_1280.jpg"/>
          <p:cNvPicPr>
            <a:picLocks noChangeAspect="1"/>
          </p:cNvPicPr>
          <p:nvPr/>
        </p:nvPicPr>
        <p:blipFill>
          <a:blip r:embed="rId5">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sp>
        <p:nvSpPr>
          <p:cNvPr id="2" name="Título 1"/>
          <p:cNvSpPr>
            <a:spLocks noGrp="1"/>
          </p:cNvSpPr>
          <p:nvPr>
            <p:ph type="ctrTitle"/>
          </p:nvPr>
        </p:nvSpPr>
        <p:spPr>
          <a:xfrm>
            <a:off x="1451429" y="2098802"/>
            <a:ext cx="7599974" cy="1191099"/>
          </a:xfrm>
          <a:ln>
            <a:noFill/>
          </a:ln>
        </p:spPr>
        <p:txBody>
          <a:bodyPr>
            <a:noAutofit/>
          </a:bodyPr>
          <a:lstStyle/>
          <a:p>
            <a:pPr lvl="0" algn="l">
              <a:lnSpc>
                <a:spcPct val="90000"/>
              </a:lnSpc>
              <a:spcBef>
                <a:spcPts val="600"/>
              </a:spcBef>
              <a:spcAft>
                <a:spcPts val="600"/>
              </a:spcAft>
            </a:pPr>
            <a:r>
              <a:rPr lang="es-ES" sz="3200" dirty="0" smtClean="0">
                <a:solidFill>
                  <a:srgbClr val="8D48AD"/>
                </a:solidFill>
                <a:latin typeface="Rockwell"/>
                <a:cs typeface="Rockwell"/>
              </a:rPr>
              <a:t>RED DE UNIDADES DE IGUALDAD</a:t>
            </a:r>
            <a:br>
              <a:rPr lang="es-ES" sz="3200" dirty="0" smtClean="0">
                <a:solidFill>
                  <a:srgbClr val="8D48AD"/>
                </a:solidFill>
                <a:latin typeface="Rockwell"/>
                <a:cs typeface="Rockwell"/>
              </a:rPr>
            </a:br>
            <a:r>
              <a:rPr lang="es-ES" sz="3200" dirty="0" smtClean="0">
                <a:solidFill>
                  <a:srgbClr val="8D48AD"/>
                </a:solidFill>
                <a:latin typeface="Rockwell"/>
                <a:cs typeface="Rockwell"/>
              </a:rPr>
              <a:t>DE LAS UNIVERSIDADES</a:t>
            </a:r>
            <a:br>
              <a:rPr lang="es-ES" sz="3200" dirty="0" smtClean="0">
                <a:solidFill>
                  <a:srgbClr val="8D48AD"/>
                </a:solidFill>
                <a:latin typeface="Rockwell"/>
                <a:cs typeface="Rockwell"/>
              </a:rPr>
            </a:br>
            <a:r>
              <a:rPr lang="es-ES" sz="3200" dirty="0" smtClean="0">
                <a:solidFill>
                  <a:srgbClr val="8D48AD"/>
                </a:solidFill>
                <a:latin typeface="Rockwell"/>
                <a:cs typeface="Rockwell"/>
              </a:rPr>
              <a:t>DE CASTILLA Y LEÓN</a:t>
            </a:r>
            <a:br>
              <a:rPr lang="es-ES" sz="3200" dirty="0" smtClean="0">
                <a:solidFill>
                  <a:srgbClr val="8D48AD"/>
                </a:solidFill>
                <a:latin typeface="Rockwell"/>
                <a:cs typeface="Rockwell"/>
              </a:rPr>
            </a:br>
            <a:r>
              <a:rPr lang="es-ES" sz="3200" dirty="0" smtClean="0">
                <a:solidFill>
                  <a:srgbClr val="8D48AD"/>
                </a:solidFill>
                <a:latin typeface="Rockwell"/>
                <a:cs typeface="Rockwell"/>
              </a:rPr>
              <a:t>	</a:t>
            </a:r>
            <a:endParaRPr lang="es-ES" sz="3200" dirty="0">
              <a:solidFill>
                <a:srgbClr val="8D48AD"/>
              </a:solidFill>
              <a:latin typeface="Rockwell"/>
              <a:cs typeface="Rockwell"/>
            </a:endParaRPr>
          </a:p>
        </p:txBody>
      </p:sp>
      <p:sp>
        <p:nvSpPr>
          <p:cNvPr id="4" name="CuadroTexto 3"/>
          <p:cNvSpPr txBox="1"/>
          <p:nvPr/>
        </p:nvSpPr>
        <p:spPr>
          <a:xfrm>
            <a:off x="989970" y="3464433"/>
            <a:ext cx="7986531" cy="1554272"/>
          </a:xfrm>
          <a:prstGeom prst="rect">
            <a:avLst/>
          </a:prstGeom>
          <a:noFill/>
        </p:spPr>
        <p:txBody>
          <a:bodyPr wrap="square" rtlCol="0">
            <a:spAutoFit/>
          </a:bodyPr>
          <a:lstStyle/>
          <a:p>
            <a:pPr marL="742950" lvl="1" indent="-285750">
              <a:spcBef>
                <a:spcPts val="600"/>
              </a:spcBef>
              <a:spcAft>
                <a:spcPts val="600"/>
              </a:spcAft>
              <a:buClr>
                <a:srgbClr val="DB6EDC"/>
              </a:buClr>
              <a:buFont typeface="Arial" panose="020B0604020202020204" pitchFamily="34" charset="0"/>
              <a:buChar char="•"/>
            </a:pPr>
            <a:r>
              <a:rPr lang="es-ES" sz="1500" dirty="0">
                <a:latin typeface="Trebuchet MS"/>
                <a:cs typeface="Trebuchet MS"/>
              </a:rPr>
              <a:t>Constituida el </a:t>
            </a:r>
            <a:r>
              <a:rPr lang="es-ES_tradnl" sz="1500" dirty="0">
                <a:latin typeface="Trebuchet MS"/>
                <a:cs typeface="Trebuchet MS"/>
              </a:rPr>
              <a:t>24 de julio </a:t>
            </a:r>
            <a:r>
              <a:rPr lang="es-ES" sz="1500" dirty="0" smtClean="0">
                <a:latin typeface="Trebuchet MS"/>
                <a:cs typeface="Trebuchet MS"/>
              </a:rPr>
              <a:t>2020.</a:t>
            </a:r>
          </a:p>
          <a:p>
            <a:pPr marL="742950" lvl="1" indent="-285750">
              <a:spcBef>
                <a:spcPts val="500"/>
              </a:spcBef>
              <a:spcAft>
                <a:spcPts val="400"/>
              </a:spcAft>
              <a:buClr>
                <a:srgbClr val="DB6EDC"/>
              </a:buClr>
              <a:buFont typeface="Arial" panose="020B0604020202020204" pitchFamily="34" charset="0"/>
              <a:buChar char="•"/>
            </a:pPr>
            <a:r>
              <a:rPr lang="es-ES" sz="1500" dirty="0" smtClean="0">
                <a:latin typeface="Trebuchet MS"/>
                <a:cs typeface="Trebuchet MS"/>
              </a:rPr>
              <a:t>Se recoge su propuesta de participar en los órganos colegiados de la Administración Regional en materia de género.</a:t>
            </a:r>
          </a:p>
          <a:p>
            <a:pPr marL="742950" lvl="1" indent="-285750">
              <a:spcBef>
                <a:spcPts val="600"/>
              </a:spcBef>
              <a:spcAft>
                <a:spcPts val="600"/>
              </a:spcAft>
              <a:buClr>
                <a:srgbClr val="DB6EDC"/>
              </a:buClr>
              <a:buFont typeface="Arial" panose="020B0604020202020204" pitchFamily="34" charset="0"/>
              <a:buChar char="•"/>
            </a:pPr>
            <a:r>
              <a:rPr lang="es-ES" sz="1500" dirty="0" smtClean="0">
                <a:latin typeface="Trebuchet MS"/>
                <a:cs typeface="Trebuchet MS"/>
              </a:rPr>
              <a:t>Modelo </a:t>
            </a:r>
            <a:r>
              <a:rPr lang="es-ES" sz="1500" dirty="0">
                <a:latin typeface="Trebuchet MS"/>
                <a:cs typeface="Trebuchet MS"/>
              </a:rPr>
              <a:t>de trabajo colaborativo </a:t>
            </a:r>
            <a:r>
              <a:rPr lang="es-ES" sz="1500" dirty="0" smtClean="0">
                <a:latin typeface="Trebuchet MS"/>
                <a:cs typeface="Trebuchet MS"/>
              </a:rPr>
              <a:t>articulado </a:t>
            </a:r>
            <a:r>
              <a:rPr lang="es-ES" sz="1500" dirty="0">
                <a:latin typeface="Trebuchet MS"/>
                <a:cs typeface="Trebuchet MS"/>
              </a:rPr>
              <a:t>en 3 Comisiones.</a:t>
            </a:r>
            <a:br>
              <a:rPr lang="es-ES" sz="1500" dirty="0">
                <a:latin typeface="Trebuchet MS"/>
                <a:cs typeface="Trebuchet MS"/>
              </a:rPr>
            </a:br>
            <a:endParaRPr lang="es-ES" sz="1500" dirty="0">
              <a:latin typeface="Trebuchet MS"/>
              <a:cs typeface="Trebuchet MS"/>
            </a:endParaRPr>
          </a:p>
        </p:txBody>
      </p:sp>
      <p:cxnSp>
        <p:nvCxnSpPr>
          <p:cNvPr id="7" name="Conector recto 6"/>
          <p:cNvCxnSpPr/>
          <p:nvPr/>
        </p:nvCxnSpPr>
        <p:spPr>
          <a:xfrm flipH="1">
            <a:off x="1570878" y="3293932"/>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
        <p:nvSpPr>
          <p:cNvPr id="11" name="CuadroTexto 10"/>
          <p:cNvSpPr txBox="1"/>
          <p:nvPr/>
        </p:nvSpPr>
        <p:spPr>
          <a:xfrm>
            <a:off x="1705424" y="4776805"/>
            <a:ext cx="7138025" cy="784830"/>
          </a:xfrm>
          <a:prstGeom prst="rect">
            <a:avLst/>
          </a:prstGeom>
          <a:noFill/>
        </p:spPr>
        <p:txBody>
          <a:bodyPr wrap="square" rtlCol="0">
            <a:spAutoFit/>
          </a:bodyPr>
          <a:lstStyle/>
          <a:p>
            <a:pPr lvl="0">
              <a:buClr>
                <a:schemeClr val="accent2"/>
              </a:buClr>
              <a:tabLst>
                <a:tab pos="0" algn="l"/>
              </a:tabLst>
              <a:defRPr/>
            </a:pPr>
            <a:r>
              <a:rPr lang="es-ES" sz="1500" b="1" dirty="0">
                <a:solidFill>
                  <a:srgbClr val="DB6EDC"/>
                </a:solidFill>
                <a:latin typeface="Rockwell"/>
                <a:cs typeface="Rockwell"/>
              </a:rPr>
              <a:t>Comisión de Recursos</a:t>
            </a:r>
          </a:p>
          <a:p>
            <a:pPr lvl="0">
              <a:buClr>
                <a:schemeClr val="accent2"/>
              </a:buClr>
              <a:tabLst>
                <a:tab pos="0" algn="l"/>
              </a:tabLst>
              <a:defRPr/>
            </a:pPr>
            <a:r>
              <a:rPr lang="es-ES" sz="1500" b="1" dirty="0">
                <a:solidFill>
                  <a:srgbClr val="DB6EDC"/>
                </a:solidFill>
                <a:latin typeface="Rockwell"/>
                <a:cs typeface="Rockwell"/>
              </a:rPr>
              <a:t>Comisión de Formación</a:t>
            </a:r>
          </a:p>
          <a:p>
            <a:pPr lvl="0">
              <a:buClr>
                <a:schemeClr val="accent2"/>
              </a:buClr>
              <a:tabLst>
                <a:tab pos="0" algn="l"/>
              </a:tabLst>
              <a:defRPr/>
            </a:pPr>
            <a:r>
              <a:rPr lang="es-ES" sz="1500" b="1" dirty="0">
                <a:solidFill>
                  <a:srgbClr val="DB6EDC"/>
                </a:solidFill>
                <a:latin typeface="Rockwell"/>
                <a:cs typeface="Rockwell"/>
              </a:rPr>
              <a:t>Comisión de Violencia de Género. </a:t>
            </a:r>
            <a:r>
              <a:rPr lang="es-ES" sz="1500" b="1" dirty="0" smtClean="0">
                <a:solidFill>
                  <a:srgbClr val="DB6EDC"/>
                </a:solidFill>
                <a:latin typeface="Rockwell"/>
                <a:cs typeface="Rockwell"/>
              </a:rPr>
              <a:t>Constituida </a:t>
            </a:r>
            <a:r>
              <a:rPr lang="es-ES" sz="1500" b="1" dirty="0">
                <a:solidFill>
                  <a:srgbClr val="DB6EDC"/>
                </a:solidFill>
                <a:latin typeface="Rockwell"/>
                <a:cs typeface="Rockwell"/>
              </a:rPr>
              <a:t>el 9/11/2020</a:t>
            </a:r>
          </a:p>
        </p:txBody>
      </p:sp>
    </p:spTree>
    <p:extLst>
      <p:ext uri="{BB962C8B-B14F-4D97-AF65-F5344CB8AC3E}">
        <p14:creationId xmlns:p14="http://schemas.microsoft.com/office/powerpoint/2010/main" val="3346792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Imagen 4" descr="libr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025" y="1656065"/>
            <a:ext cx="1260000" cy="1260000"/>
          </a:xfrm>
          <a:prstGeom prst="rect">
            <a:avLst/>
          </a:prstGeom>
        </p:spPr>
      </p:pic>
      <p:pic>
        <p:nvPicPr>
          <p:cNvPr id="8" name="Imagen 7" descr="01b.jpg"/>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10" name="Imagen 9" descr="health-2082630_1280.jpg"/>
          <p:cNvPicPr>
            <a:picLocks noChangeAspect="1"/>
          </p:cNvPicPr>
          <p:nvPr/>
        </p:nvPicPr>
        <p:blipFill>
          <a:blip r:embed="rId5">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sp>
        <p:nvSpPr>
          <p:cNvPr id="3" name="Subtítulo 2"/>
          <p:cNvSpPr>
            <a:spLocks noGrp="1"/>
          </p:cNvSpPr>
          <p:nvPr>
            <p:ph type="subTitle" idx="1"/>
          </p:nvPr>
        </p:nvSpPr>
        <p:spPr>
          <a:xfrm>
            <a:off x="1437109" y="3358802"/>
            <a:ext cx="7372975" cy="1605397"/>
          </a:xfrm>
        </p:spPr>
        <p:txBody>
          <a:bodyPr>
            <a:noAutofit/>
          </a:bodyPr>
          <a:lstStyle/>
          <a:p>
            <a:pPr marL="0" lvl="1" algn="l">
              <a:spcBef>
                <a:spcPts val="600"/>
              </a:spcBef>
              <a:spcAft>
                <a:spcPts val="600"/>
              </a:spcAft>
              <a:buClr>
                <a:srgbClr val="8B357A"/>
              </a:buClr>
              <a:tabLst>
                <a:tab pos="0" algn="l"/>
              </a:tabLst>
              <a:defRPr/>
            </a:pPr>
            <a:r>
              <a:rPr lang="es-ES" sz="1500" b="1" dirty="0">
                <a:solidFill>
                  <a:srgbClr val="DB6EDC"/>
                </a:solidFill>
                <a:latin typeface="Trebuchet MS"/>
                <a:cs typeface="Trebuchet MS"/>
              </a:rPr>
              <a:t>Comisión de Violencia de Género. Constituida el 9/11/2020</a:t>
            </a:r>
          </a:p>
          <a:p>
            <a:pPr marL="0" lvl="1" algn="l">
              <a:spcBef>
                <a:spcPts val="600"/>
              </a:spcBef>
              <a:spcAft>
                <a:spcPts val="600"/>
              </a:spcAft>
              <a:buClr>
                <a:srgbClr val="8B357A"/>
              </a:buClr>
              <a:tabLst>
                <a:tab pos="0" algn="l"/>
              </a:tabLst>
              <a:defRPr/>
            </a:pPr>
            <a:r>
              <a:rPr lang="es-ES" sz="1500" b="1" dirty="0" smtClean="0">
                <a:solidFill>
                  <a:srgbClr val="DB6EDC"/>
                </a:solidFill>
                <a:latin typeface="Trebuchet MS"/>
                <a:cs typeface="Trebuchet MS"/>
              </a:rPr>
              <a:t>Objetivos</a:t>
            </a:r>
          </a:p>
          <a:p>
            <a:pPr marL="628650" lvl="2" indent="-271463" algn="l">
              <a:spcBef>
                <a:spcPts val="600"/>
              </a:spcBef>
              <a:spcAft>
                <a:spcPts val="600"/>
              </a:spcAft>
              <a:buClr>
                <a:srgbClr val="DB6EDC"/>
              </a:buClr>
              <a:buFont typeface="Arial"/>
              <a:buChar char="•"/>
              <a:tabLst>
                <a:tab pos="0" algn="l"/>
              </a:tabLst>
              <a:defRPr/>
            </a:pPr>
            <a:r>
              <a:rPr lang="es-ES" sz="1500" dirty="0" smtClean="0">
                <a:solidFill>
                  <a:schemeClr val="tx1"/>
                </a:solidFill>
                <a:latin typeface="Trebuchet MS"/>
                <a:cs typeface="Trebuchet MS"/>
              </a:rPr>
              <a:t>Establecer </a:t>
            </a:r>
            <a:r>
              <a:rPr lang="es-ES" sz="1500" dirty="0">
                <a:solidFill>
                  <a:schemeClr val="tx1"/>
                </a:solidFill>
                <a:latin typeface="Trebuchet MS"/>
                <a:cs typeface="Trebuchet MS"/>
              </a:rPr>
              <a:t>pautas para la detección de casos de violencia de </a:t>
            </a:r>
            <a:r>
              <a:rPr lang="es-ES" sz="1500" i="1" dirty="0">
                <a:solidFill>
                  <a:schemeClr val="tx1"/>
                </a:solidFill>
                <a:latin typeface="Trebuchet MS"/>
                <a:cs typeface="Trebuchet MS"/>
              </a:rPr>
              <a:t>género</a:t>
            </a:r>
            <a:r>
              <a:rPr lang="es-ES" sz="1500" dirty="0">
                <a:solidFill>
                  <a:schemeClr val="tx1"/>
                </a:solidFill>
                <a:latin typeface="Trebuchet MS"/>
                <a:cs typeface="Trebuchet MS"/>
              </a:rPr>
              <a:t> en el ámbito universitario.</a:t>
            </a:r>
          </a:p>
          <a:p>
            <a:pPr marL="628650" lvl="2" indent="-271463" algn="l">
              <a:spcBef>
                <a:spcPts val="600"/>
              </a:spcBef>
              <a:spcAft>
                <a:spcPts val="600"/>
              </a:spcAft>
              <a:buClr>
                <a:srgbClr val="DB6EDC"/>
              </a:buClr>
              <a:buFont typeface="Arial"/>
              <a:buChar char="•"/>
              <a:tabLst>
                <a:tab pos="0" algn="l"/>
              </a:tabLst>
              <a:defRPr/>
            </a:pPr>
            <a:r>
              <a:rPr lang="es-ES" sz="1500" dirty="0">
                <a:solidFill>
                  <a:schemeClr val="tx1"/>
                </a:solidFill>
                <a:latin typeface="Trebuchet MS"/>
                <a:cs typeface="Trebuchet MS"/>
              </a:rPr>
              <a:t>Definición de un protocolo de actuación</a:t>
            </a:r>
          </a:p>
          <a:p>
            <a:pPr marL="628650" lvl="2" indent="-271463" algn="l">
              <a:spcBef>
                <a:spcPts val="600"/>
              </a:spcBef>
              <a:spcAft>
                <a:spcPts val="600"/>
              </a:spcAft>
              <a:buClr>
                <a:srgbClr val="DB6EDC"/>
              </a:buClr>
              <a:buFont typeface="Arial"/>
              <a:buChar char="•"/>
              <a:tabLst>
                <a:tab pos="0" algn="l"/>
              </a:tabLst>
              <a:defRPr/>
            </a:pPr>
            <a:r>
              <a:rPr lang="es-ES" sz="1500" dirty="0">
                <a:solidFill>
                  <a:schemeClr val="tx1"/>
                </a:solidFill>
                <a:latin typeface="Trebuchet MS"/>
                <a:cs typeface="Trebuchet MS"/>
              </a:rPr>
              <a:t>Elaboración de protocolo común en todas las Universidades de Castilla y León, para el traslado de expediente universitario para una víctima</a:t>
            </a:r>
            <a:r>
              <a:rPr lang="es-ES" sz="1500" dirty="0" smtClean="0">
                <a:solidFill>
                  <a:schemeClr val="tx1"/>
                </a:solidFill>
                <a:latin typeface="Trebuchet MS"/>
                <a:cs typeface="Trebuchet MS"/>
              </a:rPr>
              <a:t>.</a:t>
            </a:r>
            <a:endParaRPr lang="es-ES" sz="1500" dirty="0">
              <a:solidFill>
                <a:schemeClr val="tx1"/>
              </a:solidFill>
              <a:latin typeface="Trebuchet MS"/>
              <a:cs typeface="Trebuchet MS"/>
            </a:endParaRPr>
          </a:p>
        </p:txBody>
      </p:sp>
      <p:sp>
        <p:nvSpPr>
          <p:cNvPr id="2" name="Título 1"/>
          <p:cNvSpPr>
            <a:spLocks noGrp="1"/>
          </p:cNvSpPr>
          <p:nvPr>
            <p:ph type="ctrTitle"/>
          </p:nvPr>
        </p:nvSpPr>
        <p:spPr>
          <a:xfrm>
            <a:off x="1451429" y="2098802"/>
            <a:ext cx="7599974" cy="1191099"/>
          </a:xfrm>
          <a:ln>
            <a:noFill/>
          </a:ln>
        </p:spPr>
        <p:txBody>
          <a:bodyPr>
            <a:noAutofit/>
          </a:bodyPr>
          <a:lstStyle/>
          <a:p>
            <a:pPr lvl="0" algn="l">
              <a:lnSpc>
                <a:spcPct val="90000"/>
              </a:lnSpc>
              <a:spcBef>
                <a:spcPts val="600"/>
              </a:spcBef>
              <a:spcAft>
                <a:spcPts val="600"/>
              </a:spcAft>
            </a:pPr>
            <a:r>
              <a:rPr lang="es-ES" sz="3200" dirty="0">
                <a:solidFill>
                  <a:srgbClr val="8D48AD"/>
                </a:solidFill>
                <a:latin typeface="Rockwell"/>
                <a:cs typeface="Rockwell"/>
              </a:rPr>
              <a:t>RED DE UNIDADES DE IGUALDAD</a:t>
            </a:r>
            <a:br>
              <a:rPr lang="es-ES" sz="3200" dirty="0">
                <a:solidFill>
                  <a:srgbClr val="8D48AD"/>
                </a:solidFill>
                <a:latin typeface="Rockwell"/>
                <a:cs typeface="Rockwell"/>
              </a:rPr>
            </a:br>
            <a:r>
              <a:rPr lang="es-ES" sz="3200" dirty="0">
                <a:solidFill>
                  <a:srgbClr val="8D48AD"/>
                </a:solidFill>
                <a:latin typeface="Rockwell"/>
                <a:cs typeface="Rockwell"/>
              </a:rPr>
              <a:t>DE LAS UNIVERSIDADES</a:t>
            </a:r>
            <a:br>
              <a:rPr lang="es-ES" sz="3200" dirty="0">
                <a:solidFill>
                  <a:srgbClr val="8D48AD"/>
                </a:solidFill>
                <a:latin typeface="Rockwell"/>
                <a:cs typeface="Rockwell"/>
              </a:rPr>
            </a:br>
            <a:r>
              <a:rPr lang="es-ES" sz="3200" dirty="0">
                <a:solidFill>
                  <a:srgbClr val="8D48AD"/>
                </a:solidFill>
                <a:latin typeface="Rockwell"/>
                <a:cs typeface="Rockwell"/>
              </a:rPr>
              <a:t>DE CASTILLA Y LEÓN</a:t>
            </a:r>
            <a:br>
              <a:rPr lang="es-ES" sz="3200" dirty="0">
                <a:solidFill>
                  <a:srgbClr val="8D48AD"/>
                </a:solidFill>
                <a:latin typeface="Rockwell"/>
                <a:cs typeface="Rockwell"/>
              </a:rPr>
            </a:br>
            <a:r>
              <a:rPr lang="es-ES" sz="3200" dirty="0">
                <a:solidFill>
                  <a:srgbClr val="8D48AD"/>
                </a:solidFill>
                <a:latin typeface="Rockwell"/>
                <a:cs typeface="Rockwell"/>
              </a:rPr>
              <a:t>	</a:t>
            </a:r>
          </a:p>
        </p:txBody>
      </p:sp>
      <p:cxnSp>
        <p:nvCxnSpPr>
          <p:cNvPr id="7" name="Conector recto 6"/>
          <p:cNvCxnSpPr/>
          <p:nvPr/>
        </p:nvCxnSpPr>
        <p:spPr>
          <a:xfrm flipH="1">
            <a:off x="1570878" y="3293932"/>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8129107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Imagen 6" descr="01b.jpg"/>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8" name="Imagen 7" descr="health-2082630_1280.jpg"/>
          <p:cNvPicPr>
            <a:picLocks noChangeAspect="1"/>
          </p:cNvPicPr>
          <p:nvPr/>
        </p:nvPicPr>
        <p:blipFill>
          <a:blip r:embed="rId4">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pic>
        <p:nvPicPr>
          <p:cNvPr id="3" name="Imagen 2" descr="igu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930" y="1636894"/>
            <a:ext cx="1260000" cy="1260000"/>
          </a:xfrm>
          <a:prstGeom prst="rect">
            <a:avLst/>
          </a:prstGeom>
        </p:spPr>
      </p:pic>
      <p:sp>
        <p:nvSpPr>
          <p:cNvPr id="2" name="Título 1"/>
          <p:cNvSpPr>
            <a:spLocks noGrp="1"/>
          </p:cNvSpPr>
          <p:nvPr>
            <p:ph type="ctrTitle"/>
          </p:nvPr>
        </p:nvSpPr>
        <p:spPr>
          <a:xfrm>
            <a:off x="1408170" y="1689959"/>
            <a:ext cx="6880927" cy="1570107"/>
          </a:xfrm>
          <a:ln>
            <a:noFill/>
          </a:ln>
        </p:spPr>
        <p:txBody>
          <a:bodyPr>
            <a:noAutofit/>
          </a:bodyPr>
          <a:lstStyle/>
          <a:p>
            <a:pPr lvl="0" algn="l">
              <a:lnSpc>
                <a:spcPct val="90000"/>
              </a:lnSpc>
              <a:spcBef>
                <a:spcPts val="600"/>
              </a:spcBef>
              <a:spcAft>
                <a:spcPts val="600"/>
              </a:spcAft>
            </a:pPr>
            <a:r>
              <a:rPr lang="es-ES" sz="3200" dirty="0" smtClean="0">
                <a:solidFill>
                  <a:srgbClr val="8D48AD"/>
                </a:solidFill>
                <a:latin typeface="Rockwell"/>
                <a:cs typeface="Rockwell"/>
              </a:rPr>
              <a:t>RED DE UNIDADES DE IGUALDAD DE LAS CORPORACIONES LOCALES	</a:t>
            </a:r>
            <a:endParaRPr lang="es-ES" sz="3200" dirty="0">
              <a:solidFill>
                <a:srgbClr val="8D48AD"/>
              </a:solidFill>
              <a:latin typeface="Rockwell"/>
              <a:cs typeface="Rockwell"/>
            </a:endParaRPr>
          </a:p>
        </p:txBody>
      </p:sp>
      <p:sp>
        <p:nvSpPr>
          <p:cNvPr id="4" name="CuadroTexto 3"/>
          <p:cNvSpPr txBox="1"/>
          <p:nvPr/>
        </p:nvSpPr>
        <p:spPr>
          <a:xfrm>
            <a:off x="812828" y="3525844"/>
            <a:ext cx="7394738" cy="2376292"/>
          </a:xfrm>
          <a:prstGeom prst="rect">
            <a:avLst/>
          </a:prstGeom>
          <a:noFill/>
        </p:spPr>
        <p:txBody>
          <a:bodyPr wrap="square" rtlCol="0">
            <a:spAutoFit/>
          </a:bodyPr>
          <a:lstStyle/>
          <a:p>
            <a:pPr marL="742950" lvl="1" indent="-285750">
              <a:lnSpc>
                <a:spcPct val="110000"/>
              </a:lnSpc>
              <a:spcBef>
                <a:spcPts val="500"/>
              </a:spcBef>
              <a:spcAft>
                <a:spcPts val="500"/>
              </a:spcAft>
              <a:buClr>
                <a:srgbClr val="DB6EDC"/>
              </a:buClr>
              <a:buFont typeface="Arial" panose="020B0604020202020204" pitchFamily="34" charset="0"/>
              <a:buChar char="•"/>
            </a:pPr>
            <a:r>
              <a:rPr lang="es-ES" sz="1500" dirty="0">
                <a:latin typeface="Trebuchet MS"/>
                <a:cs typeface="Trebuchet MS"/>
              </a:rPr>
              <a:t>Constituida el </a:t>
            </a:r>
            <a:r>
              <a:rPr lang="es-ES" sz="1500" dirty="0" smtClean="0">
                <a:latin typeface="Trebuchet MS"/>
                <a:cs typeface="Trebuchet MS"/>
              </a:rPr>
              <a:t>23 de noviembre </a:t>
            </a:r>
            <a:r>
              <a:rPr lang="es-ES" sz="1500" dirty="0">
                <a:latin typeface="Trebuchet MS"/>
                <a:cs typeface="Trebuchet MS"/>
              </a:rPr>
              <a:t>de </a:t>
            </a:r>
            <a:r>
              <a:rPr lang="es-ES" sz="1500" dirty="0" smtClean="0">
                <a:latin typeface="Trebuchet MS"/>
                <a:cs typeface="Trebuchet MS"/>
              </a:rPr>
              <a:t>2020.</a:t>
            </a:r>
          </a:p>
          <a:p>
            <a:pPr marL="742950" lvl="1" indent="-285750">
              <a:lnSpc>
                <a:spcPct val="110000"/>
              </a:lnSpc>
              <a:spcBef>
                <a:spcPts val="500"/>
              </a:spcBef>
              <a:spcAft>
                <a:spcPts val="500"/>
              </a:spcAft>
              <a:buClr>
                <a:srgbClr val="DB6EDC"/>
              </a:buClr>
              <a:buFont typeface="Arial" panose="020B0604020202020204" pitchFamily="34" charset="0"/>
              <a:buChar char="•"/>
            </a:pPr>
            <a:r>
              <a:rPr lang="es-ES" sz="1500" dirty="0" smtClean="0">
                <a:latin typeface="Trebuchet MS"/>
                <a:cs typeface="Trebuchet MS"/>
              </a:rPr>
              <a:t>Trabajo conjunto en materia de igualdad entre mujeres y hombres y prevención de la violencia de género.</a:t>
            </a:r>
          </a:p>
          <a:p>
            <a:pPr marL="742950" lvl="1" indent="-285750">
              <a:lnSpc>
                <a:spcPct val="110000"/>
              </a:lnSpc>
              <a:spcBef>
                <a:spcPts val="500"/>
              </a:spcBef>
              <a:spcAft>
                <a:spcPts val="500"/>
              </a:spcAft>
              <a:buClr>
                <a:srgbClr val="DB6EDC"/>
              </a:buClr>
              <a:buFont typeface="Arial" panose="020B0604020202020204" pitchFamily="34" charset="0"/>
              <a:buChar char="•"/>
            </a:pPr>
            <a:r>
              <a:rPr lang="es-ES" sz="1500" dirty="0" smtClean="0">
                <a:latin typeface="Trebuchet MS"/>
                <a:cs typeface="Trebuchet MS"/>
              </a:rPr>
              <a:t>Objetivo: avanzar </a:t>
            </a:r>
            <a:r>
              <a:rPr lang="es-ES" sz="1500" dirty="0">
                <a:latin typeface="Trebuchet MS"/>
                <a:cs typeface="Trebuchet MS"/>
              </a:rPr>
              <a:t>en la construcción de una política pública con perspectiva de género, favoreciendo no solo el trabajo hacia el interior de cada entidad sino también la transferencia de conocimiento al resto de </a:t>
            </a:r>
            <a:r>
              <a:rPr lang="es-ES" sz="1500" dirty="0" smtClean="0">
                <a:latin typeface="Trebuchet MS"/>
                <a:cs typeface="Trebuchet MS"/>
              </a:rPr>
              <a:t>entidades del sector Mujer</a:t>
            </a:r>
            <a:r>
              <a:rPr lang="es-ES" sz="1500" dirty="0">
                <a:latin typeface="Trebuchet MS"/>
                <a:cs typeface="Trebuchet MS"/>
              </a:rPr>
              <a:t>. </a:t>
            </a:r>
            <a:br>
              <a:rPr lang="es-ES" sz="1500" dirty="0">
                <a:latin typeface="Trebuchet MS"/>
                <a:cs typeface="Trebuchet MS"/>
              </a:rPr>
            </a:br>
            <a:endParaRPr lang="es-ES" sz="1500" dirty="0">
              <a:latin typeface="Trebuchet MS"/>
              <a:cs typeface="Trebuchet MS"/>
            </a:endParaRPr>
          </a:p>
        </p:txBody>
      </p:sp>
      <p:cxnSp>
        <p:nvCxnSpPr>
          <p:cNvPr id="6" name="Conector recto 5"/>
          <p:cNvCxnSpPr/>
          <p:nvPr/>
        </p:nvCxnSpPr>
        <p:spPr>
          <a:xfrm flipH="1">
            <a:off x="1462023" y="3281837"/>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692509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Imagen 7" descr="01b.jpg"/>
          <p:cNvPicPr>
            <a:picLocks noChangeAspect="1"/>
          </p:cNvPicPr>
          <p:nvPr/>
        </p:nvPicPr>
        <p:blipFill>
          <a:blip r:embed="rId3">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3" name="Imagen 2" descr="mano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30" y="1702054"/>
            <a:ext cx="1260000" cy="1260000"/>
          </a:xfrm>
          <a:prstGeom prst="rect">
            <a:avLst/>
          </a:prstGeom>
        </p:spPr>
      </p:pic>
      <p:pic>
        <p:nvPicPr>
          <p:cNvPr id="10" name="Imagen 9" descr="health-2082630_1280.jpg"/>
          <p:cNvPicPr>
            <a:picLocks noChangeAspect="1"/>
          </p:cNvPicPr>
          <p:nvPr/>
        </p:nvPicPr>
        <p:blipFill>
          <a:blip r:embed="rId5">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sp>
        <p:nvSpPr>
          <p:cNvPr id="2" name="Título 1"/>
          <p:cNvSpPr>
            <a:spLocks noGrp="1"/>
          </p:cNvSpPr>
          <p:nvPr>
            <p:ph type="ctrTitle"/>
          </p:nvPr>
        </p:nvSpPr>
        <p:spPr>
          <a:xfrm>
            <a:off x="1318381" y="1641579"/>
            <a:ext cx="6963303" cy="976901"/>
          </a:xfrm>
          <a:ln>
            <a:noFill/>
          </a:ln>
        </p:spPr>
        <p:txBody>
          <a:bodyPr>
            <a:noAutofit/>
          </a:bodyPr>
          <a:lstStyle/>
          <a:p>
            <a:pPr lvl="0" algn="l">
              <a:lnSpc>
                <a:spcPct val="114000"/>
              </a:lnSpc>
              <a:spcBef>
                <a:spcPts val="600"/>
              </a:spcBef>
              <a:spcAft>
                <a:spcPts val="600"/>
              </a:spcAft>
            </a:pPr>
            <a:r>
              <a:rPr lang="es-ES" sz="3200" dirty="0" smtClean="0">
                <a:solidFill>
                  <a:srgbClr val="8D48AD"/>
                </a:solidFill>
                <a:latin typeface="Rockwell"/>
                <a:cs typeface="Rockwell"/>
              </a:rPr>
              <a:t>CONVENIOS DE COLABORACIÓN</a:t>
            </a:r>
            <a:endParaRPr lang="es-ES" sz="3200" dirty="0">
              <a:solidFill>
                <a:srgbClr val="8D48AD"/>
              </a:solidFill>
              <a:latin typeface="Rockwell"/>
              <a:cs typeface="Rockwell"/>
            </a:endParaRPr>
          </a:p>
        </p:txBody>
      </p:sp>
      <p:sp>
        <p:nvSpPr>
          <p:cNvPr id="4" name="CuadroTexto 3"/>
          <p:cNvSpPr txBox="1"/>
          <p:nvPr/>
        </p:nvSpPr>
        <p:spPr>
          <a:xfrm>
            <a:off x="1331640" y="2636912"/>
            <a:ext cx="7691408" cy="4158831"/>
          </a:xfrm>
          <a:prstGeom prst="rect">
            <a:avLst/>
          </a:prstGeom>
          <a:noFill/>
        </p:spPr>
        <p:txBody>
          <a:bodyPr wrap="square" rtlCol="0">
            <a:spAutoFit/>
          </a:bodyPr>
          <a:lstStyle/>
          <a:p>
            <a:pPr>
              <a:lnSpc>
                <a:spcPct val="90000"/>
              </a:lnSpc>
              <a:spcBef>
                <a:spcPts val="500"/>
              </a:spcBef>
              <a:spcAft>
                <a:spcPts val="500"/>
              </a:spcAft>
              <a:buClr>
                <a:schemeClr val="accent2"/>
              </a:buClr>
              <a:tabLst>
                <a:tab pos="0" algn="l"/>
              </a:tabLst>
              <a:defRPr/>
            </a:pPr>
            <a:r>
              <a:rPr lang="es-ES" sz="1500" dirty="0">
                <a:solidFill>
                  <a:srgbClr val="DB6EDC"/>
                </a:solidFill>
                <a:latin typeface="Rockwell"/>
                <a:cs typeface="Rockwell"/>
              </a:rPr>
              <a:t>Convenio con el </a:t>
            </a:r>
            <a:r>
              <a:rPr lang="es-ES" sz="1500" dirty="0" smtClean="0">
                <a:solidFill>
                  <a:srgbClr val="DB6EDC"/>
                </a:solidFill>
                <a:latin typeface="Rockwell"/>
                <a:cs typeface="Rockwell"/>
              </a:rPr>
              <a:t>Consejo de Colegios </a:t>
            </a:r>
            <a:r>
              <a:rPr lang="es-ES" sz="1500" dirty="0">
                <a:solidFill>
                  <a:srgbClr val="DB6EDC"/>
                </a:solidFill>
                <a:latin typeface="Rockwell"/>
                <a:cs typeface="Rockwell"/>
              </a:rPr>
              <a:t>P</a:t>
            </a:r>
            <a:r>
              <a:rPr lang="es-ES" sz="1500" dirty="0" smtClean="0">
                <a:solidFill>
                  <a:srgbClr val="DB6EDC"/>
                </a:solidFill>
                <a:latin typeface="Rockwell"/>
                <a:cs typeface="Rockwell"/>
              </a:rPr>
              <a:t>rofesionales de Diplomados</a:t>
            </a:r>
            <a:br>
              <a:rPr lang="es-ES" sz="1500" dirty="0" smtClean="0">
                <a:solidFill>
                  <a:srgbClr val="DB6EDC"/>
                </a:solidFill>
                <a:latin typeface="Rockwell"/>
                <a:cs typeface="Rockwell"/>
              </a:rPr>
            </a:br>
            <a:r>
              <a:rPr lang="es-ES" sz="1500" dirty="0" smtClean="0">
                <a:solidFill>
                  <a:srgbClr val="DB6EDC"/>
                </a:solidFill>
                <a:latin typeface="Rockwell"/>
                <a:cs typeface="Rockwell"/>
              </a:rPr>
              <a:t>en Trabajo Social y Asistentes Sociales </a:t>
            </a:r>
          </a:p>
          <a:p>
            <a:pPr>
              <a:lnSpc>
                <a:spcPct val="90000"/>
              </a:lnSpc>
              <a:spcBef>
                <a:spcPts val="500"/>
              </a:spcBef>
              <a:spcAft>
                <a:spcPts val="500"/>
              </a:spcAft>
              <a:buClr>
                <a:schemeClr val="accent2"/>
              </a:buClr>
              <a:tabLst>
                <a:tab pos="0" algn="l"/>
              </a:tabLst>
              <a:defRPr/>
            </a:pPr>
            <a:r>
              <a:rPr lang="es-ES" sz="1500" dirty="0" smtClean="0">
                <a:latin typeface="Trebuchet MS"/>
                <a:ea typeface="Calibri" panose="020F0502020204030204" pitchFamily="34" charset="0"/>
                <a:cs typeface="Trebuchet MS"/>
              </a:rPr>
              <a:t>Convenio Marco firmado el 19 </a:t>
            </a:r>
            <a:r>
              <a:rPr lang="es-ES" sz="1500" dirty="0">
                <a:latin typeface="Trebuchet MS"/>
                <a:ea typeface="Calibri" panose="020F0502020204030204" pitchFamily="34" charset="0"/>
                <a:cs typeface="Trebuchet MS"/>
              </a:rPr>
              <a:t>de </a:t>
            </a:r>
            <a:r>
              <a:rPr lang="es-ES" sz="1500" dirty="0" smtClean="0">
                <a:latin typeface="Trebuchet MS"/>
                <a:ea typeface="Calibri" panose="020F0502020204030204" pitchFamily="34" charset="0"/>
                <a:cs typeface="Trebuchet MS"/>
              </a:rPr>
              <a:t>noviembre de </a:t>
            </a:r>
            <a:r>
              <a:rPr lang="es-ES" sz="1500" dirty="0">
                <a:latin typeface="Trebuchet MS"/>
                <a:ea typeface="Calibri" panose="020F0502020204030204" pitchFamily="34" charset="0"/>
                <a:cs typeface="Trebuchet MS"/>
              </a:rPr>
              <a:t>2020. </a:t>
            </a:r>
            <a:r>
              <a:rPr lang="es-ES" sz="1500" dirty="0" smtClean="0">
                <a:latin typeface="Trebuchet MS"/>
                <a:ea typeface="Calibri" panose="020F0502020204030204" pitchFamily="34" charset="0"/>
                <a:cs typeface="Trebuchet MS"/>
              </a:rPr>
              <a:t> </a:t>
            </a:r>
          </a:p>
          <a:p>
            <a:pPr>
              <a:lnSpc>
                <a:spcPct val="90000"/>
              </a:lnSpc>
              <a:spcBef>
                <a:spcPts val="500"/>
              </a:spcBef>
              <a:spcAft>
                <a:spcPts val="500"/>
              </a:spcAft>
            </a:pPr>
            <a:r>
              <a:rPr lang="es-ES" sz="1500" dirty="0" smtClean="0">
                <a:latin typeface="Trebuchet MS"/>
                <a:ea typeface="Calibri" panose="020F0502020204030204" pitchFamily="34" charset="0"/>
                <a:cs typeface="Trebuchet MS"/>
              </a:rPr>
              <a:t>Establece las </a:t>
            </a:r>
            <a:r>
              <a:rPr lang="es-ES" sz="1500" dirty="0">
                <a:latin typeface="Trebuchet MS"/>
                <a:ea typeface="Calibri" panose="020F0502020204030204" pitchFamily="34" charset="0"/>
                <a:cs typeface="Trebuchet MS"/>
              </a:rPr>
              <a:t>bases para la colaboración entre la Gerencia </a:t>
            </a:r>
            <a:r>
              <a:rPr lang="es-ES" sz="1500" dirty="0" smtClean="0">
                <a:latin typeface="Trebuchet MS"/>
                <a:ea typeface="Calibri" panose="020F0502020204030204" pitchFamily="34" charset="0"/>
                <a:cs typeface="Trebuchet MS"/>
              </a:rPr>
              <a:t>de Servicios </a:t>
            </a:r>
            <a:r>
              <a:rPr lang="es-ES" sz="1500" dirty="0">
                <a:latin typeface="Trebuchet MS"/>
                <a:ea typeface="Calibri" panose="020F0502020204030204" pitchFamily="34" charset="0"/>
                <a:cs typeface="Trebuchet MS"/>
              </a:rPr>
              <a:t>Sociales de Castilla y León y el Consejo de Colegios Profesionales de Diplomados en Trabajo Social y Asistentes Sociales de Castilla y </a:t>
            </a:r>
            <a:r>
              <a:rPr lang="es-ES" sz="1500" dirty="0" smtClean="0">
                <a:latin typeface="Trebuchet MS"/>
                <a:ea typeface="Calibri" panose="020F0502020204030204" pitchFamily="34" charset="0"/>
                <a:cs typeface="Trebuchet MS"/>
              </a:rPr>
              <a:t>León.</a:t>
            </a:r>
          </a:p>
          <a:p>
            <a:pPr>
              <a:lnSpc>
                <a:spcPct val="90000"/>
              </a:lnSpc>
              <a:spcBef>
                <a:spcPts val="500"/>
              </a:spcBef>
              <a:spcAft>
                <a:spcPts val="500"/>
              </a:spcAft>
            </a:pPr>
            <a:r>
              <a:rPr lang="es-ES" sz="1500" dirty="0" smtClean="0">
                <a:solidFill>
                  <a:srgbClr val="DB6EDC"/>
                </a:solidFill>
                <a:latin typeface="Trebuchet MS"/>
                <a:ea typeface="Calibri" panose="020F0502020204030204" pitchFamily="34" charset="0"/>
                <a:cs typeface="Trebuchet MS"/>
              </a:rPr>
              <a:t>Objetivos</a:t>
            </a:r>
            <a:endParaRPr lang="es-ES" sz="1500" dirty="0">
              <a:solidFill>
                <a:srgbClr val="DB6EDC"/>
              </a:solidFill>
              <a:latin typeface="Trebuchet MS"/>
              <a:ea typeface="Calibri" panose="020F0502020204030204" pitchFamily="34" charset="0"/>
              <a:cs typeface="Trebuchet MS"/>
            </a:endParaRPr>
          </a:p>
          <a:p>
            <a:pPr marL="447675" lvl="1" indent="-180975">
              <a:lnSpc>
                <a:spcPct val="90000"/>
              </a:lnSpc>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Organizar </a:t>
            </a:r>
            <a:r>
              <a:rPr lang="es-ES" sz="1500" dirty="0">
                <a:latin typeface="Trebuchet MS"/>
                <a:ea typeface="Calibri" panose="020F0502020204030204" pitchFamily="34" charset="0"/>
                <a:cs typeface="Trebuchet MS"/>
              </a:rPr>
              <a:t>e impartir formación avanzada en violencia de </a:t>
            </a:r>
            <a:r>
              <a:rPr lang="es-ES" sz="1500" dirty="0" smtClean="0">
                <a:latin typeface="Trebuchet MS"/>
                <a:ea typeface="Calibri" panose="020F0502020204030204" pitchFamily="34" charset="0"/>
                <a:cs typeface="Trebuchet MS"/>
              </a:rPr>
              <a:t>género. </a:t>
            </a:r>
            <a:endParaRPr lang="es-ES" sz="1500" dirty="0">
              <a:latin typeface="Trebuchet MS"/>
              <a:ea typeface="Calibri" panose="020F0502020204030204" pitchFamily="34" charset="0"/>
              <a:cs typeface="Trebuchet MS"/>
            </a:endParaRPr>
          </a:p>
          <a:p>
            <a:pPr marL="447675" lvl="1" indent="-180975">
              <a:lnSpc>
                <a:spcPct val="90000"/>
              </a:lnSpc>
              <a:spcBef>
                <a:spcPts val="500"/>
              </a:spcBef>
              <a:spcAft>
                <a:spcPts val="500"/>
              </a:spcAft>
              <a:buClr>
                <a:srgbClr val="DB6EDC"/>
              </a:buClr>
              <a:buFont typeface="Arial" panose="020B0604020202020204" pitchFamily="34" charset="0"/>
              <a:buChar char="•"/>
            </a:pPr>
            <a:r>
              <a:rPr lang="es-ES" sz="1500" dirty="0">
                <a:latin typeface="Trebuchet MS"/>
                <a:ea typeface="Calibri" panose="020F0502020204030204" pitchFamily="34" charset="0"/>
                <a:cs typeface="Trebuchet MS"/>
              </a:rPr>
              <a:t>Participar en el sistema de seguimiento y evaluación tanto de la Agenda 2020 como del modelo “Objetivo violencia cero</a:t>
            </a:r>
            <a:r>
              <a:rPr lang="es-ES" sz="1500" dirty="0" smtClean="0">
                <a:latin typeface="Trebuchet MS"/>
                <a:ea typeface="Calibri" panose="020F0502020204030204" pitchFamily="34" charset="0"/>
                <a:cs typeface="Trebuchet MS"/>
              </a:rPr>
              <a:t>”.</a:t>
            </a:r>
            <a:endParaRPr lang="es-ES" sz="1500" dirty="0">
              <a:latin typeface="Trebuchet MS"/>
              <a:ea typeface="Calibri" panose="020F0502020204030204" pitchFamily="34" charset="0"/>
              <a:cs typeface="Trebuchet MS"/>
            </a:endParaRPr>
          </a:p>
          <a:p>
            <a:pPr marL="447675" lvl="1" indent="-180975">
              <a:lnSpc>
                <a:spcPct val="90000"/>
              </a:lnSpc>
              <a:spcBef>
                <a:spcPts val="500"/>
              </a:spcBef>
              <a:spcAft>
                <a:spcPts val="500"/>
              </a:spcAft>
              <a:buClr>
                <a:srgbClr val="DB6EDC"/>
              </a:buClr>
              <a:buFont typeface="Arial" panose="020B0604020202020204" pitchFamily="34" charset="0"/>
              <a:buChar char="•"/>
            </a:pPr>
            <a:r>
              <a:rPr lang="es-ES" sz="1500" dirty="0">
                <a:latin typeface="Trebuchet MS"/>
                <a:ea typeface="Calibri" panose="020F0502020204030204" pitchFamily="34" charset="0"/>
                <a:cs typeface="Trebuchet MS"/>
              </a:rPr>
              <a:t>Favorecer la comunicación estable en materia de Innovación social.</a:t>
            </a:r>
          </a:p>
          <a:p>
            <a:pPr>
              <a:lnSpc>
                <a:spcPct val="90000"/>
              </a:lnSpc>
              <a:spcBef>
                <a:spcPts val="500"/>
              </a:spcBef>
              <a:spcAft>
                <a:spcPts val="500"/>
              </a:spcAft>
            </a:pPr>
            <a:endParaRPr lang="es-ES" sz="1500" dirty="0" smtClean="0">
              <a:latin typeface="Trebuchet MS"/>
              <a:ea typeface="Calibri" panose="020F0502020204030204" pitchFamily="34" charset="0"/>
              <a:cs typeface="Trebuchet MS"/>
            </a:endParaRPr>
          </a:p>
          <a:p>
            <a:pPr marL="457200" indent="-228600">
              <a:lnSpc>
                <a:spcPct val="90000"/>
              </a:lnSpc>
              <a:spcBef>
                <a:spcPts val="500"/>
              </a:spcBef>
              <a:spcAft>
                <a:spcPts val="500"/>
              </a:spcAft>
            </a:pPr>
            <a:endParaRPr lang="es-ES" sz="1500" dirty="0">
              <a:latin typeface="Trebuchet MS"/>
              <a:ea typeface="Calibri" panose="020F0502020204030204" pitchFamily="34" charset="0"/>
              <a:cs typeface="Trebuchet MS"/>
            </a:endParaRPr>
          </a:p>
          <a:p>
            <a:pPr marL="971550" lvl="1" indent="-285750">
              <a:lnSpc>
                <a:spcPct val="90000"/>
              </a:lnSpc>
              <a:spcBef>
                <a:spcPts val="500"/>
              </a:spcBef>
              <a:spcAft>
                <a:spcPts val="500"/>
              </a:spcAft>
              <a:buFont typeface="Arial" panose="020B0604020202020204" pitchFamily="34" charset="0"/>
              <a:buChar char="•"/>
            </a:pPr>
            <a:endParaRPr lang="es-ES" sz="1500" b="1" dirty="0">
              <a:solidFill>
                <a:srgbClr val="8544A2"/>
              </a:solidFill>
              <a:latin typeface="Trebuchet MS"/>
              <a:ea typeface="Calibri" panose="020F0502020204030204" pitchFamily="34" charset="0"/>
              <a:cs typeface="Trebuchet MS"/>
            </a:endParaRPr>
          </a:p>
        </p:txBody>
      </p:sp>
      <p:cxnSp>
        <p:nvCxnSpPr>
          <p:cNvPr id="7" name="Conector recto 6"/>
          <p:cNvCxnSpPr/>
          <p:nvPr/>
        </p:nvCxnSpPr>
        <p:spPr>
          <a:xfrm flipH="1">
            <a:off x="1462023" y="2507757"/>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308279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00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Imagen 10" descr="health-2082630_1280.jpg"/>
          <p:cNvPicPr>
            <a:picLocks noChangeAspect="1"/>
          </p:cNvPicPr>
          <p:nvPr/>
        </p:nvPicPr>
        <p:blipFill>
          <a:blip r:embed="rId3">
            <a:alphaModFix amt="4100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6766" y="5175142"/>
            <a:ext cx="5223226" cy="2938065"/>
          </a:xfrm>
          <a:prstGeom prst="rect">
            <a:avLst/>
          </a:prstGeom>
        </p:spPr>
      </p:pic>
      <p:pic>
        <p:nvPicPr>
          <p:cNvPr id="10" name="Imagen 9" descr="01b.jpg"/>
          <p:cNvPicPr>
            <a:picLocks noChangeAspect="1"/>
          </p:cNvPicPr>
          <p:nvPr/>
        </p:nvPicPr>
        <p:blipFill>
          <a:blip r:embed="rId4">
            <a:alphaModFix amt="42000"/>
            <a:extLst>
              <a:ext uri="{28A0092B-C50C-407E-A947-70E740481C1C}">
                <a14:useLocalDpi xmlns:a14="http://schemas.microsoft.com/office/drawing/2010/main" val="0"/>
              </a:ext>
            </a:extLst>
          </a:blip>
          <a:stretch>
            <a:fillRect/>
          </a:stretch>
        </p:blipFill>
        <p:spPr>
          <a:xfrm>
            <a:off x="5280084" y="0"/>
            <a:ext cx="3863915" cy="2575943"/>
          </a:xfrm>
          <a:prstGeom prst="rect">
            <a:avLst/>
          </a:prstGeom>
        </p:spPr>
      </p:pic>
      <p:pic>
        <p:nvPicPr>
          <p:cNvPr id="6" name="Imagen 5" descr="man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930" y="1726244"/>
            <a:ext cx="1260000" cy="1260000"/>
          </a:xfrm>
          <a:prstGeom prst="rect">
            <a:avLst/>
          </a:prstGeom>
        </p:spPr>
      </p:pic>
      <p:sp>
        <p:nvSpPr>
          <p:cNvPr id="4" name="CuadroTexto 3"/>
          <p:cNvSpPr txBox="1"/>
          <p:nvPr/>
        </p:nvSpPr>
        <p:spPr>
          <a:xfrm>
            <a:off x="1318382" y="2642670"/>
            <a:ext cx="7366000" cy="3888244"/>
          </a:xfrm>
          <a:prstGeom prst="rect">
            <a:avLst/>
          </a:prstGeom>
          <a:noFill/>
        </p:spPr>
        <p:txBody>
          <a:bodyPr wrap="square" rtlCol="0">
            <a:spAutoFit/>
          </a:bodyPr>
          <a:lstStyle/>
          <a:p>
            <a:pPr>
              <a:spcBef>
                <a:spcPts val="500"/>
              </a:spcBef>
              <a:spcAft>
                <a:spcPts val="500"/>
              </a:spcAft>
              <a:buClr>
                <a:schemeClr val="accent2"/>
              </a:buClr>
              <a:tabLst>
                <a:tab pos="0" algn="l"/>
              </a:tabLst>
              <a:defRPr/>
            </a:pPr>
            <a:r>
              <a:rPr lang="es-ES" sz="1500" dirty="0">
                <a:solidFill>
                  <a:srgbClr val="DB6EDC"/>
                </a:solidFill>
                <a:latin typeface="Rockwell"/>
                <a:cs typeface="Rockwell"/>
              </a:rPr>
              <a:t>Convenio con el Colegio de Ciencias </a:t>
            </a:r>
            <a:r>
              <a:rPr lang="es-ES" sz="1500" dirty="0" smtClean="0">
                <a:solidFill>
                  <a:srgbClr val="DB6EDC"/>
                </a:solidFill>
                <a:latin typeface="Rockwell"/>
                <a:cs typeface="Rockwell"/>
              </a:rPr>
              <a:t>Políticas y </a:t>
            </a:r>
            <a:r>
              <a:rPr lang="es-ES" sz="1500" dirty="0">
                <a:solidFill>
                  <a:srgbClr val="DB6EDC"/>
                </a:solidFill>
                <a:latin typeface="Rockwell"/>
                <a:cs typeface="Rockwell"/>
              </a:rPr>
              <a:t>Sociología de Castilla y León  </a:t>
            </a:r>
            <a:endParaRPr lang="es-ES" sz="1500" dirty="0" smtClean="0">
              <a:solidFill>
                <a:srgbClr val="DB6EDC"/>
              </a:solidFill>
              <a:latin typeface="Rockwell"/>
              <a:cs typeface="Rockwell"/>
            </a:endParaRPr>
          </a:p>
          <a:p>
            <a:pPr>
              <a:spcBef>
                <a:spcPts val="500"/>
              </a:spcBef>
              <a:spcAft>
                <a:spcPts val="500"/>
              </a:spcAft>
              <a:tabLst>
                <a:tab pos="266700" algn="l"/>
              </a:tabLst>
            </a:pPr>
            <a:r>
              <a:rPr lang="es-ES" sz="1500" dirty="0" smtClean="0">
                <a:latin typeface="Trebuchet MS"/>
                <a:ea typeface="Calibri" panose="020F0502020204030204" pitchFamily="34" charset="0"/>
                <a:cs typeface="Trebuchet MS"/>
              </a:rPr>
              <a:t>Convenio Marco 15 </a:t>
            </a:r>
            <a:r>
              <a:rPr lang="es-ES" sz="1500" dirty="0">
                <a:latin typeface="Trebuchet MS"/>
                <a:ea typeface="Calibri" panose="020F0502020204030204" pitchFamily="34" charset="0"/>
                <a:cs typeface="Trebuchet MS"/>
              </a:rPr>
              <a:t>de octubre de 2020. Convenio </a:t>
            </a:r>
            <a:r>
              <a:rPr lang="es-ES" sz="1500" dirty="0" smtClean="0">
                <a:latin typeface="Trebuchet MS"/>
                <a:ea typeface="Calibri" panose="020F0502020204030204" pitchFamily="34" charset="0"/>
                <a:cs typeface="Trebuchet MS"/>
              </a:rPr>
              <a:t>específico:19 </a:t>
            </a:r>
            <a:r>
              <a:rPr lang="es-ES" sz="1500" dirty="0">
                <a:latin typeface="Trebuchet MS"/>
                <a:ea typeface="Calibri" panose="020F0502020204030204" pitchFamily="34" charset="0"/>
                <a:cs typeface="Trebuchet MS"/>
              </a:rPr>
              <a:t>de noviembre de 2020. </a:t>
            </a:r>
            <a:endParaRPr lang="es-ES" sz="1500" dirty="0" smtClean="0">
              <a:latin typeface="Trebuchet MS"/>
              <a:ea typeface="Calibri" panose="020F0502020204030204" pitchFamily="34" charset="0"/>
              <a:cs typeface="Trebuchet MS"/>
            </a:endParaRPr>
          </a:p>
          <a:p>
            <a:pPr marL="457200" indent="-457200">
              <a:spcBef>
                <a:spcPts val="500"/>
              </a:spcBef>
              <a:spcAft>
                <a:spcPts val="500"/>
              </a:spcAft>
            </a:pPr>
            <a:r>
              <a:rPr lang="es-ES" sz="1500" dirty="0" smtClean="0">
                <a:solidFill>
                  <a:srgbClr val="DB6EDC"/>
                </a:solidFill>
                <a:latin typeface="Trebuchet MS"/>
                <a:ea typeface="Calibri" panose="020F0502020204030204" pitchFamily="34" charset="0"/>
                <a:cs typeface="Trebuchet MS"/>
              </a:rPr>
              <a:t>Objetivos</a:t>
            </a:r>
            <a:r>
              <a:rPr lang="es-ES" sz="1500" dirty="0" smtClean="0">
                <a:latin typeface="Trebuchet MS"/>
                <a:ea typeface="Calibri" panose="020F0502020204030204" pitchFamily="34" charset="0"/>
                <a:cs typeface="Trebuchet MS"/>
              </a:rPr>
              <a:t>:</a:t>
            </a:r>
          </a:p>
          <a:p>
            <a:pPr marL="447675" lvl="1" indent="-180975">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Realización </a:t>
            </a:r>
            <a:r>
              <a:rPr lang="es-ES" sz="1500" dirty="0">
                <a:latin typeface="Trebuchet MS"/>
                <a:ea typeface="Calibri" panose="020F0502020204030204" pitchFamily="34" charset="0"/>
                <a:cs typeface="Trebuchet MS"/>
              </a:rPr>
              <a:t>de estudios y diseño de acciones </a:t>
            </a:r>
            <a:r>
              <a:rPr lang="es-ES" sz="1500" dirty="0" smtClean="0">
                <a:latin typeface="Trebuchet MS"/>
                <a:ea typeface="Calibri" panose="020F0502020204030204" pitchFamily="34" charset="0"/>
                <a:cs typeface="Trebuchet MS"/>
              </a:rPr>
              <a:t>formativas.</a:t>
            </a:r>
          </a:p>
          <a:p>
            <a:pPr marL="447675" lvl="1" indent="-180975">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Participar en el diseño de herramientas para la evaluación y seguimiento de la Agenda para la igualdad</a:t>
            </a:r>
            <a:r>
              <a:rPr lang="es-ES" sz="1500" dirty="0">
                <a:latin typeface="Trebuchet MS"/>
                <a:ea typeface="Calibri" panose="020F0502020204030204" pitchFamily="34" charset="0"/>
                <a:cs typeface="Trebuchet MS"/>
              </a:rPr>
              <a:t> </a:t>
            </a:r>
            <a:r>
              <a:rPr lang="es-ES" sz="1500" dirty="0" smtClean="0">
                <a:latin typeface="Trebuchet MS"/>
                <a:ea typeface="Calibri" panose="020F0502020204030204" pitchFamily="34" charset="0"/>
                <a:cs typeface="Trebuchet MS"/>
              </a:rPr>
              <a:t>2020 y del </a:t>
            </a:r>
            <a:r>
              <a:rPr lang="es-ES" sz="1500" dirty="0">
                <a:latin typeface="Trebuchet MS"/>
                <a:ea typeface="Calibri" panose="020F0502020204030204" pitchFamily="34" charset="0"/>
                <a:cs typeface="Trebuchet MS"/>
              </a:rPr>
              <a:t>modelo “Objetivo violencia cero</a:t>
            </a:r>
            <a:r>
              <a:rPr lang="es-ES" sz="1500" dirty="0" smtClean="0">
                <a:latin typeface="Trebuchet MS"/>
                <a:ea typeface="Calibri" panose="020F0502020204030204" pitchFamily="34" charset="0"/>
                <a:cs typeface="Trebuchet MS"/>
              </a:rPr>
              <a:t>”.</a:t>
            </a:r>
          </a:p>
          <a:p>
            <a:pPr marL="447675" lvl="1" indent="-180975">
              <a:spcBef>
                <a:spcPts val="500"/>
              </a:spcBef>
              <a:spcAft>
                <a:spcPts val="500"/>
              </a:spcAft>
              <a:buClr>
                <a:srgbClr val="DB6EDC"/>
              </a:buClr>
              <a:buFont typeface="Arial" panose="020B0604020202020204" pitchFamily="34" charset="0"/>
              <a:buChar char="•"/>
            </a:pPr>
            <a:r>
              <a:rPr lang="es-ES" sz="1500" dirty="0" smtClean="0">
                <a:latin typeface="Trebuchet MS"/>
                <a:ea typeface="Calibri" panose="020F0502020204030204" pitchFamily="34" charset="0"/>
                <a:cs typeface="Trebuchet MS"/>
              </a:rPr>
              <a:t>Participar </a:t>
            </a:r>
            <a:r>
              <a:rPr lang="es-ES" sz="1500" dirty="0">
                <a:latin typeface="Trebuchet MS"/>
                <a:ea typeface="Calibri" panose="020F0502020204030204" pitchFamily="34" charset="0"/>
                <a:cs typeface="Trebuchet MS"/>
              </a:rPr>
              <a:t>en el diseño y elaboración de un diagnóstico sobre la mujer rural en Castilla y </a:t>
            </a:r>
            <a:r>
              <a:rPr lang="es-ES" sz="1500" dirty="0" smtClean="0">
                <a:latin typeface="Trebuchet MS"/>
                <a:ea typeface="Calibri" panose="020F0502020204030204" pitchFamily="34" charset="0"/>
                <a:cs typeface="Trebuchet MS"/>
              </a:rPr>
              <a:t>León.</a:t>
            </a:r>
          </a:p>
          <a:p>
            <a:pPr marL="971550" lvl="1" indent="-285750">
              <a:spcBef>
                <a:spcPts val="500"/>
              </a:spcBef>
              <a:spcAft>
                <a:spcPts val="500"/>
              </a:spcAft>
              <a:buFont typeface="Arial" panose="020B0604020202020204" pitchFamily="34" charset="0"/>
              <a:buChar char="•"/>
            </a:pPr>
            <a:endParaRPr lang="es-ES" sz="1500" b="1" dirty="0">
              <a:solidFill>
                <a:srgbClr val="8544A2"/>
              </a:solidFill>
              <a:latin typeface="Trebuchet MS"/>
              <a:ea typeface="Calibri" panose="020F0502020204030204" pitchFamily="34" charset="0"/>
              <a:cs typeface="Trebuchet MS"/>
            </a:endParaRPr>
          </a:p>
          <a:p>
            <a:pPr>
              <a:spcBef>
                <a:spcPts val="500"/>
              </a:spcBef>
              <a:spcAft>
                <a:spcPts val="500"/>
              </a:spcAft>
            </a:pPr>
            <a:r>
              <a:rPr lang="es-ES" sz="1500" dirty="0">
                <a:latin typeface="Trebuchet MS"/>
                <a:ea typeface="Calibri" panose="020F0502020204030204" pitchFamily="34" charset="0"/>
                <a:cs typeface="Trebuchet MS"/>
              </a:rPr>
              <a:t> </a:t>
            </a:r>
          </a:p>
          <a:p>
            <a:pPr lvl="1">
              <a:spcBef>
                <a:spcPts val="500"/>
              </a:spcBef>
              <a:spcAft>
                <a:spcPts val="500"/>
              </a:spcAft>
            </a:pPr>
            <a:endParaRPr lang="es-ES" sz="1500" dirty="0" smtClean="0">
              <a:latin typeface="Trebuchet MS"/>
              <a:cs typeface="Trebuchet MS"/>
            </a:endParaRPr>
          </a:p>
        </p:txBody>
      </p:sp>
      <p:sp>
        <p:nvSpPr>
          <p:cNvPr id="7" name="Título 1"/>
          <p:cNvSpPr>
            <a:spLocks noGrp="1"/>
          </p:cNvSpPr>
          <p:nvPr>
            <p:ph type="ctrTitle"/>
          </p:nvPr>
        </p:nvSpPr>
        <p:spPr>
          <a:xfrm>
            <a:off x="1318381" y="1665769"/>
            <a:ext cx="6963303" cy="976901"/>
          </a:xfrm>
          <a:ln>
            <a:noFill/>
          </a:ln>
        </p:spPr>
        <p:txBody>
          <a:bodyPr>
            <a:noAutofit/>
          </a:bodyPr>
          <a:lstStyle/>
          <a:p>
            <a:pPr lvl="0" algn="l">
              <a:lnSpc>
                <a:spcPct val="114000"/>
              </a:lnSpc>
              <a:spcBef>
                <a:spcPts val="600"/>
              </a:spcBef>
              <a:spcAft>
                <a:spcPts val="600"/>
              </a:spcAft>
            </a:pPr>
            <a:r>
              <a:rPr lang="es-ES" sz="3200" dirty="0" smtClean="0">
                <a:solidFill>
                  <a:srgbClr val="8D48AD"/>
                </a:solidFill>
                <a:latin typeface="Rockwell"/>
                <a:cs typeface="Rockwell"/>
              </a:rPr>
              <a:t>CONVENIOS DE COLABORACIÓN</a:t>
            </a:r>
            <a:endParaRPr lang="es-ES" sz="3200" dirty="0">
              <a:solidFill>
                <a:srgbClr val="8D48AD"/>
              </a:solidFill>
              <a:latin typeface="Rockwell"/>
              <a:cs typeface="Rockwell"/>
            </a:endParaRPr>
          </a:p>
        </p:txBody>
      </p:sp>
      <p:cxnSp>
        <p:nvCxnSpPr>
          <p:cNvPr id="8" name="Conector recto 7"/>
          <p:cNvCxnSpPr/>
          <p:nvPr/>
        </p:nvCxnSpPr>
        <p:spPr>
          <a:xfrm flipH="1">
            <a:off x="1462023" y="2531947"/>
            <a:ext cx="2293321" cy="0"/>
          </a:xfrm>
          <a:prstGeom prst="line">
            <a:avLst/>
          </a:prstGeom>
          <a:ln w="38100" cmpd="sng">
            <a:solidFill>
              <a:srgbClr val="8D48AD"/>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59396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1498</TotalTime>
  <Words>2097</Words>
  <Application>Microsoft Office PowerPoint</Application>
  <PresentationFormat>Presentación en pantalla (4:3)</PresentationFormat>
  <Paragraphs>376</Paragraphs>
  <Slides>46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46</vt:i4>
      </vt:variant>
    </vt:vector>
  </HeadingPairs>
  <TitlesOfParts>
    <vt:vector size="54" baseType="lpstr">
      <vt:lpstr>Arial</vt:lpstr>
      <vt:lpstr>Arial Narrow</vt:lpstr>
      <vt:lpstr>Calibri</vt:lpstr>
      <vt:lpstr>Formata Condensed</vt:lpstr>
      <vt:lpstr>Franklin Gothic Book</vt:lpstr>
      <vt:lpstr>Rockwell</vt:lpstr>
      <vt:lpstr>Trebuchet MS</vt:lpstr>
      <vt:lpstr>Tema de Office</vt:lpstr>
      <vt:lpstr>Presentación de PowerPoint</vt:lpstr>
      <vt:lpstr>Presentación de PowerPoint</vt:lpstr>
      <vt:lpstr>ATENCIÓN DE OFICIO ANTE CASOS DE RIESGO ALTO O ESPECIAL VULNERABILIDAD</vt:lpstr>
      <vt:lpstr>RED DE ATENCIÓN A MUJERES Y NIÑAS EN ENTORNOS DE EXPLOTACIÓN SEXUAL: PROSTITUCIÓN Y TRATA</vt:lpstr>
      <vt:lpstr>RED DE UNIDADES DE IGUALDAD DE LAS UNIVERSIDADES DE CASTILLA Y LEÓN  </vt:lpstr>
      <vt:lpstr>RED DE UNIDADES DE IGUALDAD DE LAS UNIVERSIDADES DE CASTILLA Y LEÓN  </vt:lpstr>
      <vt:lpstr>RED DE UNIDADES DE IGUALDAD DE LAS CORPORACIONES LOCALES </vt:lpstr>
      <vt:lpstr>CONVENIOS DE COLABORACIÓN</vt:lpstr>
      <vt:lpstr>CONVENIOS DE COLABORACIÓN</vt:lpstr>
      <vt:lpstr>CONVENIOS DE COLABORACIÓN</vt:lpstr>
      <vt:lpstr>Presentación de PowerPoint</vt:lpstr>
      <vt:lpstr>PANDEMIA POR LA COVID 19</vt:lpstr>
      <vt:lpstr>PANDEMIA POR LA COVID 19</vt:lpstr>
      <vt:lpstr>INFORME DE VALORACIÓN INVIGE</vt:lpstr>
      <vt:lpstr>INFORME DE VALORACIÓN INVIGE</vt:lpstr>
      <vt:lpstr>ÁMBITO JUDICIAL</vt:lpstr>
      <vt:lpstr>DELEGACIÓN DE GOBIERNO DE CASTILLA Y LEÓN</vt:lpstr>
      <vt:lpstr>ATENCIÓN TELEFÓNICA</vt:lpstr>
      <vt:lpstr>ATENCIÓN TELEFÓNICA</vt:lpstr>
      <vt:lpstr>ASESORAMIENTO JURÍDICO</vt:lpstr>
      <vt:lpstr>ASESORAMIENTO JURÍDICO</vt:lpstr>
      <vt:lpstr>APOYO PSICOLÓGICO</vt:lpstr>
      <vt:lpstr>APOYO PSICOLÓGICO</vt:lpstr>
      <vt:lpstr>ATENCIÓN A VÍCTIMAS DESDE ENTIDADES DEL SISTEMA DE SERVICIOS SOCIALES</vt:lpstr>
      <vt:lpstr>RED DE CENTROS DE ACOGIDA</vt:lpstr>
      <vt:lpstr>VIVIENDAS/PRESTACIONES ECONÓMICAS</vt:lpstr>
      <vt:lpstr>SERVICIO DE TRADUCCIÓN E INTERPRETACIÓN</vt:lpstr>
      <vt:lpstr>INSERCIÓN SOCIO LABORAL</vt:lpstr>
      <vt:lpstr>ATENCIÓN A VÍCTIMAS DE TRATA</vt:lpstr>
      <vt:lpstr>AYUDAS ECONÓMICAS A HUÉRFANOS</vt:lpstr>
      <vt:lpstr>ESPECIALIZACIÓN DE PROFESIONALES</vt:lpstr>
      <vt:lpstr>ESPECIALIZACIÓN DE PROFESIONALES</vt:lpstr>
      <vt:lpstr>Presentación de PowerPoint</vt:lpstr>
      <vt:lpstr>EMPRESAS</vt:lpstr>
      <vt:lpstr>EMPRESAS</vt:lpstr>
      <vt:lpstr>JÓVENES</vt:lpstr>
      <vt:lpstr>JÓVENES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Realce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ATENCIÓN DE OFICIO ANTE CASOS DE RIESGO ALTO O ESPECIAL VULNERABILIDAD</dc:title>
  <dc:subject/>
  <dc:creator>Oscar Amo</dc:creator>
  <cp:keywords/>
  <dc:description/>
  <cp:lastModifiedBy>Maria Rosa Masegosa Sanchez</cp:lastModifiedBy>
  <cp:revision>197</cp:revision>
  <dcterms:created xsi:type="dcterms:W3CDTF">2020-11-18T10:05:33Z</dcterms:created>
  <dcterms:modified xsi:type="dcterms:W3CDTF">2020-11-25T08:52:52Z</dcterms:modified>
  <cp:category/>
</cp:coreProperties>
</file>