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media/image1.jpeg" ContentType="image/jpeg"/>
  <Override PartName="/ppt/media/image7.wmf" ContentType="image/x-wmf"/>
  <Override PartName="/ppt/media/image2.jpeg" ContentType="image/jpeg"/>
  <Override PartName="/ppt/media/image21.png" ContentType="image/png"/>
  <Override PartName="/ppt/media/image6.jpeg" ContentType="image/jpeg"/>
  <Override PartName="/ppt/media/image27.jpeg" ContentType="image/jpeg"/>
  <Override PartName="/ppt/media/image3.wmf" ContentType="image/x-wmf"/>
  <Override PartName="/ppt/media/image9.wmf" ContentType="image/x-wmf"/>
  <Override PartName="/ppt/media/image13.wmf" ContentType="image/x-wmf"/>
  <Override PartName="/ppt/media/image4.jpeg" ContentType="image/jpeg"/>
  <Override PartName="/ppt/media/image5.png" ContentType="image/png"/>
  <Override PartName="/ppt/media/image8.jpeg" ContentType="image/jpeg"/>
  <Override PartName="/ppt/media/image11.wmf" ContentType="image/x-wmf"/>
  <Override PartName="/ppt/media/image10.jpeg" ContentType="image/jpeg"/>
  <Override PartName="/ppt/media/image12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22.jpeg" ContentType="image/jpeg"/>
  <Override PartName="/ppt/media/image23.wmf" ContentType="image/x-wmf"/>
  <Override PartName="/ppt/media/image24.jpeg" ContentType="image/jpeg"/>
  <Override PartName="/ppt/media/image25.jpeg" ContentType="image/jpeg"/>
  <Override PartName="/ppt/media/image26.jpeg" ContentType="image/jpeg"/>
  <Override PartName="/ppt/media/image28.jpeg" ContentType="image/jpeg"/>
  <Override PartName="/ppt/media/image29.jpeg" ContentType="image/jpeg"/>
  <Override PartName="/ppt/media/image30.wmf" ContentType="image/x-wmf"/>
  <Override PartName="/ppt/media/image31.jpeg" ContentType="image/jpeg"/>
  <Override PartName="/ppt/media/image32.png" ContentType="image/pn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202F545-F164-4D4B-8212-D793EC75B824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26/11/20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18EFBEB-4BB5-46EE-BE74-E3F229BDC2FC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CCD7735E-59D6-4A44-8300-8EE1987A978D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26/11/20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0ABA6FD-C1C2-49D9-9263-0E3BB7FF4FE8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wmf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wmf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wmf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wmf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wmf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73480" y="1189800"/>
            <a:ext cx="1053648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	</a:t>
            </a: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TRANSFERENCIAS CORRIENTES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947160" y="1748160"/>
            <a:ext cx="10013040" cy="161424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3.109,49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euros, de los que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924,42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corresponden a la PAC.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25,30%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presupuesto. Se incrementa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10,03%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947160" y="3476160"/>
            <a:ext cx="10162800" cy="326412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Gastos de las Consejerías de </a:t>
            </a: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SANIDAD, EDUCACIÓN Y FAMILIA E IGUALDAD DE OPORTUNIDADES:</a:t>
            </a:r>
            <a:endParaRPr b="0" lang="es-ES" sz="20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2.066,41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94,5%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las transferencias corrientes sin la PAC. Se incrementan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14,55%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Gastos más importantes: </a:t>
            </a:r>
            <a:endParaRPr b="0" lang="es-ES" sz="1800" spc="-1" strike="noStrike">
              <a:latin typeface="Arial"/>
            </a:endParaRPr>
          </a:p>
          <a:p>
            <a:pPr lvl="2" marL="1200240" indent="-285480">
              <a:lnSpc>
                <a:spcPct val="118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Farmacia</a:t>
            </a:r>
            <a:endParaRPr b="0" lang="es-ES" sz="1800" spc="-1" strike="noStrike">
              <a:latin typeface="Arial"/>
            </a:endParaRPr>
          </a:p>
          <a:p>
            <a:pPr lvl="2" marL="1200240" indent="-285480">
              <a:lnSpc>
                <a:spcPct val="118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Universidades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y gastos de funcionamiento de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Colegios Concertados</a:t>
            </a:r>
            <a:endParaRPr b="0" lang="es-ES" sz="1800" spc="-1" strike="noStrike">
              <a:latin typeface="Arial"/>
            </a:endParaRPr>
          </a:p>
          <a:p>
            <a:pPr lvl="2" marL="1200240" indent="-285480">
              <a:lnSpc>
                <a:spcPct val="118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Gastos de Dependencia</a:t>
            </a: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722520" y="1172880"/>
            <a:ext cx="1100916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GASTOS DE CAPITAL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947160" y="1753200"/>
            <a:ext cx="10430640" cy="196524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1.595,44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euros. 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12,98%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presupuesto. Se incrementa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17,85%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  <a:spcAft>
                <a:spcPts val="601"/>
              </a:spcAft>
            </a:pPr>
            <a:r>
              <a:rPr b="1" lang="es-ES" sz="1800" spc="-1" strike="noStrike">
                <a:solidFill>
                  <a:srgbClr val="000000"/>
                </a:solidFill>
                <a:latin typeface="Arial Black"/>
              </a:rPr>
              <a:t>    </a:t>
            </a:r>
            <a:r>
              <a:rPr b="1" lang="es-ES" sz="1800" spc="-1" strike="noStrike">
                <a:solidFill>
                  <a:srgbClr val="000000"/>
                </a:solidFill>
                <a:latin typeface="Arial Black"/>
              </a:rPr>
              <a:t>Crecen MÁS que las operaciones corrientes (14,12%)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endParaRPr b="0" lang="es-ES" sz="1800" spc="-1" strike="noStrike">
              <a:latin typeface="Arial"/>
            </a:endParaRPr>
          </a:p>
          <a:p>
            <a:pPr lvl="2" marL="12002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Las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 inversiones reales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con 674,88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▲8,94%</a:t>
            </a:r>
            <a:endParaRPr b="0" lang="es-ES" sz="1800" spc="-1" strike="noStrike">
              <a:latin typeface="Arial"/>
            </a:endParaRPr>
          </a:p>
          <a:p>
            <a:pPr lvl="2" marL="1200240" indent="-28548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Las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 transferencias de capital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con 920,56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▲25,37%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947160" y="5589000"/>
            <a:ext cx="10430640" cy="118764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El resto de Consejerías disponen de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1.262,15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79,0%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gastos de capital. Se incrementan 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16,5%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947160" y="3854520"/>
            <a:ext cx="10430640" cy="159948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Gastos de las Consejerías de </a:t>
            </a: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SANIDAD, EDUCACIÓN Y FAMILIA E IGUALDAD DE OPORTUNIDADES:</a:t>
            </a:r>
            <a:endParaRPr b="0" lang="es-ES" sz="20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333,29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21,0%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gastos de capital . Se incrementan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23,25%</a:t>
            </a: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22640" y="1172880"/>
            <a:ext cx="1127448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SECCIÓN DEUDA PÚBLICA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763560" y="1857240"/>
            <a:ext cx="10483560" cy="122580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Dotada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1.423,38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euros. Supone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11,58%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presupuesto y se incrementa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2,29%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14000"/>
              </a:lnSpc>
              <a:spcAft>
                <a:spcPts val="601"/>
              </a:spcAft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763560" y="5322240"/>
            <a:ext cx="10483560" cy="95148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La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AMORTIZACIÓN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asciende a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1.184,15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y crece un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6,57% 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763560" y="3359520"/>
            <a:ext cx="10483560" cy="169056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Los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INTERESES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239,2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euros,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disminuyen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un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14,68%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  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40 millones menos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respecto al presupuesto anterior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5909760" y="4090680"/>
            <a:ext cx="875520" cy="856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4846"/>
          </a:solidFill>
          <a:ln>
            <a:solidFill>
              <a:srgbClr val="004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914400" y="1187640"/>
            <a:ext cx="9932760" cy="690120"/>
          </a:xfrm>
          <a:prstGeom prst="roundRect">
            <a:avLst>
              <a:gd name="adj" fmla="val 16667"/>
            </a:avLst>
          </a:prstGeom>
          <a:solidFill>
            <a:srgbClr val="004846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es-ES" sz="3200" spc="-1" strike="noStrike">
                <a:solidFill>
                  <a:srgbClr val="ffffff"/>
                </a:solidFill>
                <a:latin typeface="Arial"/>
              </a:rPr>
              <a:t>GASTO NO FINANCIERO CONSEJERÍAS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09" name="Imagen 1" descr=""/>
          <p:cNvPicPr/>
          <p:nvPr/>
        </p:nvPicPr>
        <p:blipFill>
          <a:blip r:embed="rId2"/>
          <a:stretch/>
        </p:blipFill>
        <p:spPr>
          <a:xfrm>
            <a:off x="380880" y="2346840"/>
            <a:ext cx="5230440" cy="4120920"/>
          </a:xfrm>
          <a:prstGeom prst="rect">
            <a:avLst/>
          </a:prstGeom>
          <a:ln>
            <a:noFill/>
          </a:ln>
        </p:spPr>
      </p:pic>
      <p:pic>
        <p:nvPicPr>
          <p:cNvPr id="110" name="Imagen 2" descr=""/>
          <p:cNvPicPr/>
          <p:nvPr/>
        </p:nvPicPr>
        <p:blipFill>
          <a:blip r:embed="rId3"/>
          <a:stretch/>
        </p:blipFill>
        <p:spPr>
          <a:xfrm>
            <a:off x="7180920" y="2833200"/>
            <a:ext cx="4651200" cy="33710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683640" y="1640160"/>
            <a:ext cx="10789560" cy="690120"/>
          </a:xfrm>
          <a:prstGeom prst="roundRect">
            <a:avLst>
              <a:gd name="adj" fmla="val 16667"/>
            </a:avLst>
          </a:prstGeom>
          <a:solidFill>
            <a:srgbClr val="004846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es-ES" sz="3200" spc="-1" strike="noStrike">
                <a:solidFill>
                  <a:srgbClr val="ffffff"/>
                </a:solidFill>
                <a:latin typeface="Arial"/>
              </a:rPr>
              <a:t>GASTO NO FINANCIERO CONSEJERÍAS SOCIALES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12" name="Imagen 1" descr=""/>
          <p:cNvPicPr/>
          <p:nvPr/>
        </p:nvPicPr>
        <p:blipFill>
          <a:blip r:embed="rId2"/>
          <a:stretch/>
        </p:blipFill>
        <p:spPr>
          <a:xfrm>
            <a:off x="627480" y="3465720"/>
            <a:ext cx="10901880" cy="179604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86400" y="1397520"/>
            <a:ext cx="12042000" cy="36468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Reforzar los servicios públicos fundamentales: SANIDAD, EDUCACIÓN Y SERVICIOS SOCIALES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506880" y="2066400"/>
            <a:ext cx="11151360" cy="161460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4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De los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9.782,97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disponibles para actuaciones no financieras de las CONSEJERÍAS: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SANIDAD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gestionará 4.365,09 millones de euros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EDUCACIÓN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gestionará 2.359,84 millones de euros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FAMILIA E IGUALDAD DE OPORTUNIDADES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gestionará 1.081,27 millones de euros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506880" y="3931920"/>
            <a:ext cx="11151360" cy="36468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Aumentan sus créditos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18,16%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y 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80%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gasto no financiero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506880" y="4444200"/>
            <a:ext cx="11151360" cy="220140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4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14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SANIDAD, EDUCACIÓN Y FAMILIA absorben el </a:t>
            </a:r>
            <a:r>
              <a:rPr b="1" lang="es-ES" sz="1800" spc="-1" strike="noStrike">
                <a:solidFill>
                  <a:srgbClr val="009caa"/>
                </a:solidFill>
                <a:latin typeface="Arial Black"/>
              </a:rPr>
              <a:t>90,08%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</a:t>
            </a:r>
            <a:r>
              <a:rPr b="1" lang="es-ES" sz="1800" spc="-1" strike="noStrike">
                <a:solidFill>
                  <a:srgbClr val="009caa"/>
                </a:solidFill>
                <a:latin typeface="Arial Black"/>
              </a:rPr>
              <a:t>gastos de funcionamiento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: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87,96%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gastos de personal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se destinan a estos tres servicios públicos fundamentales.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94,98%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gastos corrientes en bienes y servicios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se destinan a dichos servicios.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49280" y="1174320"/>
            <a:ext cx="1122084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Apoyar a los SECTORES PRODUCTIVOS Y AL EMPLEO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656640" y="1834920"/>
            <a:ext cx="10643400" cy="118044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4000"/>
              </a:lnSpc>
              <a:spcAft>
                <a:spcPts val="601"/>
              </a:spcAft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Las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OPERACIONES DE CAPITAL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gestionadas por las CONSEJERÍAS SECTORIALES: 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Se elevan a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1.164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73%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las operaciones de capital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Se incrementan un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15,0%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656640" y="3227040"/>
            <a:ext cx="10643400" cy="348228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CONSEJERÍAS SECTORIALES: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14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AGRICULTURA, GANADERÍA Y DESARROLLO RURAL gestionan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353,9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▲14,7%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FOMENTO Y MEDIO AMBIENTE gestionan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307,16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▲14,9%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EMPLEO E INDUSTRIA gestionan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263,36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▲13,8%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ECONOMÍA Y HACIENDA gestionan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161,62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 ▲17,0%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CULTURA Y  TURISMO gestionan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77,73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▲14,0%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134440" y="1192680"/>
            <a:ext cx="7804800" cy="39528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Apoyar a los SECTORES PRODUCTIVOS Y AL EMPLEO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947160" y="1761120"/>
            <a:ext cx="9789120" cy="176688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INCENTIVOS A LAS EMPRESAS: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Ayudas directas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122,94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Ayudas financieras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32,10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Suelo industrial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15,09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</a:t>
            </a:r>
            <a:endParaRPr b="0" lang="es-E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Avales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1.150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947160" y="5259960"/>
            <a:ext cx="9789120" cy="149256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9caa"/>
                </a:solidFill>
                <a:latin typeface="Arial Black"/>
              </a:rPr>
              <a:t>CIENCIA Y TECNOLOGÍA: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9caa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296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▲24,30% </a:t>
            </a:r>
            <a:endParaRPr b="0" lang="es-E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Representa 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3,03% 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del gasto no financiero de las consejerías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23" name="CustomShape 4"/>
          <p:cNvSpPr/>
          <p:nvPr/>
        </p:nvSpPr>
        <p:spPr>
          <a:xfrm>
            <a:off x="947160" y="3662280"/>
            <a:ext cx="9789120" cy="149256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POLÍTICAS DE EMPLEO: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Dinamizar el mercado de trabajo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345,46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Cumpliendo los compromisos adquiridos con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Diálogo Social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65760" y="1397520"/>
            <a:ext cx="11530080" cy="39528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APUESTA POR EL SECTOR AGRARIO Y EL MEDIO AMBIENTE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851760" y="2084760"/>
            <a:ext cx="10511280" cy="222444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SECTOR AGRARIO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14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1.419,45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euros: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PAC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924,42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Consejería de Agricultura, Ganadería y Desarrollo Rural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524,28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▲10,12%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851760" y="4495680"/>
            <a:ext cx="10511280" cy="216324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MEDIO AMBIENTE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14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Las dotaciones de PROGRAMAS MEDIOAMBIENTALES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▲21,38%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Ordenación y mejora del medio natural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139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▲23,50% 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Inversiones en abastecimiento y saneamiento de agua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7,5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▲52,00%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342360" y="1269360"/>
            <a:ext cx="11530080" cy="39528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COLABORACIÓN CON LAS ENTIDADES LOCALES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851760" y="1891440"/>
            <a:ext cx="10511280" cy="187380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COOPERACIÓN ECONÓMICA LOCAL GENERAL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>
              <a:lnSpc>
                <a:spcPct val="114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83,87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euros: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Fondo extraordinario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20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Impulso de inversiones de la Agenda 2030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851760" y="3929400"/>
            <a:ext cx="10511280" cy="150012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COOPERACIÓN ECONÓMICA LOCAL SECTORIAL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Transferencias sectoriales corrientes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138,77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Transferencias sectoriales de capital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123,65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851760" y="5553000"/>
            <a:ext cx="10511280" cy="118764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TOTAL PLAN DE COOPERACIÓN LOCAL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346,29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 </a:t>
            </a:r>
            <a:r>
              <a:rPr b="0" lang="es-E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▲20,17%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n 3" descr=""/>
          <p:cNvPicPr/>
          <p:nvPr/>
        </p:nvPicPr>
        <p:blipFill>
          <a:blip r:embed="rId2"/>
          <a:stretch/>
        </p:blipFill>
        <p:spPr>
          <a:xfrm>
            <a:off x="1963080" y="1683720"/>
            <a:ext cx="7782120" cy="468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2" descr=""/>
          <p:cNvPicPr/>
          <p:nvPr/>
        </p:nvPicPr>
        <p:blipFill>
          <a:blip r:embed="rId2"/>
          <a:stretch/>
        </p:blipFill>
        <p:spPr>
          <a:xfrm>
            <a:off x="1254600" y="1466640"/>
            <a:ext cx="9232920" cy="48391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1" descr=""/>
          <p:cNvPicPr/>
          <p:nvPr/>
        </p:nvPicPr>
        <p:blipFill>
          <a:blip r:embed="rId2"/>
          <a:stretch/>
        </p:blipFill>
        <p:spPr>
          <a:xfrm>
            <a:off x="2486880" y="1325880"/>
            <a:ext cx="7309800" cy="528516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1" descr=""/>
          <p:cNvPicPr/>
          <p:nvPr/>
        </p:nvPicPr>
        <p:blipFill>
          <a:blip r:embed="rId2"/>
          <a:stretch/>
        </p:blipFill>
        <p:spPr>
          <a:xfrm>
            <a:off x="1932480" y="1095480"/>
            <a:ext cx="7728840" cy="5730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2" descr=""/>
          <p:cNvPicPr/>
          <p:nvPr/>
        </p:nvPicPr>
        <p:blipFill>
          <a:blip r:embed="rId2"/>
          <a:stretch/>
        </p:blipFill>
        <p:spPr>
          <a:xfrm>
            <a:off x="1806480" y="1371600"/>
            <a:ext cx="7984440" cy="5161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n 1" descr=""/>
          <p:cNvPicPr/>
          <p:nvPr/>
        </p:nvPicPr>
        <p:blipFill>
          <a:blip r:embed="rId2"/>
          <a:stretch/>
        </p:blipFill>
        <p:spPr>
          <a:xfrm>
            <a:off x="1854360" y="1123920"/>
            <a:ext cx="8258400" cy="566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2" descr=""/>
          <p:cNvPicPr/>
          <p:nvPr/>
        </p:nvPicPr>
        <p:blipFill>
          <a:blip r:embed="rId2"/>
          <a:stretch/>
        </p:blipFill>
        <p:spPr>
          <a:xfrm>
            <a:off x="2322720" y="1299600"/>
            <a:ext cx="6584760" cy="537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n 2" descr=""/>
          <p:cNvPicPr/>
          <p:nvPr/>
        </p:nvPicPr>
        <p:blipFill>
          <a:blip r:embed="rId2"/>
          <a:stretch/>
        </p:blipFill>
        <p:spPr>
          <a:xfrm>
            <a:off x="1744920" y="1417320"/>
            <a:ext cx="8334000" cy="490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81320" y="1192680"/>
            <a:ext cx="1105668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	</a:t>
            </a: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GASTOS DE PERSONAL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947160" y="1761120"/>
            <a:ext cx="10001160" cy="146196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4.214,14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34,29%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presupuesto. Se incrementa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14,56%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947160" y="5421240"/>
            <a:ext cx="9916920" cy="126396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Se incrementan las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retribuciones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empleados públicos acorde con la normativa básica del Estado</a:t>
            </a:r>
            <a:endParaRPr b="0" lang="es-E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El Presidente de la Comunidad y el resto de los miembros del Consejo de Gobierno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congelan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sus retribuciones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947160" y="3345120"/>
            <a:ext cx="10001160" cy="194976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Gastos de personal de las Consejerías de </a:t>
            </a: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SANIDAD, EDUCACIÓN Y FAMILIA E IGUALDAD DE OPORTUNIDADES:</a:t>
            </a:r>
            <a:endParaRPr b="0" lang="es-ES" sz="20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3.689,65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87,5%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gastos de personal. Se incrementan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15,71%</a:t>
            </a:r>
            <a:endParaRPr b="0" lang="es-E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722520" y="1172880"/>
            <a:ext cx="10536480" cy="456120"/>
          </a:xfrm>
          <a:prstGeom prst="rect">
            <a:avLst/>
          </a:prstGeom>
          <a:solidFill>
            <a:srgbClr val="00484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	</a:t>
            </a:r>
            <a:r>
              <a:rPr b="0" lang="es-ES" sz="2400" spc="-1" strike="noStrike">
                <a:solidFill>
                  <a:srgbClr val="ffffff"/>
                </a:solidFill>
                <a:latin typeface="Arial Black"/>
              </a:rPr>
              <a:t>GASTOS CORRIENTES EN BIENES Y SERVICIOS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947160" y="1761120"/>
            <a:ext cx="9789120" cy="1461960"/>
          </a:xfrm>
          <a:prstGeom prst="rect">
            <a:avLst/>
          </a:prstGeom>
          <a:solidFill>
            <a:srgbClr val="90b62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1.815,69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14,77%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del presupuesto. Se incrementa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26,93%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947160" y="5560200"/>
            <a:ext cx="9789120" cy="1187640"/>
          </a:xfrm>
          <a:prstGeom prst="rect">
            <a:avLst/>
          </a:prstGeom>
          <a:solidFill>
            <a:srgbClr val="dbd69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El resto de Consejerías disponen de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90,68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009caa"/>
                </a:solidFill>
                <a:latin typeface="Arial Black"/>
              </a:rPr>
              <a:t>5,02%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gastos corrientes en bienes y servicios.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95" name="CustomShape 4"/>
          <p:cNvSpPr/>
          <p:nvPr/>
        </p:nvSpPr>
        <p:spPr>
          <a:xfrm>
            <a:off x="947160" y="3414600"/>
            <a:ext cx="9789120" cy="2026080"/>
          </a:xfrm>
          <a:prstGeom prst="rect">
            <a:avLst/>
          </a:prstGeom>
          <a:solidFill>
            <a:srgbClr val="009caa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s-ES" sz="2000" spc="-1" strike="noStrike">
                <a:solidFill>
                  <a:srgbClr val="000000"/>
                </a:solidFill>
                <a:latin typeface="Arial Black"/>
              </a:rPr>
              <a:t>Gastos de las Consejerías de </a:t>
            </a:r>
            <a:r>
              <a:rPr b="0" lang="es-ES" sz="2000" spc="-1" strike="noStrike">
                <a:solidFill>
                  <a:srgbClr val="ffffff"/>
                </a:solidFill>
                <a:latin typeface="Arial Black"/>
              </a:rPr>
              <a:t>SANIDAD, EDUCACIÓN Y FAMILIA E IGUALDAD DE OPORTUNIDADES:</a:t>
            </a:r>
            <a:endParaRPr b="0" lang="es-ES" sz="20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Dotados con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1.716,78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millones de euros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lvl="1" marL="743040" indent="-285480">
              <a:lnSpc>
                <a:spcPct val="114000"/>
              </a:lnSpc>
              <a:spcAft>
                <a:spcPts val="1199"/>
              </a:spcAft>
              <a:buClr>
                <a:srgbClr val="000000"/>
              </a:buClr>
              <a:buFont typeface="Wingdings" charset="2"/>
              <a:buChar char=""/>
            </a:pP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Suponen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94,5%</a:t>
            </a:r>
            <a:r>
              <a:rPr b="0" lang="es-ES" sz="1800" spc="-1" strike="noStrike">
                <a:solidFill>
                  <a:srgbClr val="000000"/>
                </a:solidFill>
                <a:latin typeface="Arial Black"/>
              </a:rPr>
              <a:t> de los gastos corrientes en bienes y servicios. Se incrementan el </a:t>
            </a:r>
            <a:r>
              <a:rPr b="0" lang="es-ES" sz="1800" spc="-1" strike="noStrike">
                <a:solidFill>
                  <a:srgbClr val="ffffff"/>
                </a:solidFill>
                <a:latin typeface="Arial Black"/>
              </a:rPr>
              <a:t>27,79%</a:t>
            </a:r>
            <a:endParaRPr b="0" lang="es-ES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1985</TotalTime>
  <Application>LibreOffice/6.0.5.2$Windows_X86_64 LibreOffice_project/54c8cbb85f300ac59db32fe8a675ff7683cd5a16</Application>
  <Words>884</Words>
  <Paragraphs>117</Paragraphs>
  <Company>JCYL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2020-11-22T10:42:12Z</dcterms:created>
  <dc:creator>Directora General de Presupuestos y Estadística</dc:creator>
  <dc:description/>
  <dc:language>es-ES</dc:language>
  <cp:lastModifiedBy>Maria Rosa Masegosa Sanchez</cp:lastModifiedBy>
  <cp:lastPrinted>2020-11-25T13:47:32Z</cp:lastPrinted>
  <dcterms:modified xsi:type="dcterms:W3CDTF">2020-11-26T08:27:34Z</dcterms:modified>
  <cp:revision>126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JCYL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Panorámica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22</vt:i4>
  </property>
</Properties>
</file>