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media/image1.gif" ContentType="image/gif"/>
  <Override PartName="/ppt/media/image2.gif" ContentType="image/gif"/>
  <Override PartName="/ppt/media/image3.gif" ContentType="image/gif"/>
  <Override PartName="/ppt/media/image9.png" ContentType="image/png"/>
  <Override PartName="/ppt/media/image4.gif" ContentType="image/gif"/>
  <Override PartName="/ppt/media/image5.gif" ContentType="image/gif"/>
  <Override PartName="/ppt/media/image6.gif" ContentType="image/gif"/>
  <Override PartName="/ppt/media/image7.gif" ContentType="image/gif"/>
  <Override PartName="/ppt/media/image8.gif" ContentType="image/gif"/>
  <Override PartName="/ppt/media/image10.png" ContentType="image/png"/>
  <Override PartName="/ppt/media/image11.png" ContentType="image/png"/>
  <Override PartName="/ppt/media/image12.gif" ContentType="image/gif"/>
  <Override PartName="/ppt/media/image13.gif" ContentType="image/gif"/>
  <Override PartName="/ppt/media/image14.gif" ContentType="image/gif"/>
  <Override PartName="/ppt/media/image24.gif" ContentType="image/gif"/>
  <Override PartName="/ppt/media/image15.wmf" ContentType="image/x-wmf"/>
  <Override PartName="/ppt/media/image16.gif" ContentType="image/gif"/>
  <Override PartName="/ppt/media/image17.gif" ContentType="image/gif"/>
  <Override PartName="/ppt/media/image18.gif" ContentType="image/gif"/>
  <Override PartName="/ppt/media/image19.gif" ContentType="image/gif"/>
  <Override PartName="/ppt/media/image20.gif" ContentType="image/gif"/>
  <Override PartName="/ppt/media/image21.gif" ContentType="image/gif"/>
  <Override PartName="/ppt/media/image22.gif" ContentType="image/gif"/>
  <Override PartName="/ppt/media/image23.gif" ContentType="image/gif"/>
  <Override PartName="/ppt/media/image25.gif" ContentType="image/gif"/>
  <Override PartName="/ppt/media/image26.gif" ContentType="image/gif"/>
  <Override PartName="/ppt/media/image27.gif" ContentType="image/gif"/>
  <Override PartName="/ppt/media/image28.gif" ContentType="image/gif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5040" cy="22626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5040" cy="22626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5040" cy="22626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5040" cy="22626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5040" cy="22626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5040" cy="22626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5040" cy="22626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subTitle"/>
          </p:nvPr>
        </p:nvSpPr>
        <p:spPr>
          <a:xfrm>
            <a:off x="2589120" y="2514600"/>
            <a:ext cx="8915040" cy="10489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5040" cy="22626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5040" cy="22626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5040" cy="22626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5040" cy="22626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5040" cy="22626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5040" cy="22626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5040" cy="22626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5040" cy="22626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5040" cy="22626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5040" cy="22626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5040" cy="22626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5040" cy="22626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subTitle"/>
          </p:nvPr>
        </p:nvSpPr>
        <p:spPr>
          <a:xfrm>
            <a:off x="2589120" y="2514600"/>
            <a:ext cx="8915040" cy="10489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5040" cy="22626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5040" cy="22626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5040" cy="22626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5040" cy="22626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5040" cy="22626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5040" cy="22626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0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0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5040" cy="22626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5040" cy="22626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subTitle"/>
          </p:nvPr>
        </p:nvSpPr>
        <p:spPr>
          <a:xfrm>
            <a:off x="2589120" y="2514600"/>
            <a:ext cx="8915040" cy="10489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5040" cy="22626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5040" cy="22626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5040" cy="22626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0" y="228600"/>
            <a:ext cx="2851200" cy="6638400"/>
            <a:chOff x="0" y="228600"/>
            <a:chExt cx="2851200" cy="6638400"/>
          </a:xfrm>
        </p:grpSpPr>
        <p:sp>
          <p:nvSpPr>
            <p:cNvPr id="1" name="CustomShape 2"/>
            <p:cNvSpPr/>
            <p:nvPr/>
          </p:nvSpPr>
          <p:spPr>
            <a:xfrm>
              <a:off x="0" y="2575080"/>
              <a:ext cx="100440" cy="62568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" name="CustomShape 3"/>
            <p:cNvSpPr/>
            <p:nvPr/>
          </p:nvSpPr>
          <p:spPr>
            <a:xfrm>
              <a:off x="128520" y="3156480"/>
              <a:ext cx="646200" cy="232200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807120" y="5447160"/>
              <a:ext cx="609120" cy="141984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959760" y="6503760"/>
              <a:ext cx="171000" cy="36324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100800" y="3201120"/>
              <a:ext cx="821520" cy="332820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22320" y="228600"/>
              <a:ext cx="105840" cy="292752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769680" y="5478840"/>
              <a:ext cx="189720" cy="102456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775440" y="1398960"/>
              <a:ext cx="2075760" cy="404784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922680" y="6530040"/>
              <a:ext cx="161640" cy="33696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" name="CustomShape 12"/>
            <p:cNvSpPr/>
            <p:nvPr/>
          </p:nvSpPr>
          <p:spPr>
            <a:xfrm>
              <a:off x="769680" y="5359320"/>
              <a:ext cx="37080" cy="22140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" name="CustomShape 13"/>
            <p:cNvSpPr/>
            <p:nvPr/>
          </p:nvSpPr>
          <p:spPr>
            <a:xfrm>
              <a:off x="849960" y="6244560"/>
              <a:ext cx="238320" cy="62208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3" name="Group 14"/>
          <p:cNvGrpSpPr/>
          <p:nvPr/>
        </p:nvGrpSpPr>
        <p:grpSpPr>
          <a:xfrm>
            <a:off x="27360" y="-720"/>
            <a:ext cx="2356200" cy="6853680"/>
            <a:chOff x="27360" y="-720"/>
            <a:chExt cx="2356200" cy="6853680"/>
          </a:xfrm>
        </p:grpSpPr>
        <p:sp>
          <p:nvSpPr>
            <p:cNvPr id="14" name="CustomShape 15"/>
            <p:cNvSpPr/>
            <p:nvPr/>
          </p:nvSpPr>
          <p:spPr>
            <a:xfrm>
              <a:off x="27360" y="-720"/>
              <a:ext cx="493920" cy="440064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550440" y="4316400"/>
              <a:ext cx="423000" cy="158040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1006200" y="5862600"/>
              <a:ext cx="430560" cy="99036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521640" y="4364280"/>
              <a:ext cx="551520" cy="223560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468000" y="1289160"/>
              <a:ext cx="173880" cy="302688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1111680" y="6571440"/>
              <a:ext cx="133920" cy="28116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" name="CustomShape 21"/>
            <p:cNvSpPr/>
            <p:nvPr/>
          </p:nvSpPr>
          <p:spPr>
            <a:xfrm>
              <a:off x="502560" y="4107600"/>
              <a:ext cx="82080" cy="51120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" name="CustomShape 22"/>
            <p:cNvSpPr/>
            <p:nvPr/>
          </p:nvSpPr>
          <p:spPr>
            <a:xfrm>
              <a:off x="973800" y="3145680"/>
              <a:ext cx="1409760" cy="271656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" name="CustomShape 23"/>
            <p:cNvSpPr/>
            <p:nvPr/>
          </p:nvSpPr>
          <p:spPr>
            <a:xfrm>
              <a:off x="1073520" y="6600240"/>
              <a:ext cx="120240" cy="25272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" name="CustomShape 24"/>
            <p:cNvSpPr/>
            <p:nvPr/>
          </p:nvSpPr>
          <p:spPr>
            <a:xfrm>
              <a:off x="973800" y="5897160"/>
              <a:ext cx="137520" cy="67392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" name="CustomShape 25"/>
            <p:cNvSpPr/>
            <p:nvPr/>
          </p:nvSpPr>
          <p:spPr>
            <a:xfrm>
              <a:off x="973800" y="5772600"/>
              <a:ext cx="37800" cy="22752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" name="CustomShape 26"/>
            <p:cNvSpPr/>
            <p:nvPr/>
          </p:nvSpPr>
          <p:spPr>
            <a:xfrm>
              <a:off x="1006200" y="6322680"/>
              <a:ext cx="210240" cy="53028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6" name="CustomShape 27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r="5400000" dist="254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" name="PlaceHolder 28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5040" cy="2262600"/>
          </a:xfrm>
          <a:prstGeom prst="rect">
            <a:avLst/>
          </a:prstGeom>
        </p:spPr>
        <p:txBody>
          <a:bodyPr anchor="b">
            <a:normAutofit/>
          </a:bodyPr>
          <a:p>
            <a:pPr>
              <a:lnSpc>
                <a:spcPct val="100000"/>
              </a:lnSpc>
            </a:pPr>
            <a:r>
              <a:rPr b="0" lang="es-ES" sz="5400" spc="-1" strike="noStrike">
                <a:solidFill>
                  <a:srgbClr val="262626"/>
                </a:solidFill>
                <a:latin typeface="Century Gothic"/>
              </a:rPr>
              <a:t>Haga clic para modificar el estilo de título del patrón</a:t>
            </a:r>
            <a:endParaRPr b="0" lang="es-ES" sz="54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8" name="PlaceHolder 29"/>
          <p:cNvSpPr>
            <a:spLocks noGrp="1"/>
          </p:cNvSpPr>
          <p:nvPr>
            <p:ph type="dt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3B36ADC4-A29B-4B7C-970A-019F39608D25}" type="datetime">
              <a:rPr b="0" lang="es-ES" sz="900" spc="-1" strike="noStrike">
                <a:solidFill>
                  <a:srgbClr val="8b8b8b"/>
                </a:solidFill>
                <a:latin typeface="Century Gothic"/>
              </a:rPr>
              <a:t>20/01/21</a:t>
            </a:fld>
            <a:endParaRPr b="0" lang="es-ES" sz="900" spc="-1" strike="noStrike">
              <a:latin typeface="Times New Roman"/>
            </a:endParaRPr>
          </a:p>
        </p:txBody>
      </p:sp>
      <p:sp>
        <p:nvSpPr>
          <p:cNvPr id="29" name="PlaceHolder 30"/>
          <p:cNvSpPr>
            <a:spLocks noGrp="1"/>
          </p:cNvSpPr>
          <p:nvPr>
            <p:ph type="ftr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</p:spPr>
        <p:txBody>
          <a:bodyPr anchor="ctr"/>
          <a:p>
            <a:endParaRPr b="0" lang="es-ES" sz="2400" spc="-1" strike="noStrike">
              <a:latin typeface="Times New Roman"/>
            </a:endParaRPr>
          </a:p>
        </p:txBody>
      </p:sp>
      <p:sp>
        <p:nvSpPr>
          <p:cNvPr id="30" name="CustomShape 31"/>
          <p:cNvSpPr/>
          <p:nvPr/>
        </p:nvSpPr>
        <p:spPr>
          <a:xfrm>
            <a:off x="0" y="4323960"/>
            <a:ext cx="1744200" cy="778320"/>
          </a:xfrm>
          <a:custGeom>
            <a:avLst/>
            <a:gdLst/>
            <a:ahLst/>
            <a:rect l="l" t="t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" name="PlaceHolder 32"/>
          <p:cNvSpPr>
            <a:spLocks noGrp="1"/>
          </p:cNvSpPr>
          <p:nvPr>
            <p:ph type="sldNum"/>
          </p:nvPr>
        </p:nvSpPr>
        <p:spPr>
          <a:xfrm>
            <a:off x="531720" y="4529520"/>
            <a:ext cx="77940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9140944F-D3CA-4BB1-96E6-DA8060CEC1AA}" type="slidenum">
              <a:rPr b="0" lang="es-ES" sz="2000" spc="-1" strike="noStrike">
                <a:solidFill>
                  <a:srgbClr val="feffff"/>
                </a:solidFill>
                <a:latin typeface="Century Gothic"/>
              </a:rPr>
              <a:t>&lt;número&gt;</a:t>
            </a:fld>
            <a:endParaRPr b="0" lang="es-ES" sz="2000" spc="-1" strike="noStrike">
              <a:latin typeface="Times New Roman"/>
            </a:endParaRPr>
          </a:p>
        </p:txBody>
      </p:sp>
      <p:sp>
        <p:nvSpPr>
          <p:cNvPr id="32" name="PlaceHolder 3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Pulse para editar el formato de esquema del texto</a:t>
            </a: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400" spc="-1" strike="noStrike">
                <a:solidFill>
                  <a:srgbClr val="404040"/>
                </a:solidFill>
                <a:latin typeface="Century Gothic"/>
              </a:rPr>
              <a:t>Segundo nivel del esquema</a:t>
            </a:r>
            <a:endParaRPr b="0" lang="es-ES" sz="1400" spc="-1" strike="noStrike">
              <a:solidFill>
                <a:srgbClr val="404040"/>
              </a:solidFill>
              <a:latin typeface="Century Gothic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200" spc="-1" strike="noStrike">
                <a:solidFill>
                  <a:srgbClr val="404040"/>
                </a:solidFill>
                <a:latin typeface="Century Gothic"/>
              </a:rPr>
              <a:t>Tercer nivel del esquema</a:t>
            </a:r>
            <a:endParaRPr b="0" lang="es-ES" sz="1200" spc="-1" strike="noStrike">
              <a:solidFill>
                <a:srgbClr val="404040"/>
              </a:solidFill>
              <a:latin typeface="Century Gothic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200" spc="-1" strike="noStrike">
                <a:solidFill>
                  <a:srgbClr val="404040"/>
                </a:solidFill>
                <a:latin typeface="Century Gothic"/>
              </a:rPr>
              <a:t>Cuarto nivel del esquema</a:t>
            </a:r>
            <a:endParaRPr b="0" lang="es-E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404040"/>
                </a:solidFill>
                <a:latin typeface="Century Gothic"/>
              </a:rPr>
              <a:t>Quinto nivel del esquema</a:t>
            </a:r>
            <a:endParaRPr b="0" lang="es-ES" sz="2000" spc="-1" strike="noStrike">
              <a:solidFill>
                <a:srgbClr val="404040"/>
              </a:solidFill>
              <a:latin typeface="Century Gothic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404040"/>
                </a:solidFill>
                <a:latin typeface="Century Gothic"/>
              </a:rPr>
              <a:t>Sexto nivel del esquema</a:t>
            </a:r>
            <a:endParaRPr b="0" lang="es-ES" sz="2000" spc="-1" strike="noStrike">
              <a:solidFill>
                <a:srgbClr val="404040"/>
              </a:solidFill>
              <a:latin typeface="Century Gothic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404040"/>
                </a:solidFill>
                <a:latin typeface="Century Gothic"/>
              </a:rPr>
              <a:t>Séptimo nivel del esquema</a:t>
            </a:r>
            <a:endParaRPr b="0" lang="es-ES" sz="20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1"/>
          <p:cNvGrpSpPr/>
          <p:nvPr/>
        </p:nvGrpSpPr>
        <p:grpSpPr>
          <a:xfrm>
            <a:off x="0" y="228600"/>
            <a:ext cx="2851200" cy="6638400"/>
            <a:chOff x="0" y="228600"/>
            <a:chExt cx="2851200" cy="6638400"/>
          </a:xfrm>
        </p:grpSpPr>
        <p:sp>
          <p:nvSpPr>
            <p:cNvPr id="70" name="CustomShape 2"/>
            <p:cNvSpPr/>
            <p:nvPr/>
          </p:nvSpPr>
          <p:spPr>
            <a:xfrm>
              <a:off x="0" y="2575080"/>
              <a:ext cx="100440" cy="62568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" name="CustomShape 3"/>
            <p:cNvSpPr/>
            <p:nvPr/>
          </p:nvSpPr>
          <p:spPr>
            <a:xfrm>
              <a:off x="128520" y="3156480"/>
              <a:ext cx="646200" cy="232200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2" name="CustomShape 4"/>
            <p:cNvSpPr/>
            <p:nvPr/>
          </p:nvSpPr>
          <p:spPr>
            <a:xfrm>
              <a:off x="807120" y="5447160"/>
              <a:ext cx="609120" cy="141984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3" name="CustomShape 5"/>
            <p:cNvSpPr/>
            <p:nvPr/>
          </p:nvSpPr>
          <p:spPr>
            <a:xfrm>
              <a:off x="959760" y="6503760"/>
              <a:ext cx="171000" cy="36324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4" name="CustomShape 6"/>
            <p:cNvSpPr/>
            <p:nvPr/>
          </p:nvSpPr>
          <p:spPr>
            <a:xfrm>
              <a:off x="100800" y="3201120"/>
              <a:ext cx="821520" cy="332820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5" name="CustomShape 7"/>
            <p:cNvSpPr/>
            <p:nvPr/>
          </p:nvSpPr>
          <p:spPr>
            <a:xfrm>
              <a:off x="22320" y="228600"/>
              <a:ext cx="105840" cy="292752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6" name="CustomShape 8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" name="CustomShape 9"/>
            <p:cNvSpPr/>
            <p:nvPr/>
          </p:nvSpPr>
          <p:spPr>
            <a:xfrm>
              <a:off x="769680" y="5478840"/>
              <a:ext cx="189720" cy="102456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" name="CustomShape 10"/>
            <p:cNvSpPr/>
            <p:nvPr/>
          </p:nvSpPr>
          <p:spPr>
            <a:xfrm>
              <a:off x="775440" y="1398960"/>
              <a:ext cx="2075760" cy="404784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" name="CustomShape 11"/>
            <p:cNvSpPr/>
            <p:nvPr/>
          </p:nvSpPr>
          <p:spPr>
            <a:xfrm>
              <a:off x="922680" y="6530040"/>
              <a:ext cx="161640" cy="33696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0" name="CustomShape 12"/>
            <p:cNvSpPr/>
            <p:nvPr/>
          </p:nvSpPr>
          <p:spPr>
            <a:xfrm>
              <a:off x="769680" y="5359320"/>
              <a:ext cx="37080" cy="22140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1" name="CustomShape 13"/>
            <p:cNvSpPr/>
            <p:nvPr/>
          </p:nvSpPr>
          <p:spPr>
            <a:xfrm>
              <a:off x="849960" y="6244560"/>
              <a:ext cx="238320" cy="62208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82" name="Group 14"/>
          <p:cNvGrpSpPr/>
          <p:nvPr/>
        </p:nvGrpSpPr>
        <p:grpSpPr>
          <a:xfrm>
            <a:off x="27360" y="-720"/>
            <a:ext cx="2356200" cy="6853680"/>
            <a:chOff x="27360" y="-720"/>
            <a:chExt cx="2356200" cy="6853680"/>
          </a:xfrm>
        </p:grpSpPr>
        <p:sp>
          <p:nvSpPr>
            <p:cNvPr id="83" name="CustomShape 15"/>
            <p:cNvSpPr/>
            <p:nvPr/>
          </p:nvSpPr>
          <p:spPr>
            <a:xfrm>
              <a:off x="27360" y="-720"/>
              <a:ext cx="493920" cy="440064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" name="CustomShape 16"/>
            <p:cNvSpPr/>
            <p:nvPr/>
          </p:nvSpPr>
          <p:spPr>
            <a:xfrm>
              <a:off x="550440" y="4316400"/>
              <a:ext cx="423000" cy="158040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" name="CustomShape 17"/>
            <p:cNvSpPr/>
            <p:nvPr/>
          </p:nvSpPr>
          <p:spPr>
            <a:xfrm>
              <a:off x="1006200" y="5862600"/>
              <a:ext cx="430560" cy="99036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6" name="CustomShape 18"/>
            <p:cNvSpPr/>
            <p:nvPr/>
          </p:nvSpPr>
          <p:spPr>
            <a:xfrm>
              <a:off x="521640" y="4364280"/>
              <a:ext cx="551520" cy="223560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7" name="CustomShape 19"/>
            <p:cNvSpPr/>
            <p:nvPr/>
          </p:nvSpPr>
          <p:spPr>
            <a:xfrm>
              <a:off x="468000" y="1289160"/>
              <a:ext cx="173880" cy="302688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" name="CustomShape 20"/>
            <p:cNvSpPr/>
            <p:nvPr/>
          </p:nvSpPr>
          <p:spPr>
            <a:xfrm>
              <a:off x="1111680" y="6571440"/>
              <a:ext cx="133920" cy="28116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9" name="CustomShape 21"/>
            <p:cNvSpPr/>
            <p:nvPr/>
          </p:nvSpPr>
          <p:spPr>
            <a:xfrm>
              <a:off x="502560" y="4107600"/>
              <a:ext cx="82080" cy="51120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" name="CustomShape 22"/>
            <p:cNvSpPr/>
            <p:nvPr/>
          </p:nvSpPr>
          <p:spPr>
            <a:xfrm>
              <a:off x="973800" y="3145680"/>
              <a:ext cx="1409760" cy="271656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" name="CustomShape 23"/>
            <p:cNvSpPr/>
            <p:nvPr/>
          </p:nvSpPr>
          <p:spPr>
            <a:xfrm>
              <a:off x="1073520" y="6600240"/>
              <a:ext cx="120240" cy="25272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2" name="CustomShape 24"/>
            <p:cNvSpPr/>
            <p:nvPr/>
          </p:nvSpPr>
          <p:spPr>
            <a:xfrm>
              <a:off x="973800" y="5897160"/>
              <a:ext cx="137520" cy="67392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3" name="CustomShape 25"/>
            <p:cNvSpPr/>
            <p:nvPr/>
          </p:nvSpPr>
          <p:spPr>
            <a:xfrm>
              <a:off x="973800" y="5772600"/>
              <a:ext cx="37800" cy="22752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4" name="CustomShape 26"/>
            <p:cNvSpPr/>
            <p:nvPr/>
          </p:nvSpPr>
          <p:spPr>
            <a:xfrm>
              <a:off x="1006200" y="6322680"/>
              <a:ext cx="210240" cy="53028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5" name="CustomShape 27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r="5400000" dist="254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6" name="PlaceHolder 28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0" lang="es-ES" sz="3600" spc="-1" strike="noStrike">
                <a:solidFill>
                  <a:srgbClr val="262626"/>
                </a:solidFill>
                <a:latin typeface="Century Gothic"/>
              </a:rPr>
              <a:t>Haga clic para modificar el estilo de título del patrón</a:t>
            </a:r>
            <a:endParaRPr b="0" lang="es-ES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97" name="PlaceHolder 29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Haga clic para modificar el estilo de texto del patrón</a:t>
            </a: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600" spc="-1" strike="noStrike">
                <a:solidFill>
                  <a:srgbClr val="404040"/>
                </a:solidFill>
                <a:latin typeface="Century Gothic"/>
              </a:rPr>
              <a:t>Segundo nivel</a:t>
            </a:r>
            <a:endParaRPr b="0" lang="es-ES" sz="1600" spc="-1" strike="noStrike">
              <a:solidFill>
                <a:srgbClr val="404040"/>
              </a:solidFill>
              <a:latin typeface="Century Gothic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400" spc="-1" strike="noStrike">
                <a:solidFill>
                  <a:srgbClr val="404040"/>
                </a:solidFill>
                <a:latin typeface="Century Gothic"/>
              </a:rPr>
              <a:t>Tercer nivel</a:t>
            </a:r>
            <a:endParaRPr b="0" lang="es-ES" sz="14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2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200" spc="-1" strike="noStrike">
                <a:solidFill>
                  <a:srgbClr val="404040"/>
                </a:solidFill>
                <a:latin typeface="Century Gothic"/>
              </a:rPr>
              <a:t>Cuarto nivel</a:t>
            </a:r>
            <a:endParaRPr b="0" lang="es-E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2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es-ES" sz="1200" spc="-1" strike="noStrike">
                <a:solidFill>
                  <a:srgbClr val="404040"/>
                </a:solidFill>
                <a:latin typeface="Century Gothic"/>
              </a:rPr>
              <a:t>Quinto nivel</a:t>
            </a:r>
            <a:endParaRPr b="0" lang="es-ES" sz="12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8" name="PlaceHolder 30"/>
          <p:cNvSpPr>
            <a:spLocks noGrp="1"/>
          </p:cNvSpPr>
          <p:nvPr>
            <p:ph type="dt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99CECED-AE00-4A7D-9338-52F661708244}" type="datetime">
              <a:rPr b="0" lang="es-ES" sz="900" spc="-1" strike="noStrike">
                <a:solidFill>
                  <a:srgbClr val="8b8b8b"/>
                </a:solidFill>
                <a:latin typeface="Century Gothic"/>
              </a:rPr>
              <a:t>20/01/21</a:t>
            </a:fld>
            <a:endParaRPr b="0" lang="es-ES" sz="900" spc="-1" strike="noStrike">
              <a:latin typeface="Times New Roman"/>
            </a:endParaRPr>
          </a:p>
        </p:txBody>
      </p:sp>
      <p:sp>
        <p:nvSpPr>
          <p:cNvPr id="99" name="PlaceHolder 31"/>
          <p:cNvSpPr>
            <a:spLocks noGrp="1"/>
          </p:cNvSpPr>
          <p:nvPr>
            <p:ph type="ftr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</p:spPr>
        <p:txBody>
          <a:bodyPr anchor="ctr"/>
          <a:p>
            <a:endParaRPr b="0" lang="es-ES" sz="2400" spc="-1" strike="noStrike">
              <a:latin typeface="Times New Roman"/>
            </a:endParaRPr>
          </a:p>
        </p:txBody>
      </p:sp>
      <p:sp>
        <p:nvSpPr>
          <p:cNvPr id="100" name="CustomShape 32"/>
          <p:cNvSpPr/>
          <p:nvPr/>
        </p:nvSpPr>
        <p:spPr>
          <a:xfrm flipV="1">
            <a:off x="-4320" y="207360"/>
            <a:ext cx="1588320" cy="506880"/>
          </a:xfrm>
          <a:custGeom>
            <a:avLst/>
            <a:gd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PlaceHolder 33"/>
          <p:cNvSpPr>
            <a:spLocks noGrp="1"/>
          </p:cNvSpPr>
          <p:nvPr>
            <p:ph type="sldNum"/>
          </p:nvPr>
        </p:nvSpPr>
        <p:spPr>
          <a:xfrm>
            <a:off x="531720" y="787680"/>
            <a:ext cx="77940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19F2A45F-D190-45E8-900B-4005B2BC80F7}" type="slidenum">
              <a:rPr b="0" lang="es-ES" sz="2000" spc="-1" strike="noStrike">
                <a:solidFill>
                  <a:srgbClr val="feffff"/>
                </a:solidFill>
                <a:latin typeface="Century Gothic"/>
              </a:rPr>
              <a:t>&lt;número&gt;</a:t>
            </a:fld>
            <a:endParaRPr b="0" lang="es-ES" sz="2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 1"/>
          <p:cNvGrpSpPr/>
          <p:nvPr/>
        </p:nvGrpSpPr>
        <p:grpSpPr>
          <a:xfrm>
            <a:off x="0" y="228600"/>
            <a:ext cx="2851200" cy="6638400"/>
            <a:chOff x="0" y="228600"/>
            <a:chExt cx="2851200" cy="6638400"/>
          </a:xfrm>
        </p:grpSpPr>
        <p:sp>
          <p:nvSpPr>
            <p:cNvPr id="139" name="CustomShape 2"/>
            <p:cNvSpPr/>
            <p:nvPr/>
          </p:nvSpPr>
          <p:spPr>
            <a:xfrm>
              <a:off x="0" y="2575080"/>
              <a:ext cx="100440" cy="62568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0" name="CustomShape 3"/>
            <p:cNvSpPr/>
            <p:nvPr/>
          </p:nvSpPr>
          <p:spPr>
            <a:xfrm>
              <a:off x="128520" y="3156480"/>
              <a:ext cx="646200" cy="232200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1" name="CustomShape 4"/>
            <p:cNvSpPr/>
            <p:nvPr/>
          </p:nvSpPr>
          <p:spPr>
            <a:xfrm>
              <a:off x="807120" y="5447160"/>
              <a:ext cx="609120" cy="141984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2" name="CustomShape 5"/>
            <p:cNvSpPr/>
            <p:nvPr/>
          </p:nvSpPr>
          <p:spPr>
            <a:xfrm>
              <a:off x="959760" y="6503760"/>
              <a:ext cx="171000" cy="36324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3" name="CustomShape 6"/>
            <p:cNvSpPr/>
            <p:nvPr/>
          </p:nvSpPr>
          <p:spPr>
            <a:xfrm>
              <a:off x="100800" y="3201120"/>
              <a:ext cx="821520" cy="332820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" name="CustomShape 7"/>
            <p:cNvSpPr/>
            <p:nvPr/>
          </p:nvSpPr>
          <p:spPr>
            <a:xfrm>
              <a:off x="22320" y="228600"/>
              <a:ext cx="105840" cy="292752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" name="CustomShape 8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6" name="CustomShape 9"/>
            <p:cNvSpPr/>
            <p:nvPr/>
          </p:nvSpPr>
          <p:spPr>
            <a:xfrm>
              <a:off x="769680" y="5478840"/>
              <a:ext cx="189720" cy="102456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7" name="CustomShape 10"/>
            <p:cNvSpPr/>
            <p:nvPr/>
          </p:nvSpPr>
          <p:spPr>
            <a:xfrm>
              <a:off x="775440" y="1398960"/>
              <a:ext cx="2075760" cy="404784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8" name="CustomShape 11"/>
            <p:cNvSpPr/>
            <p:nvPr/>
          </p:nvSpPr>
          <p:spPr>
            <a:xfrm>
              <a:off x="922680" y="6530040"/>
              <a:ext cx="161640" cy="33696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9" name="CustomShape 12"/>
            <p:cNvSpPr/>
            <p:nvPr/>
          </p:nvSpPr>
          <p:spPr>
            <a:xfrm>
              <a:off x="769680" y="5359320"/>
              <a:ext cx="37080" cy="22140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0" name="CustomShape 13"/>
            <p:cNvSpPr/>
            <p:nvPr/>
          </p:nvSpPr>
          <p:spPr>
            <a:xfrm>
              <a:off x="849960" y="6244560"/>
              <a:ext cx="238320" cy="62208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51" name="Group 14"/>
          <p:cNvGrpSpPr/>
          <p:nvPr/>
        </p:nvGrpSpPr>
        <p:grpSpPr>
          <a:xfrm>
            <a:off x="27360" y="-720"/>
            <a:ext cx="2356200" cy="6853680"/>
            <a:chOff x="27360" y="-720"/>
            <a:chExt cx="2356200" cy="6853680"/>
          </a:xfrm>
        </p:grpSpPr>
        <p:sp>
          <p:nvSpPr>
            <p:cNvPr id="152" name="CustomShape 15"/>
            <p:cNvSpPr/>
            <p:nvPr/>
          </p:nvSpPr>
          <p:spPr>
            <a:xfrm>
              <a:off x="27360" y="-720"/>
              <a:ext cx="493920" cy="440064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3" name="CustomShape 16"/>
            <p:cNvSpPr/>
            <p:nvPr/>
          </p:nvSpPr>
          <p:spPr>
            <a:xfrm>
              <a:off x="550440" y="4316400"/>
              <a:ext cx="423000" cy="158040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4" name="CustomShape 17"/>
            <p:cNvSpPr/>
            <p:nvPr/>
          </p:nvSpPr>
          <p:spPr>
            <a:xfrm>
              <a:off x="1006200" y="5862600"/>
              <a:ext cx="430560" cy="99036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5" name="CustomShape 18"/>
            <p:cNvSpPr/>
            <p:nvPr/>
          </p:nvSpPr>
          <p:spPr>
            <a:xfrm>
              <a:off x="521640" y="4364280"/>
              <a:ext cx="551520" cy="223560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6" name="CustomShape 19"/>
            <p:cNvSpPr/>
            <p:nvPr/>
          </p:nvSpPr>
          <p:spPr>
            <a:xfrm>
              <a:off x="468000" y="1289160"/>
              <a:ext cx="173880" cy="302688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7" name="CustomShape 20"/>
            <p:cNvSpPr/>
            <p:nvPr/>
          </p:nvSpPr>
          <p:spPr>
            <a:xfrm>
              <a:off x="1111680" y="6571440"/>
              <a:ext cx="133920" cy="28116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8" name="CustomShape 21"/>
            <p:cNvSpPr/>
            <p:nvPr/>
          </p:nvSpPr>
          <p:spPr>
            <a:xfrm>
              <a:off x="502560" y="4107600"/>
              <a:ext cx="82080" cy="51120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9" name="CustomShape 22"/>
            <p:cNvSpPr/>
            <p:nvPr/>
          </p:nvSpPr>
          <p:spPr>
            <a:xfrm>
              <a:off x="973800" y="3145680"/>
              <a:ext cx="1409760" cy="271656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0" name="CustomShape 23"/>
            <p:cNvSpPr/>
            <p:nvPr/>
          </p:nvSpPr>
          <p:spPr>
            <a:xfrm>
              <a:off x="1073520" y="6600240"/>
              <a:ext cx="120240" cy="25272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1" name="CustomShape 24"/>
            <p:cNvSpPr/>
            <p:nvPr/>
          </p:nvSpPr>
          <p:spPr>
            <a:xfrm>
              <a:off x="973800" y="5897160"/>
              <a:ext cx="137520" cy="67392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2" name="CustomShape 25"/>
            <p:cNvSpPr/>
            <p:nvPr/>
          </p:nvSpPr>
          <p:spPr>
            <a:xfrm>
              <a:off x="973800" y="5772600"/>
              <a:ext cx="37800" cy="22752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3" name="CustomShape 26"/>
            <p:cNvSpPr/>
            <p:nvPr/>
          </p:nvSpPr>
          <p:spPr>
            <a:xfrm>
              <a:off x="1006200" y="6322680"/>
              <a:ext cx="210240" cy="53028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64" name="CustomShape 27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r="5400000" dist="254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5" name="PlaceHolder 28"/>
          <p:cNvSpPr>
            <a:spLocks noGrp="1"/>
          </p:cNvSpPr>
          <p:nvPr>
            <p:ph type="dt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2D966D81-9992-44DE-B7FD-5B7D849DB20E}" type="datetime">
              <a:rPr b="0" lang="es-ES" sz="900" spc="-1" strike="noStrike">
                <a:solidFill>
                  <a:srgbClr val="8b8b8b"/>
                </a:solidFill>
                <a:latin typeface="Century Gothic"/>
              </a:rPr>
              <a:t>20/01/21</a:t>
            </a:fld>
            <a:endParaRPr b="0" lang="es-ES" sz="900" spc="-1" strike="noStrike">
              <a:latin typeface="Times New Roman"/>
            </a:endParaRPr>
          </a:p>
        </p:txBody>
      </p:sp>
      <p:sp>
        <p:nvSpPr>
          <p:cNvPr id="166" name="PlaceHolder 29"/>
          <p:cNvSpPr>
            <a:spLocks noGrp="1"/>
          </p:cNvSpPr>
          <p:nvPr>
            <p:ph type="ftr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</p:spPr>
        <p:txBody>
          <a:bodyPr anchor="ctr"/>
          <a:p>
            <a:endParaRPr b="0" lang="es-ES" sz="2400" spc="-1" strike="noStrike">
              <a:latin typeface="Times New Roman"/>
            </a:endParaRPr>
          </a:p>
        </p:txBody>
      </p:sp>
      <p:sp>
        <p:nvSpPr>
          <p:cNvPr id="167" name="CustomShape 30"/>
          <p:cNvSpPr/>
          <p:nvPr/>
        </p:nvSpPr>
        <p:spPr>
          <a:xfrm flipV="1">
            <a:off x="-4320" y="207360"/>
            <a:ext cx="1588320" cy="506880"/>
          </a:xfrm>
          <a:custGeom>
            <a:avLst/>
            <a:gd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PlaceHolder 31"/>
          <p:cNvSpPr>
            <a:spLocks noGrp="1"/>
          </p:cNvSpPr>
          <p:nvPr>
            <p:ph type="sldNum"/>
          </p:nvPr>
        </p:nvSpPr>
        <p:spPr>
          <a:xfrm>
            <a:off x="531720" y="787680"/>
            <a:ext cx="77940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604F76FA-16D1-4A24-AF42-D3287BC35D80}" type="slidenum">
              <a:rPr b="0" lang="es-ES" sz="2000" spc="-1" strike="noStrike">
                <a:solidFill>
                  <a:srgbClr val="feffff"/>
                </a:solidFill>
                <a:latin typeface="Century Gothic"/>
              </a:rPr>
              <a:t>&lt;número&gt;</a:t>
            </a:fld>
            <a:endParaRPr b="0" lang="es-ES" sz="2000" spc="-1" strike="noStrike">
              <a:latin typeface="Times New Roman"/>
            </a:endParaRPr>
          </a:p>
        </p:txBody>
      </p:sp>
      <p:sp>
        <p:nvSpPr>
          <p:cNvPr id="169" name="PlaceHolder 3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s-ES" sz="1800" spc="-1" strike="noStrike">
                <a:solidFill>
                  <a:srgbClr val="000000"/>
                </a:solidFill>
                <a:latin typeface="Century Gothic"/>
              </a:rPr>
              <a:t>Pulse para editar el formato del texto de título</a:t>
            </a:r>
            <a:endParaRPr b="0" lang="es-E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70" name="PlaceHolder 3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404040"/>
                </a:solidFill>
                <a:latin typeface="Century Gothic"/>
              </a:rPr>
              <a:t>Pulse para editar el formato de esquema del texto</a:t>
            </a:r>
            <a:endParaRPr b="0" lang="es-ES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400" spc="-1" strike="noStrike">
                <a:solidFill>
                  <a:srgbClr val="404040"/>
                </a:solidFill>
                <a:latin typeface="Century Gothic"/>
              </a:rPr>
              <a:t>Segundo nivel del esquema</a:t>
            </a:r>
            <a:endParaRPr b="0" lang="es-ES" sz="1400" spc="-1" strike="noStrike">
              <a:solidFill>
                <a:srgbClr val="404040"/>
              </a:solidFill>
              <a:latin typeface="Century Gothic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200" spc="-1" strike="noStrike">
                <a:solidFill>
                  <a:srgbClr val="404040"/>
                </a:solidFill>
                <a:latin typeface="Century Gothic"/>
              </a:rPr>
              <a:t>Tercer nivel del esquema</a:t>
            </a:r>
            <a:endParaRPr b="0" lang="es-ES" sz="1200" spc="-1" strike="noStrike">
              <a:solidFill>
                <a:srgbClr val="404040"/>
              </a:solidFill>
              <a:latin typeface="Century Gothic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200" spc="-1" strike="noStrike">
                <a:solidFill>
                  <a:srgbClr val="404040"/>
                </a:solidFill>
                <a:latin typeface="Century Gothic"/>
              </a:rPr>
              <a:t>Cuarto nivel del esquema</a:t>
            </a:r>
            <a:endParaRPr b="0" lang="es-ES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404040"/>
                </a:solidFill>
                <a:latin typeface="Century Gothic"/>
              </a:rPr>
              <a:t>Quinto nivel del esquema</a:t>
            </a:r>
            <a:endParaRPr b="0" lang="es-ES" sz="2000" spc="-1" strike="noStrike">
              <a:solidFill>
                <a:srgbClr val="404040"/>
              </a:solidFill>
              <a:latin typeface="Century Gothic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404040"/>
                </a:solidFill>
                <a:latin typeface="Century Gothic"/>
              </a:rPr>
              <a:t>Sexto nivel del esquema</a:t>
            </a:r>
            <a:endParaRPr b="0" lang="es-ES" sz="2000" spc="-1" strike="noStrike">
              <a:solidFill>
                <a:srgbClr val="404040"/>
              </a:solidFill>
              <a:latin typeface="Century Gothic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404040"/>
                </a:solidFill>
                <a:latin typeface="Century Gothic"/>
              </a:rPr>
              <a:t>Séptimo nivel del esquema</a:t>
            </a:r>
            <a:endParaRPr b="0" lang="es-ES" sz="20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image" Target="../media/image2.gif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3.gif"/><Relationship Id="rId2" Type="http://schemas.openxmlformats.org/officeDocument/2006/relationships/image" Target="../media/image24.gif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5.gif"/><Relationship Id="rId2" Type="http://schemas.openxmlformats.org/officeDocument/2006/relationships/image" Target="../media/image26.gif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7.gif"/><Relationship Id="rId2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8.gif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gif"/><Relationship Id="rId2" Type="http://schemas.openxmlformats.org/officeDocument/2006/relationships/image" Target="../media/image4.gif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gif"/><Relationship Id="rId2" Type="http://schemas.openxmlformats.org/officeDocument/2006/relationships/image" Target="../media/image6.gif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gif"/><Relationship Id="rId2" Type="http://schemas.openxmlformats.org/officeDocument/2006/relationships/image" Target="../media/image8.gif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gif"/><Relationship Id="rId5" Type="http://schemas.openxmlformats.org/officeDocument/2006/relationships/image" Target="../media/image13.gif"/><Relationship Id="rId6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.gif"/><Relationship Id="rId2" Type="http://schemas.openxmlformats.org/officeDocument/2006/relationships/image" Target="../media/image15.wmf"/><Relationship Id="rId3" Type="http://schemas.openxmlformats.org/officeDocument/2006/relationships/image" Target="../media/image16.gif"/><Relationship Id="rId4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7.gif"/><Relationship Id="rId2" Type="http://schemas.openxmlformats.org/officeDocument/2006/relationships/image" Target="../media/image18.gif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9.gif"/><Relationship Id="rId2" Type="http://schemas.openxmlformats.org/officeDocument/2006/relationships/image" Target="../media/image20.gif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1.gif"/><Relationship Id="rId2" Type="http://schemas.openxmlformats.org/officeDocument/2006/relationships/image" Target="../media/image22.gif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242640" y="457200"/>
            <a:ext cx="11949120" cy="337788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>
              <a:lnSpc>
                <a:spcPct val="100000"/>
              </a:lnSpc>
            </a:pPr>
            <a:r>
              <a:rPr b="1" lang="es-ES" sz="4000" spc="-1" strike="noStrike">
                <a:solidFill>
                  <a:srgbClr val="000000"/>
                </a:solidFill>
                <a:latin typeface="Calibri"/>
              </a:rPr>
              <a:t>ACCIÓN PROTECTORA A LOS MENORES DURANTE LA </a:t>
            </a:r>
            <a:br/>
            <a:r>
              <a:rPr b="1" lang="es-ES" sz="4000" spc="-1" strike="noStrike">
                <a:solidFill>
                  <a:srgbClr val="000000"/>
                </a:solidFill>
                <a:latin typeface="Calibri"/>
              </a:rPr>
              <a:t>CRISIS COVID19</a:t>
            </a:r>
            <a:r>
              <a:rPr b="1" lang="es-ES" sz="3600" spc="-1" strike="noStrike">
                <a:solidFill>
                  <a:srgbClr val="000000"/>
                </a:solidFill>
                <a:latin typeface="Calibri"/>
              </a:rPr>
              <a:t>.</a:t>
            </a:r>
            <a:br/>
            <a:br/>
            <a:r>
              <a:rPr b="1" lang="es-ES" sz="3600" spc="-1" strike="noStrike">
                <a:solidFill>
                  <a:srgbClr val="000000"/>
                </a:solidFill>
                <a:latin typeface="Calibri"/>
              </a:rPr>
              <a:t>Balance de actuaciones para la protección de la infancia.</a:t>
            </a:r>
            <a:br/>
            <a:br/>
            <a:r>
              <a:rPr b="1" lang="es-ES" sz="3600" spc="-1" strike="noStrike">
                <a:solidFill>
                  <a:srgbClr val="e5e3db"/>
                </a:solidFill>
                <a:latin typeface="Calibri"/>
              </a:rPr>
              <a:t> </a:t>
            </a:r>
            <a:br/>
            <a:r>
              <a:rPr b="1" lang="es-ES" sz="2400" spc="-1" strike="noStrike">
                <a:solidFill>
                  <a:srgbClr val="000000"/>
                </a:solidFill>
                <a:latin typeface="Calibri"/>
              </a:rPr>
              <a:t>CONSEJERÍA DE FAMILIA E IGUALDAD DE OPORTUNIDADES</a:t>
            </a:r>
            <a:endParaRPr b="0" lang="es-ES" sz="24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208" name="Imagen 6" descr=""/>
          <p:cNvPicPr/>
          <p:nvPr/>
        </p:nvPicPr>
        <p:blipFill>
          <a:blip r:embed="rId1"/>
          <a:stretch/>
        </p:blipFill>
        <p:spPr>
          <a:xfrm>
            <a:off x="10003680" y="5682240"/>
            <a:ext cx="1820520" cy="893880"/>
          </a:xfrm>
          <a:prstGeom prst="rect">
            <a:avLst/>
          </a:prstGeom>
          <a:ln>
            <a:noFill/>
          </a:ln>
        </p:spPr>
      </p:pic>
      <p:pic>
        <p:nvPicPr>
          <p:cNvPr id="209" name="Imagen 3" descr=""/>
          <p:cNvPicPr/>
          <p:nvPr/>
        </p:nvPicPr>
        <p:blipFill>
          <a:blip r:embed="rId2"/>
          <a:stretch/>
        </p:blipFill>
        <p:spPr>
          <a:xfrm>
            <a:off x="393480" y="5682240"/>
            <a:ext cx="2410200" cy="814680"/>
          </a:xfrm>
          <a:prstGeom prst="rect">
            <a:avLst/>
          </a:prstGeom>
          <a:ln>
            <a:noFill/>
          </a:ln>
        </p:spPr>
      </p:pic>
    </p:spTree>
  </p:cSld>
  <p:transition spd="slow">
    <p:wipe dir="r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CustomShape 1"/>
          <p:cNvSpPr/>
          <p:nvPr/>
        </p:nvSpPr>
        <p:spPr>
          <a:xfrm>
            <a:off x="496800" y="3042720"/>
            <a:ext cx="2019240" cy="700200"/>
          </a:xfrm>
          <a:prstGeom prst="rect">
            <a:avLst/>
          </a:prstGeom>
          <a:solidFill>
            <a:schemeClr val="accent1">
              <a:lumMod val="60000"/>
              <a:lumOff val="40000"/>
              <a:alpha val="36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2000" spc="-1" strike="noStrike">
                <a:solidFill>
                  <a:srgbClr val="7c240c"/>
                </a:solidFill>
                <a:latin typeface="Calibri"/>
              </a:rPr>
              <a:t>MOTIVOS DESPROTECCIÓN</a:t>
            </a:r>
            <a:endParaRPr b="0" lang="es-ES" sz="2000" spc="-1" strike="noStrike">
              <a:latin typeface="Arial"/>
            </a:endParaRPr>
          </a:p>
        </p:txBody>
      </p:sp>
      <p:sp>
        <p:nvSpPr>
          <p:cNvPr id="310" name="CustomShape 2"/>
          <p:cNvSpPr/>
          <p:nvPr/>
        </p:nvSpPr>
        <p:spPr>
          <a:xfrm>
            <a:off x="0" y="6120"/>
            <a:ext cx="12191760" cy="943920"/>
          </a:xfrm>
          <a:prstGeom prst="rect">
            <a:avLst/>
          </a:prstGeom>
          <a:solidFill>
            <a:schemeClr val="accent1">
              <a:lumMod val="60000"/>
              <a:lumOff val="40000"/>
              <a:alpha val="36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1" lang="es-ES" sz="2000" spc="-1" strike="noStrike">
                <a:solidFill>
                  <a:srgbClr val="000000"/>
                </a:solidFill>
                <a:latin typeface="Calibri"/>
              </a:rPr>
              <a:t>PROTECCIÓN  A LOS MENORES DE EDAD</a:t>
            </a:r>
            <a:endParaRPr b="0" lang="es-E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</p:txBody>
      </p:sp>
      <p:pic>
        <p:nvPicPr>
          <p:cNvPr id="311" name="Imagen 5" descr=""/>
          <p:cNvPicPr/>
          <p:nvPr/>
        </p:nvPicPr>
        <p:blipFill>
          <a:blip r:embed="rId1"/>
          <a:stretch/>
        </p:blipFill>
        <p:spPr>
          <a:xfrm>
            <a:off x="250200" y="6120"/>
            <a:ext cx="1325160" cy="650520"/>
          </a:xfrm>
          <a:prstGeom prst="rect">
            <a:avLst/>
          </a:prstGeom>
          <a:ln>
            <a:noFill/>
          </a:ln>
        </p:spPr>
      </p:pic>
      <p:sp>
        <p:nvSpPr>
          <p:cNvPr id="312" name="CustomShape 3"/>
          <p:cNvSpPr/>
          <p:nvPr/>
        </p:nvSpPr>
        <p:spPr>
          <a:xfrm>
            <a:off x="2662920" y="3300120"/>
            <a:ext cx="814680" cy="500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3" name="CustomShape 4"/>
          <p:cNvSpPr/>
          <p:nvPr/>
        </p:nvSpPr>
        <p:spPr>
          <a:xfrm>
            <a:off x="214560" y="1289520"/>
            <a:ext cx="395964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2400" spc="-1" strike="noStrike">
                <a:solidFill>
                  <a:srgbClr val="0033cc"/>
                </a:solidFill>
                <a:latin typeface="Century Gothic"/>
              </a:rPr>
              <a:t>PROTECCIÓN A LA INFANCIA</a:t>
            </a:r>
            <a:endParaRPr b="0" lang="es-ES" sz="2400" spc="-1" strike="noStrike">
              <a:latin typeface="Arial"/>
            </a:endParaRPr>
          </a:p>
        </p:txBody>
      </p:sp>
      <p:graphicFrame>
        <p:nvGraphicFramePr>
          <p:cNvPr id="314" name="Table 5"/>
          <p:cNvGraphicFramePr/>
          <p:nvPr/>
        </p:nvGraphicFramePr>
        <p:xfrm>
          <a:off x="3624120" y="1661040"/>
          <a:ext cx="8005680" cy="4497840"/>
        </p:xfrm>
        <a:graphic>
          <a:graphicData uri="http://schemas.openxmlformats.org/drawingml/2006/table">
            <a:tbl>
              <a:tblPr/>
              <a:tblGrid>
                <a:gridCol w="5443200"/>
                <a:gridCol w="1281240"/>
                <a:gridCol w="1281240"/>
              </a:tblGrid>
              <a:tr h="293760">
                <a:tc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es-E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2019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es-E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2020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</a:tr>
              <a:tr h="293760">
                <a:tc>
                  <a:txBody>
                    <a:bodyPr lIns="44280" rIns="44280" tIns="0" bIns="0" anchor="ctr"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1" lang="es-E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Maltrato Físico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69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</a:tr>
              <a:tr h="293760">
                <a:tc>
                  <a:txBody>
                    <a:bodyPr lIns="44280" rIns="44280" tIns="0" bIns="0" anchor="ctr"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1" lang="es-E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Maltrato Psíquico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</a:tr>
              <a:tr h="293760">
                <a:tc>
                  <a:txBody>
                    <a:bodyPr lIns="44280" rIns="44280" tIns="0" bIns="0" anchor="ctr"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1" lang="es-E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Negligencia Física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237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146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</a:tr>
              <a:tr h="293760">
                <a:tc>
                  <a:txBody>
                    <a:bodyPr lIns="44280" rIns="44280" tIns="0" bIns="0" anchor="ctr"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1" lang="es-E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Negligencia Psíquica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185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121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</a:tr>
              <a:tr h="293760">
                <a:tc>
                  <a:txBody>
                    <a:bodyPr lIns="44280" rIns="44280" tIns="0" bIns="0" anchor="ctr"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1" lang="es-E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Abuso Sexual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</a:tr>
              <a:tr h="293760">
                <a:tc>
                  <a:txBody>
                    <a:bodyPr lIns="44280" rIns="44280" tIns="0" bIns="0" anchor="ctr"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1" lang="es-E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Explotación Sexual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</a:tr>
              <a:tr h="293760">
                <a:tc>
                  <a:txBody>
                    <a:bodyPr lIns="44280" rIns="44280" tIns="0" bIns="0" anchor="ctr"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1" lang="es-E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Explotación Laboral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</a:tr>
              <a:tr h="293760">
                <a:tc>
                  <a:txBody>
                    <a:bodyPr lIns="44280" rIns="44280" tIns="0" bIns="0" anchor="ctr"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1" lang="es-E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Inducción a la Delincuencia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</a:tr>
              <a:tr h="293760">
                <a:tc>
                  <a:txBody>
                    <a:bodyPr lIns="44280" rIns="44280" tIns="0" bIns="0" anchor="ctr"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1" lang="es-E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Modelo inadecuado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84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69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</a:tr>
              <a:tr h="357480">
                <a:tc>
                  <a:txBody>
                    <a:bodyPr lIns="44280" rIns="44280" tIns="0" bIns="0" anchor="ctr"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1" lang="es-E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Imposible cumplimiento obligaciones parentales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</a:tr>
              <a:tr h="293760">
                <a:tc>
                  <a:txBody>
                    <a:bodyPr lIns="44280" rIns="44280" tIns="0" bIns="0" anchor="ctr"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1" lang="es-E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Abandono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</a:tr>
              <a:tr h="321840">
                <a:tc>
                  <a:txBody>
                    <a:bodyPr lIns="44280" rIns="44280" tIns="0" bIns="0" anchor="ctr"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1" lang="es-E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Abandono: Fracaso de Adopción Nacional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</a:tr>
              <a:tr h="293760">
                <a:tc>
                  <a:txBody>
                    <a:bodyPr lIns="44280" rIns="44280" tIns="0" bIns="0" anchor="ctr"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1" lang="es-E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Renuncia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</a:tr>
              <a:tr h="293760">
                <a:tc>
                  <a:txBody>
                    <a:bodyPr lIns="44280" rIns="44280" tIns="0" bIns="0" anchor="ctr"/>
                    <a:p>
                      <a:pPr algn="r">
                        <a:lnSpc>
                          <a:spcPct val="107000"/>
                        </a:lnSpc>
                      </a:pPr>
                      <a:r>
                        <a:rPr b="1" lang="es-E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es-E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778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es-E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521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</a:tr>
            </a:tbl>
          </a:graphicData>
        </a:graphic>
      </p:graphicFrame>
      <p:pic>
        <p:nvPicPr>
          <p:cNvPr id="315" name="Imagen 7" descr=""/>
          <p:cNvPicPr/>
          <p:nvPr/>
        </p:nvPicPr>
        <p:blipFill>
          <a:blip r:embed="rId2"/>
          <a:stretch/>
        </p:blipFill>
        <p:spPr>
          <a:xfrm>
            <a:off x="1825920" y="187200"/>
            <a:ext cx="1266120" cy="427680"/>
          </a:xfrm>
          <a:prstGeom prst="rect">
            <a:avLst/>
          </a:prstGeom>
          <a:ln>
            <a:noFill/>
          </a:ln>
        </p:spPr>
      </p:pic>
    </p:spTree>
  </p:cSld>
  <p:transition spd="slow">
    <p:wipe dir="r"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CustomShape 1"/>
          <p:cNvSpPr/>
          <p:nvPr/>
        </p:nvSpPr>
        <p:spPr>
          <a:xfrm>
            <a:off x="1304640" y="1404360"/>
            <a:ext cx="2019240" cy="1310040"/>
          </a:xfrm>
          <a:prstGeom prst="rect">
            <a:avLst/>
          </a:prstGeom>
          <a:solidFill>
            <a:schemeClr val="accent1">
              <a:lumMod val="60000"/>
              <a:lumOff val="40000"/>
              <a:alpha val="36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2000" spc="-1" strike="noStrike">
                <a:solidFill>
                  <a:srgbClr val="000000"/>
                </a:solidFill>
                <a:latin typeface="Calibri"/>
              </a:rPr>
              <a:t>FAMILIAS DE ACOGIDA INSCRITAS EN LA BOLSA EN CYL</a:t>
            </a:r>
            <a:endParaRPr b="0" lang="es-ES" sz="2000" spc="-1" strike="noStrike">
              <a:latin typeface="Arial"/>
            </a:endParaRPr>
          </a:p>
        </p:txBody>
      </p:sp>
      <p:sp>
        <p:nvSpPr>
          <p:cNvPr id="317" name="CustomShape 2"/>
          <p:cNvSpPr/>
          <p:nvPr/>
        </p:nvSpPr>
        <p:spPr>
          <a:xfrm>
            <a:off x="0" y="-23760"/>
            <a:ext cx="12191760" cy="943920"/>
          </a:xfrm>
          <a:prstGeom prst="rect">
            <a:avLst/>
          </a:prstGeom>
          <a:solidFill>
            <a:schemeClr val="accent1">
              <a:lumMod val="60000"/>
              <a:lumOff val="40000"/>
              <a:alpha val="36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1" lang="es-ES" sz="2000" spc="-1" strike="noStrike">
                <a:solidFill>
                  <a:srgbClr val="000000"/>
                </a:solidFill>
                <a:latin typeface="Calibri"/>
              </a:rPr>
              <a:t>PROTECCIÓN  A LOS MENORES DE EDAD</a:t>
            </a:r>
            <a:endParaRPr b="0" lang="es-E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</p:txBody>
      </p:sp>
      <p:pic>
        <p:nvPicPr>
          <p:cNvPr id="318" name="Imagen 5" descr=""/>
          <p:cNvPicPr/>
          <p:nvPr/>
        </p:nvPicPr>
        <p:blipFill>
          <a:blip r:embed="rId1"/>
          <a:stretch/>
        </p:blipFill>
        <p:spPr>
          <a:xfrm>
            <a:off x="250200" y="6120"/>
            <a:ext cx="1325160" cy="650520"/>
          </a:xfrm>
          <a:prstGeom prst="rect">
            <a:avLst/>
          </a:prstGeom>
          <a:ln>
            <a:noFill/>
          </a:ln>
        </p:spPr>
      </p:pic>
      <p:sp>
        <p:nvSpPr>
          <p:cNvPr id="319" name="CustomShape 3"/>
          <p:cNvSpPr/>
          <p:nvPr/>
        </p:nvSpPr>
        <p:spPr>
          <a:xfrm>
            <a:off x="3680640" y="1749240"/>
            <a:ext cx="792000" cy="500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0" name="CustomShape 4"/>
          <p:cNvSpPr/>
          <p:nvPr/>
        </p:nvSpPr>
        <p:spPr>
          <a:xfrm>
            <a:off x="3680640" y="3636360"/>
            <a:ext cx="792000" cy="5605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1" name="CustomShape 5"/>
          <p:cNvSpPr/>
          <p:nvPr/>
        </p:nvSpPr>
        <p:spPr>
          <a:xfrm>
            <a:off x="1304640" y="3373200"/>
            <a:ext cx="2019240" cy="1310040"/>
          </a:xfrm>
          <a:prstGeom prst="rect">
            <a:avLst/>
          </a:prstGeom>
          <a:solidFill>
            <a:srgbClr val="99ccff">
              <a:alpha val="36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2000" spc="-1" strike="noStrike">
                <a:solidFill>
                  <a:srgbClr val="000000"/>
                </a:solidFill>
                <a:latin typeface="Calibri"/>
              </a:rPr>
              <a:t>NIÑOS PENDIENTES DE FAMILIA DE ACOGIDA</a:t>
            </a:r>
            <a:endParaRPr b="0" lang="es-ES" sz="2000" spc="-1" strike="noStrike">
              <a:latin typeface="Arial"/>
            </a:endParaRPr>
          </a:p>
        </p:txBody>
      </p:sp>
      <p:sp>
        <p:nvSpPr>
          <p:cNvPr id="322" name="CustomShape 6"/>
          <p:cNvSpPr/>
          <p:nvPr/>
        </p:nvSpPr>
        <p:spPr>
          <a:xfrm>
            <a:off x="1304640" y="5342040"/>
            <a:ext cx="2019240" cy="1005120"/>
          </a:xfrm>
          <a:prstGeom prst="rect">
            <a:avLst/>
          </a:prstGeom>
          <a:solidFill>
            <a:schemeClr val="bg2">
              <a:lumMod val="50000"/>
              <a:alpha val="36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2000" spc="-1" strike="noStrike">
                <a:solidFill>
                  <a:srgbClr val="000000"/>
                </a:solidFill>
                <a:latin typeface="Calibri"/>
              </a:rPr>
              <a:t>CENTROS DE PROTECCIÓN A LA INFANCIA</a:t>
            </a:r>
            <a:endParaRPr b="0" lang="es-ES" sz="2000" spc="-1" strike="noStrike">
              <a:latin typeface="Arial"/>
            </a:endParaRPr>
          </a:p>
        </p:txBody>
      </p:sp>
      <p:sp>
        <p:nvSpPr>
          <p:cNvPr id="323" name="CustomShape 7"/>
          <p:cNvSpPr/>
          <p:nvPr/>
        </p:nvSpPr>
        <p:spPr>
          <a:xfrm>
            <a:off x="3680640" y="5532120"/>
            <a:ext cx="792000" cy="5605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24" name="Imagen 13" descr=""/>
          <p:cNvPicPr/>
          <p:nvPr/>
        </p:nvPicPr>
        <p:blipFill>
          <a:blip r:embed="rId2"/>
          <a:stretch/>
        </p:blipFill>
        <p:spPr>
          <a:xfrm>
            <a:off x="1825920" y="187200"/>
            <a:ext cx="1266120" cy="427680"/>
          </a:xfrm>
          <a:prstGeom prst="rect">
            <a:avLst/>
          </a:prstGeom>
          <a:ln>
            <a:noFill/>
          </a:ln>
        </p:spPr>
      </p:pic>
      <p:graphicFrame>
        <p:nvGraphicFramePr>
          <p:cNvPr id="325" name="Table 8"/>
          <p:cNvGraphicFramePr/>
          <p:nvPr/>
        </p:nvGraphicFramePr>
        <p:xfrm>
          <a:off x="4829760" y="1450080"/>
          <a:ext cx="5424120" cy="1322640"/>
        </p:xfrm>
        <a:graphic>
          <a:graphicData uri="http://schemas.openxmlformats.org/drawingml/2006/table">
            <a:tbl>
              <a:tblPr/>
              <a:tblGrid>
                <a:gridCol w="3133440"/>
                <a:gridCol w="1145160"/>
                <a:gridCol w="1145520"/>
              </a:tblGrid>
              <a:tr h="686160">
                <a:tc>
                  <a:txBody>
                    <a:bodyPr lIns="44280" rIns="44280" tIns="0" bIns="0"/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es-E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es-E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2019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250000"/>
                        </a:lnSpc>
                        <a:spcAft>
                          <a:spcPts val="799"/>
                        </a:spcAft>
                      </a:pPr>
                      <a:r>
                        <a:rPr b="1" lang="es-E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2020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</a:tr>
              <a:tr h="318240">
                <a:tc>
                  <a:txBody>
                    <a:bodyPr lIns="44280" rIns="44280" tIns="0" bIns="0"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es-E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Altas nuevas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es-E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es-E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</a:tr>
              <a:tr h="318240">
                <a:tc>
                  <a:txBody>
                    <a:bodyPr lIns="44280" rIns="44280" tIns="0" bIns="0"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es-E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Familias a último día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es-E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467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0" lang="es-E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376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6" name="Table 9"/>
          <p:cNvGraphicFramePr/>
          <p:nvPr/>
        </p:nvGraphicFramePr>
        <p:xfrm>
          <a:off x="4829760" y="3636360"/>
          <a:ext cx="3551760" cy="840960"/>
        </p:xfrm>
        <a:graphic>
          <a:graphicData uri="http://schemas.openxmlformats.org/drawingml/2006/table">
            <a:tbl>
              <a:tblPr/>
              <a:tblGrid>
                <a:gridCol w="1775880"/>
                <a:gridCol w="1775880"/>
              </a:tblGrid>
              <a:tr h="461160"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es-E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2019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es-E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2020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</a:tr>
              <a:tr h="379800"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es-E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87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 lIns="44280" rIns="44280" tIns="0" bIns="0"/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b="1" lang="es-E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88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7" name="Table 10"/>
          <p:cNvGraphicFramePr/>
          <p:nvPr/>
        </p:nvGraphicFramePr>
        <p:xfrm>
          <a:off x="4829760" y="5257800"/>
          <a:ext cx="5914080" cy="954720"/>
        </p:xfrm>
        <a:graphic>
          <a:graphicData uri="http://schemas.openxmlformats.org/drawingml/2006/table">
            <a:tbl>
              <a:tblPr/>
              <a:tblGrid>
                <a:gridCol w="984960"/>
                <a:gridCol w="984960"/>
                <a:gridCol w="985680"/>
                <a:gridCol w="985680"/>
                <a:gridCol w="985680"/>
                <a:gridCol w="987120"/>
              </a:tblGrid>
              <a:tr h="361800">
                <a:tc gridSpan="2"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Propios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gridSpan="2"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Concertados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gridSpan="2"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</a:tr>
              <a:tr h="296280">
                <a:tc>
                  <a:txBody>
                    <a:bodyPr lIns="68400" rIns="6840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es-ES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Centros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Plazas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Centros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Plazas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Centros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Plazas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</a:tr>
              <a:tr h="296640">
                <a:tc>
                  <a:txBody>
                    <a:bodyPr lIns="68400" rIns="6840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es-E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238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es-E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502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es-E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740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</a:tr>
            </a:tbl>
          </a:graphicData>
        </a:graphic>
      </p:graphicFrame>
    </p:spTree>
  </p:cSld>
  <p:transition spd="slow">
    <p:wipe dir="r"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0" y="-23760"/>
            <a:ext cx="12191760" cy="669600"/>
          </a:xfrm>
          <a:prstGeom prst="rect">
            <a:avLst/>
          </a:prstGeom>
          <a:solidFill>
            <a:schemeClr val="accent1">
              <a:lumMod val="60000"/>
              <a:lumOff val="40000"/>
              <a:alpha val="36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1" lang="es-ES" sz="2000" spc="-1" strike="noStrike">
                <a:solidFill>
                  <a:srgbClr val="000000"/>
                </a:solidFill>
                <a:latin typeface="Calibri"/>
              </a:rPr>
              <a:t>PROTECCIÓN  A LOS MENORES</a:t>
            </a:r>
            <a:endParaRPr b="0" lang="es-E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2000" spc="-1" strike="noStrike">
              <a:latin typeface="Arial"/>
            </a:endParaRPr>
          </a:p>
        </p:txBody>
      </p:sp>
      <p:pic>
        <p:nvPicPr>
          <p:cNvPr id="329" name="Imagen 2" descr=""/>
          <p:cNvPicPr/>
          <p:nvPr/>
        </p:nvPicPr>
        <p:blipFill>
          <a:blip r:embed="rId1"/>
          <a:stretch/>
        </p:blipFill>
        <p:spPr>
          <a:xfrm>
            <a:off x="250200" y="6120"/>
            <a:ext cx="1325160" cy="650520"/>
          </a:xfrm>
          <a:prstGeom prst="rect">
            <a:avLst/>
          </a:prstGeom>
          <a:ln>
            <a:noFill/>
          </a:ln>
        </p:spPr>
      </p:pic>
      <p:sp>
        <p:nvSpPr>
          <p:cNvPr id="330" name="CustomShape 2"/>
          <p:cNvSpPr/>
          <p:nvPr/>
        </p:nvSpPr>
        <p:spPr>
          <a:xfrm>
            <a:off x="416160" y="1293840"/>
            <a:ext cx="108504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2400" spc="-1" strike="noStrike">
                <a:solidFill>
                  <a:srgbClr val="0033cc"/>
                </a:solidFill>
                <a:latin typeface="Calibri"/>
              </a:rPr>
              <a:t>MENORES EXTRANJEROS NO ACOMPAÑADOS:</a:t>
            </a:r>
            <a:endParaRPr b="0" lang="es-ES" sz="2400" spc="-1" strike="noStrike">
              <a:latin typeface="Arial"/>
            </a:endParaRPr>
          </a:p>
        </p:txBody>
      </p:sp>
      <p:sp>
        <p:nvSpPr>
          <p:cNvPr id="331" name="CustomShape 3"/>
          <p:cNvSpPr/>
          <p:nvPr/>
        </p:nvSpPr>
        <p:spPr>
          <a:xfrm>
            <a:off x="505800" y="2022480"/>
            <a:ext cx="115153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s-ES" sz="1800" spc="-1" strike="noStrike">
                <a:solidFill>
                  <a:srgbClr val="c00000"/>
                </a:solidFill>
                <a:latin typeface="Calibri"/>
              </a:rPr>
              <a:t>18-12-2020: </a:t>
            </a:r>
            <a:r>
              <a:rPr b="1" lang="es-ES" sz="1800" spc="-1" strike="noStrike">
                <a:solidFill>
                  <a:srgbClr val="000000"/>
                </a:solidFill>
                <a:latin typeface="Calibri"/>
              </a:rPr>
              <a:t>CYL SE OFRECE A ACOGER A 25 MENAS DE LOS QUE RECIENTEMENTE HAN LLEGADO A LAS ISLAS CANARIAS</a:t>
            </a:r>
            <a:r>
              <a:rPr b="0" lang="es-ES" sz="1800" spc="-1" strike="noStrike">
                <a:solidFill>
                  <a:srgbClr val="000000"/>
                </a:solidFill>
                <a:latin typeface="Century Gothic"/>
              </a:rPr>
              <a:t>.</a:t>
            </a:r>
            <a:endParaRPr b="0" lang="es-ES" sz="1800" spc="-1" strike="noStrike">
              <a:latin typeface="Arial"/>
            </a:endParaRPr>
          </a:p>
        </p:txBody>
      </p:sp>
      <p:graphicFrame>
        <p:nvGraphicFramePr>
          <p:cNvPr id="332" name="Table 4"/>
          <p:cNvGraphicFramePr/>
          <p:nvPr/>
        </p:nvGraphicFramePr>
        <p:xfrm>
          <a:off x="1659600" y="2980440"/>
          <a:ext cx="8017560" cy="1242000"/>
        </p:xfrm>
        <a:graphic>
          <a:graphicData uri="http://schemas.openxmlformats.org/drawingml/2006/table">
            <a:tbl>
              <a:tblPr/>
              <a:tblGrid>
                <a:gridCol w="2578320"/>
                <a:gridCol w="1392120"/>
                <a:gridCol w="1159920"/>
                <a:gridCol w="1481400"/>
                <a:gridCol w="1405800"/>
              </a:tblGrid>
              <a:tr h="1097640">
                <a:tc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endParaRPr b="0" lang="es-ES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2017</a:t>
                      </a:r>
                      <a:endParaRPr b="0" lang="es-ES" sz="2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s-ES" sz="2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2018</a:t>
                      </a:r>
                      <a:endParaRPr b="0" lang="es-ES" sz="2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2019</a:t>
                      </a:r>
                      <a:endParaRPr b="0" lang="es-ES" sz="2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2020</a:t>
                      </a:r>
                      <a:endParaRPr b="0" lang="es-ES" sz="2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</a:tr>
              <a:tr h="1097640"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endParaRPr b="0" lang="es-E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2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ATENDIDOS</a:t>
                      </a:r>
                      <a:endParaRPr b="0" lang="es-ES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s-ES" sz="2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  <a:endParaRPr b="0" lang="es-ES" sz="2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133</a:t>
                      </a:r>
                      <a:endParaRPr b="0" lang="es-ES" sz="2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153</a:t>
                      </a:r>
                      <a:endParaRPr b="0" lang="es-ES" sz="2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88</a:t>
                      </a:r>
                      <a:endParaRPr b="0" lang="es-ES" sz="2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</a:tr>
              <a:tr h="1097640">
                <a:tc>
                  <a:txBody>
                    <a:bodyPr lIns="44280" rIns="44280" tIns="0" bIns="0" anchor="b"/>
                    <a:p>
                      <a:pPr>
                        <a:lnSpc>
                          <a:spcPct val="100000"/>
                        </a:lnSpc>
                      </a:pPr>
                      <a:endParaRPr b="0" lang="es-E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s-ES" sz="2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A 31 DE DICEMBRE</a:t>
                      </a:r>
                      <a:endParaRPr b="0" lang="es-ES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s-ES" sz="2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  <a:endParaRPr b="0" lang="es-ES" sz="2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78</a:t>
                      </a:r>
                      <a:endParaRPr b="0" lang="es-ES" sz="2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  <a:endParaRPr b="0" lang="es-ES" sz="2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s-ES" sz="2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  <a:endParaRPr b="0" lang="es-ES" sz="2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</a:tr>
            </a:tbl>
          </a:graphicData>
        </a:graphic>
      </p:graphicFrame>
    </p:spTree>
  </p:cSld>
  <p:transition spd="slow">
    <p:wipe dir="r"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TextShape 1"/>
          <p:cNvSpPr txBox="1"/>
          <p:nvPr/>
        </p:nvSpPr>
        <p:spPr>
          <a:xfrm>
            <a:off x="242640" y="457200"/>
            <a:ext cx="11949120" cy="253368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>
              <a:lnSpc>
                <a:spcPct val="100000"/>
              </a:lnSpc>
            </a:pPr>
            <a:r>
              <a:rPr b="1" lang="es-ES" sz="4000" spc="-1" strike="noStrike">
                <a:solidFill>
                  <a:srgbClr val="000000"/>
                </a:solidFill>
                <a:latin typeface="Calibri"/>
              </a:rPr>
              <a:t>LA ACCIÓN PROTECTORA DE MENORES DE EDAD</a:t>
            </a:r>
            <a:r>
              <a:rPr b="1" lang="es-ES" sz="3600" spc="-1" strike="noStrike">
                <a:solidFill>
                  <a:srgbClr val="000000"/>
                </a:solidFill>
                <a:latin typeface="Calibri"/>
              </a:rPr>
              <a:t>.</a:t>
            </a:r>
            <a:br/>
            <a:r>
              <a:rPr b="1" lang="es-ES" sz="3600" spc="-1" strike="noStrike">
                <a:solidFill>
                  <a:srgbClr val="e5e3db"/>
                </a:solidFill>
                <a:latin typeface="Calibri"/>
              </a:rPr>
              <a:t> </a:t>
            </a:r>
            <a:br/>
            <a:r>
              <a:rPr b="1" lang="es-ES" sz="2400" spc="-1" strike="noStrike">
                <a:solidFill>
                  <a:srgbClr val="000000"/>
                </a:solidFill>
                <a:latin typeface="Calibri"/>
              </a:rPr>
              <a:t>CONSEJERÍA DE FAMILIA E IGUALDAD DE OPORTUNIDADES</a:t>
            </a:r>
            <a:endParaRPr b="0" lang="es-ES" sz="24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334" name="Imagen 6" descr=""/>
          <p:cNvPicPr/>
          <p:nvPr/>
        </p:nvPicPr>
        <p:blipFill>
          <a:blip r:embed="rId1"/>
          <a:stretch/>
        </p:blipFill>
        <p:spPr>
          <a:xfrm>
            <a:off x="10003680" y="5682240"/>
            <a:ext cx="1820520" cy="893880"/>
          </a:xfrm>
          <a:prstGeom prst="rect">
            <a:avLst/>
          </a:prstGeom>
          <a:ln>
            <a:noFill/>
          </a:ln>
        </p:spPr>
      </p:pic>
    </p:spTree>
  </p:cSld>
  <p:transition spd="slow">
    <p:wipe dir="r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0" y="-23760"/>
            <a:ext cx="12191760" cy="943920"/>
          </a:xfrm>
          <a:prstGeom prst="rect">
            <a:avLst/>
          </a:prstGeom>
          <a:solidFill>
            <a:schemeClr val="accent1">
              <a:lumMod val="60000"/>
              <a:lumOff val="40000"/>
              <a:alpha val="36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1" lang="es-ES" sz="2000" spc="-1" strike="noStrike">
                <a:solidFill>
                  <a:srgbClr val="000000"/>
                </a:solidFill>
                <a:latin typeface="Calibri"/>
              </a:rPr>
              <a:t>PROTECCIÓN  A LOS MENORES</a:t>
            </a:r>
            <a:endParaRPr b="0" lang="es-E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</p:txBody>
      </p:sp>
      <p:pic>
        <p:nvPicPr>
          <p:cNvPr id="211" name="Imagen 14" descr=""/>
          <p:cNvPicPr/>
          <p:nvPr/>
        </p:nvPicPr>
        <p:blipFill>
          <a:blip r:embed="rId1"/>
          <a:stretch/>
        </p:blipFill>
        <p:spPr>
          <a:xfrm>
            <a:off x="250200" y="6120"/>
            <a:ext cx="1325160" cy="650520"/>
          </a:xfrm>
          <a:prstGeom prst="rect">
            <a:avLst/>
          </a:prstGeom>
          <a:ln>
            <a:noFill/>
          </a:ln>
        </p:spPr>
      </p:pic>
      <p:sp>
        <p:nvSpPr>
          <p:cNvPr id="212" name="CustomShape 2"/>
          <p:cNvSpPr/>
          <p:nvPr/>
        </p:nvSpPr>
        <p:spPr>
          <a:xfrm>
            <a:off x="552240" y="1227600"/>
            <a:ext cx="1151532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2400" spc="-1" strike="noStrike">
                <a:solidFill>
                  <a:srgbClr val="002060"/>
                </a:solidFill>
                <a:latin typeface="Calibri"/>
              </a:rPr>
              <a:t>1.- REACTIVACIÓN DEL PROTOCOLO PARA LA ATENCIÓN DE MENORES DE EDAD CUYOS REPRESENTANTES ESTÉN INGRESADOS POR COVID-19</a:t>
            </a:r>
            <a:endParaRPr b="0" lang="es-ES" sz="2400" spc="-1" strike="noStrike">
              <a:latin typeface="Arial"/>
            </a:endParaRPr>
          </a:p>
        </p:txBody>
      </p:sp>
      <p:sp>
        <p:nvSpPr>
          <p:cNvPr id="213" name="CustomShape 3"/>
          <p:cNvSpPr/>
          <p:nvPr/>
        </p:nvSpPr>
        <p:spPr>
          <a:xfrm>
            <a:off x="552240" y="2058840"/>
            <a:ext cx="107726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2400" spc="-1" strike="noStrike">
                <a:solidFill>
                  <a:srgbClr val="7c240c"/>
                </a:solidFill>
                <a:latin typeface="Calibri"/>
              </a:rPr>
              <a:t>3 de abril: </a:t>
            </a:r>
            <a:r>
              <a:rPr b="1" lang="es-ES" sz="2000" spc="-1" strike="noStrike">
                <a:solidFill>
                  <a:srgbClr val="000000"/>
                </a:solidFill>
                <a:latin typeface="Calibri"/>
              </a:rPr>
              <a:t>Protocolo entre la Gerencia de Servicios Sociales y la Gerencia Regional de Salud.</a:t>
            </a:r>
            <a:endParaRPr b="0" lang="es-ES" sz="2000" spc="-1" strike="noStrike">
              <a:latin typeface="Arial"/>
            </a:endParaRPr>
          </a:p>
        </p:txBody>
      </p:sp>
      <p:sp>
        <p:nvSpPr>
          <p:cNvPr id="214" name="CustomShape 4"/>
          <p:cNvSpPr/>
          <p:nvPr/>
        </p:nvSpPr>
        <p:spPr>
          <a:xfrm>
            <a:off x="552240" y="2625120"/>
            <a:ext cx="1077264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es-ES" sz="2000" spc="-1" strike="noStrike">
                <a:solidFill>
                  <a:srgbClr val="7c240c"/>
                </a:solidFill>
                <a:latin typeface="Calibri"/>
              </a:rPr>
              <a:t>OBJETO:</a:t>
            </a:r>
            <a:r>
              <a:rPr b="0" lang="es-ES" sz="1800" spc="-1" strike="noStrike">
                <a:solidFill>
                  <a:srgbClr val="7c240c"/>
                </a:solidFill>
                <a:latin typeface="Century Gothic"/>
              </a:rPr>
              <a:t> </a:t>
            </a:r>
            <a:r>
              <a:rPr b="1" lang="es-ES" sz="2000" spc="-1" strike="noStrike">
                <a:solidFill>
                  <a:srgbClr val="000000"/>
                </a:solidFill>
                <a:latin typeface="Calibri"/>
              </a:rPr>
              <a:t>ofrecer </a:t>
            </a:r>
            <a:r>
              <a:rPr b="1" lang="es-ES" sz="2000" spc="-1" strike="noStrike" u="sng">
                <a:solidFill>
                  <a:srgbClr val="000000"/>
                </a:solidFill>
                <a:uFillTx/>
                <a:latin typeface="Calibri"/>
              </a:rPr>
              <a:t>respuesta inmediata </a:t>
            </a:r>
            <a:r>
              <a:rPr b="1" lang="es-ES" sz="2000" spc="-1" strike="noStrike">
                <a:solidFill>
                  <a:srgbClr val="000000"/>
                </a:solidFill>
                <a:latin typeface="Calibri"/>
              </a:rPr>
              <a:t>a las necesidades básicas del menor durante el tiempo en que no exista un adulto que pueda hacerse cargo del mismo, al encontrarse ingresado por COVID19.</a:t>
            </a:r>
            <a:endParaRPr b="0" lang="es-ES" sz="2000" spc="-1" strike="noStrike">
              <a:latin typeface="Arial"/>
            </a:endParaRPr>
          </a:p>
        </p:txBody>
      </p:sp>
      <p:sp>
        <p:nvSpPr>
          <p:cNvPr id="215" name="CustomShape 5"/>
          <p:cNvSpPr/>
          <p:nvPr/>
        </p:nvSpPr>
        <p:spPr>
          <a:xfrm>
            <a:off x="561960" y="3552840"/>
            <a:ext cx="1064844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es-ES" sz="2000" spc="-1" strike="noStrike">
                <a:solidFill>
                  <a:srgbClr val="000000"/>
                </a:solidFill>
                <a:latin typeface="Calibri"/>
              </a:rPr>
              <a:t>Tras estado de alarma suspendido ahora se reactiva.</a:t>
            </a:r>
            <a:endParaRPr b="0" lang="es-ES" sz="2000" spc="-1" strike="noStrike">
              <a:latin typeface="Arial"/>
            </a:endParaRPr>
          </a:p>
        </p:txBody>
      </p:sp>
      <p:sp>
        <p:nvSpPr>
          <p:cNvPr id="216" name="CustomShape 6"/>
          <p:cNvSpPr/>
          <p:nvPr/>
        </p:nvSpPr>
        <p:spPr>
          <a:xfrm>
            <a:off x="925200" y="5135400"/>
            <a:ext cx="320940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s-ES" sz="2000" spc="-1" strike="noStrike">
                <a:solidFill>
                  <a:srgbClr val="000000"/>
                </a:solidFill>
                <a:latin typeface="Calibri"/>
              </a:rPr>
              <a:t>PRESTACIONES</a:t>
            </a:r>
            <a:r>
              <a:rPr b="0" lang="es-ES" sz="1800" spc="-1" strike="noStrike">
                <a:solidFill>
                  <a:srgbClr val="000000"/>
                </a:solidFill>
                <a:latin typeface="Century Gothic"/>
              </a:rPr>
              <a:t> </a:t>
            </a:r>
            <a:r>
              <a:rPr b="1" lang="es-ES" sz="2000" spc="-1" strike="noStrike">
                <a:solidFill>
                  <a:srgbClr val="000000"/>
                </a:solidFill>
                <a:latin typeface="Calibri"/>
              </a:rPr>
              <a:t>QUE OFRECE:</a:t>
            </a:r>
            <a:endParaRPr b="0" lang="es-ES" sz="2000" spc="-1" strike="noStrike">
              <a:latin typeface="Arial"/>
            </a:endParaRPr>
          </a:p>
        </p:txBody>
      </p:sp>
      <p:sp>
        <p:nvSpPr>
          <p:cNvPr id="217" name="CustomShape 7"/>
          <p:cNvSpPr/>
          <p:nvPr/>
        </p:nvSpPr>
        <p:spPr>
          <a:xfrm>
            <a:off x="5157720" y="5637600"/>
            <a:ext cx="775296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2000" spc="-1" strike="noStrike">
                <a:solidFill>
                  <a:srgbClr val="000000"/>
                </a:solidFill>
                <a:latin typeface="Calibri"/>
              </a:rPr>
              <a:t>ATENCIÓN SOCIOEDUCATIVA SEGÚN EDAD FACILITANDO, PUEDAN CONTINUAR CON SU ACTIVIDAD FORMATIVA</a:t>
            </a:r>
            <a:endParaRPr b="0" lang="es-ES" sz="2000" spc="-1" strike="noStrike">
              <a:latin typeface="Arial"/>
            </a:endParaRPr>
          </a:p>
        </p:txBody>
      </p:sp>
      <p:sp>
        <p:nvSpPr>
          <p:cNvPr id="218" name="CustomShape 8"/>
          <p:cNvSpPr/>
          <p:nvPr/>
        </p:nvSpPr>
        <p:spPr>
          <a:xfrm>
            <a:off x="5119560" y="4055760"/>
            <a:ext cx="776736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2000" spc="-1" strike="noStrike">
                <a:solidFill>
                  <a:srgbClr val="000000"/>
                </a:solidFill>
                <a:latin typeface="Calibri"/>
              </a:rPr>
              <a:t>CUIDADO DEL MENOR POR PERSONAL DE ATENCIÓN DIRECTA </a:t>
            </a:r>
            <a:endParaRPr b="0" lang="es-ES" sz="2000" spc="-1" strike="noStrike">
              <a:latin typeface="Arial"/>
            </a:endParaRPr>
          </a:p>
        </p:txBody>
      </p:sp>
      <p:sp>
        <p:nvSpPr>
          <p:cNvPr id="219" name="CustomShape 9"/>
          <p:cNvSpPr/>
          <p:nvPr/>
        </p:nvSpPr>
        <p:spPr>
          <a:xfrm>
            <a:off x="5127120" y="4565160"/>
            <a:ext cx="171432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s-ES" sz="2000" spc="-1" strike="noStrike">
                <a:solidFill>
                  <a:srgbClr val="000000"/>
                </a:solidFill>
                <a:latin typeface="Calibri"/>
              </a:rPr>
              <a:t>ALOJAMIENTO</a:t>
            </a:r>
            <a:endParaRPr b="0" lang="es-ES" sz="2000" spc="-1" strike="noStrike">
              <a:latin typeface="Arial"/>
            </a:endParaRPr>
          </a:p>
        </p:txBody>
      </p:sp>
      <p:sp>
        <p:nvSpPr>
          <p:cNvPr id="220" name="CustomShape 10"/>
          <p:cNvSpPr/>
          <p:nvPr/>
        </p:nvSpPr>
        <p:spPr>
          <a:xfrm>
            <a:off x="5127120" y="5101560"/>
            <a:ext cx="182556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s-ES" sz="2000" spc="-1" strike="noStrike">
                <a:solidFill>
                  <a:srgbClr val="000000"/>
                </a:solidFill>
                <a:latin typeface="Calibri"/>
              </a:rPr>
              <a:t>ALIMENTACIÓN</a:t>
            </a:r>
            <a:endParaRPr b="0" lang="es-ES" sz="2000" spc="-1" strike="noStrike">
              <a:latin typeface="Arial"/>
            </a:endParaRPr>
          </a:p>
        </p:txBody>
      </p:sp>
      <p:sp>
        <p:nvSpPr>
          <p:cNvPr id="221" name="CustomShape 11"/>
          <p:cNvSpPr/>
          <p:nvPr/>
        </p:nvSpPr>
        <p:spPr>
          <a:xfrm>
            <a:off x="5204520" y="6379560"/>
            <a:ext cx="422568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s-ES" sz="2000" spc="-1" strike="noStrike">
                <a:solidFill>
                  <a:srgbClr val="000000"/>
                </a:solidFill>
                <a:latin typeface="Calibri"/>
              </a:rPr>
              <a:t>SEGUIMIENTO Y ATENCION SANITARIA</a:t>
            </a:r>
            <a:endParaRPr b="0" lang="es-ES" sz="2000" spc="-1" strike="noStrike">
              <a:latin typeface="Arial"/>
            </a:endParaRPr>
          </a:p>
        </p:txBody>
      </p:sp>
      <p:sp>
        <p:nvSpPr>
          <p:cNvPr id="222" name="CustomShape 12"/>
          <p:cNvSpPr/>
          <p:nvPr/>
        </p:nvSpPr>
        <p:spPr>
          <a:xfrm>
            <a:off x="4705200" y="4040640"/>
            <a:ext cx="318600" cy="39960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3" name="CustomShape 13"/>
          <p:cNvSpPr/>
          <p:nvPr/>
        </p:nvSpPr>
        <p:spPr>
          <a:xfrm>
            <a:off x="4705200" y="4593240"/>
            <a:ext cx="318600" cy="39960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4" name="CustomShape 14"/>
          <p:cNvSpPr/>
          <p:nvPr/>
        </p:nvSpPr>
        <p:spPr>
          <a:xfrm>
            <a:off x="4705200" y="5146920"/>
            <a:ext cx="318600" cy="39960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5" name="CustomShape 15"/>
          <p:cNvSpPr/>
          <p:nvPr/>
        </p:nvSpPr>
        <p:spPr>
          <a:xfrm>
            <a:off x="4705200" y="5770800"/>
            <a:ext cx="363600" cy="39960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6" name="CustomShape 16"/>
          <p:cNvSpPr/>
          <p:nvPr/>
        </p:nvSpPr>
        <p:spPr>
          <a:xfrm>
            <a:off x="4705200" y="6395040"/>
            <a:ext cx="363600" cy="39960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7" name="CustomShape 17"/>
          <p:cNvSpPr/>
          <p:nvPr/>
        </p:nvSpPr>
        <p:spPr>
          <a:xfrm>
            <a:off x="4403520" y="4149000"/>
            <a:ext cx="45360" cy="26301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28" name="Imagen 28" descr=""/>
          <p:cNvPicPr/>
          <p:nvPr/>
        </p:nvPicPr>
        <p:blipFill>
          <a:blip r:embed="rId2"/>
          <a:stretch/>
        </p:blipFill>
        <p:spPr>
          <a:xfrm>
            <a:off x="1825920" y="187200"/>
            <a:ext cx="1266120" cy="427680"/>
          </a:xfrm>
          <a:prstGeom prst="rect">
            <a:avLst/>
          </a:prstGeom>
          <a:ln>
            <a:noFill/>
          </a:ln>
        </p:spPr>
      </p:pic>
    </p:spTree>
  </p:cSld>
  <p:transition spd="slow">
    <p:wipe dir="r"/>
  </p:transition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0" y="-23760"/>
            <a:ext cx="12191760" cy="943920"/>
          </a:xfrm>
          <a:prstGeom prst="rect">
            <a:avLst/>
          </a:prstGeom>
          <a:solidFill>
            <a:schemeClr val="accent1">
              <a:lumMod val="60000"/>
              <a:lumOff val="40000"/>
              <a:alpha val="36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1" lang="es-ES" sz="2000" spc="-1" strike="noStrike">
                <a:solidFill>
                  <a:srgbClr val="000000"/>
                </a:solidFill>
                <a:latin typeface="Calibri"/>
              </a:rPr>
              <a:t>PROTECCIÓN  A LOS MENORES</a:t>
            </a:r>
            <a:endParaRPr b="0" lang="es-E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</p:txBody>
      </p:sp>
      <p:pic>
        <p:nvPicPr>
          <p:cNvPr id="230" name="Imagen 14" descr=""/>
          <p:cNvPicPr/>
          <p:nvPr/>
        </p:nvPicPr>
        <p:blipFill>
          <a:blip r:embed="rId1"/>
          <a:stretch/>
        </p:blipFill>
        <p:spPr>
          <a:xfrm>
            <a:off x="250200" y="6120"/>
            <a:ext cx="1325160" cy="650520"/>
          </a:xfrm>
          <a:prstGeom prst="rect">
            <a:avLst/>
          </a:prstGeom>
          <a:ln>
            <a:noFill/>
          </a:ln>
        </p:spPr>
      </p:pic>
      <p:sp>
        <p:nvSpPr>
          <p:cNvPr id="231" name="CustomShape 2"/>
          <p:cNvSpPr/>
          <p:nvPr/>
        </p:nvSpPr>
        <p:spPr>
          <a:xfrm>
            <a:off x="552240" y="1227600"/>
            <a:ext cx="1151532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2400" spc="-1" strike="noStrike">
                <a:solidFill>
                  <a:srgbClr val="002060"/>
                </a:solidFill>
                <a:latin typeface="Calibri"/>
              </a:rPr>
              <a:t>REACTIVACIÓN DEL PROTOCOLO PARA LA ATENCIÓN DE MENORES DE EDAD CUYOS REPRESENTANTES ESTÉN INGRESADOS POR COVID-19 (II)</a:t>
            </a:r>
            <a:endParaRPr b="0" lang="es-ES" sz="2400" spc="-1" strike="noStrike">
              <a:latin typeface="Arial"/>
            </a:endParaRPr>
          </a:p>
        </p:txBody>
      </p:sp>
      <p:sp>
        <p:nvSpPr>
          <p:cNvPr id="232" name="CustomShape 3"/>
          <p:cNvSpPr/>
          <p:nvPr/>
        </p:nvSpPr>
        <p:spPr>
          <a:xfrm>
            <a:off x="552240" y="2211120"/>
            <a:ext cx="107726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2400" spc="-1" strike="noStrike">
                <a:solidFill>
                  <a:srgbClr val="7c240c"/>
                </a:solidFill>
                <a:latin typeface="Calibri"/>
              </a:rPr>
              <a:t>DISPOSITIVOS:</a:t>
            </a:r>
            <a:endParaRPr b="0" lang="es-ES" sz="2400" spc="-1" strike="noStrike">
              <a:latin typeface="Arial"/>
            </a:endParaRPr>
          </a:p>
        </p:txBody>
      </p:sp>
      <p:sp>
        <p:nvSpPr>
          <p:cNvPr id="233" name="CustomShape 4"/>
          <p:cNvSpPr/>
          <p:nvPr/>
        </p:nvSpPr>
        <p:spPr>
          <a:xfrm>
            <a:off x="3152880" y="2211120"/>
            <a:ext cx="7802640" cy="307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2000" spc="-1" strike="noStrike">
                <a:solidFill>
                  <a:srgbClr val="000000"/>
                </a:solidFill>
                <a:latin typeface="Calibri"/>
              </a:rPr>
              <a:t>Ávila: </a:t>
            </a: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Residencia Juvenil Arturo Duperier. 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2000" spc="-1" strike="noStrike">
                <a:solidFill>
                  <a:srgbClr val="000000"/>
                </a:solidFill>
                <a:latin typeface="Calibri"/>
              </a:rPr>
              <a:t>Burgos: </a:t>
            </a: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“Centro San Jose” (Cáritas). </a:t>
            </a: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	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2000" spc="-1" strike="noStrike">
                <a:solidFill>
                  <a:srgbClr val="000000"/>
                </a:solidFill>
                <a:latin typeface="Calibri"/>
              </a:rPr>
              <a:t>León:</a:t>
            </a: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 Residencia de salesianos la Fontana 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2000" spc="-1" strike="noStrike">
                <a:solidFill>
                  <a:srgbClr val="000000"/>
                </a:solidFill>
                <a:latin typeface="Calibri"/>
              </a:rPr>
              <a:t>Palencia: </a:t>
            </a: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Centros</a:t>
            </a:r>
            <a:r>
              <a:rPr b="1" lang="es-ES" sz="20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Fundación Eusebio Sacristán: 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2000" spc="-1" strike="noStrike">
                <a:solidFill>
                  <a:srgbClr val="000000"/>
                </a:solidFill>
                <a:latin typeface="Calibri"/>
              </a:rPr>
              <a:t>Salamanca:</a:t>
            </a: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  Centro Santiago Uno.</a:t>
            </a: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	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2000" spc="-1" strike="noStrike">
                <a:solidFill>
                  <a:srgbClr val="000000"/>
                </a:solidFill>
                <a:latin typeface="Calibri"/>
              </a:rPr>
              <a:t>Segovia: </a:t>
            </a: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Utilizará dispositivos de Valladolid </a:t>
            </a:r>
            <a:r>
              <a:rPr b="0" lang="es-ES" sz="1600" spc="-1" strike="noStrike">
                <a:solidFill>
                  <a:srgbClr val="000000"/>
                </a:solidFill>
                <a:latin typeface="Calibri"/>
              </a:rPr>
              <a:t>(Cruz Roja colabora en traslados)</a:t>
            </a:r>
            <a:r>
              <a:rPr b="0" lang="es-ES" sz="1600" spc="-1" strike="noStrike">
                <a:solidFill>
                  <a:srgbClr val="000000"/>
                </a:solidFill>
                <a:latin typeface="Calibri"/>
              </a:rPr>
              <a:t>	</a:t>
            </a:r>
            <a:endParaRPr b="0" lang="es-E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2000" spc="-1" strike="noStrike">
                <a:solidFill>
                  <a:srgbClr val="000000"/>
                </a:solidFill>
                <a:latin typeface="Calibri"/>
              </a:rPr>
              <a:t>Soria: </a:t>
            </a: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Utilizará dispositivos de Burgos  </a:t>
            </a:r>
            <a:r>
              <a:rPr b="0" lang="es-ES" sz="1600" spc="-1" strike="noStrike">
                <a:solidFill>
                  <a:srgbClr val="000000"/>
                </a:solidFill>
                <a:latin typeface="Calibri"/>
              </a:rPr>
              <a:t>(Cruz Roja colabora en traslados)</a:t>
            </a:r>
            <a:endParaRPr b="0" lang="es-E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2000" spc="-1" strike="noStrike">
                <a:solidFill>
                  <a:srgbClr val="000000"/>
                </a:solidFill>
                <a:latin typeface="Calibri"/>
              </a:rPr>
              <a:t>Valladolid:</a:t>
            </a: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 Colegio Sagrada Familia </a:t>
            </a: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	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1800" spc="-1" strike="noStrike">
                <a:solidFill>
                  <a:srgbClr val="000000"/>
                </a:solidFill>
                <a:latin typeface="Calibri"/>
              </a:rPr>
              <a:t>Zamora: </a:t>
            </a: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Utilizará dispositivos de Salamanca </a:t>
            </a:r>
            <a:r>
              <a:rPr b="0" lang="es-ES" sz="1600" spc="-1" strike="noStrike">
                <a:solidFill>
                  <a:srgbClr val="000000"/>
                </a:solidFill>
                <a:latin typeface="Calibri"/>
              </a:rPr>
              <a:t>(Cruz Roja colabora en traslados)</a:t>
            </a:r>
            <a:endParaRPr b="0" lang="es-E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600" spc="-1" strike="noStrike">
              <a:latin typeface="Arial"/>
            </a:endParaRPr>
          </a:p>
        </p:txBody>
      </p:sp>
      <p:pic>
        <p:nvPicPr>
          <p:cNvPr id="234" name="Imagen 6" descr=""/>
          <p:cNvPicPr/>
          <p:nvPr/>
        </p:nvPicPr>
        <p:blipFill>
          <a:blip r:embed="rId2"/>
          <a:stretch/>
        </p:blipFill>
        <p:spPr>
          <a:xfrm>
            <a:off x="1825920" y="187200"/>
            <a:ext cx="1266120" cy="427680"/>
          </a:xfrm>
          <a:prstGeom prst="rect">
            <a:avLst/>
          </a:prstGeom>
          <a:ln>
            <a:noFill/>
          </a:ln>
        </p:spPr>
      </p:pic>
    </p:spTree>
  </p:cSld>
  <p:transition spd="slow">
    <p:wipe dir="r"/>
  </p:transition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250200" y="1217880"/>
            <a:ext cx="118368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2400" spc="-1" strike="noStrike">
                <a:solidFill>
                  <a:srgbClr val="0033cc"/>
                </a:solidFill>
                <a:latin typeface="Calibri"/>
              </a:rPr>
              <a:t>2.- INCIDENCIA DE LA PANDEMIA EN EL SISTEMA DE PROTECCIÓN A LA INFANCIA:</a:t>
            </a:r>
            <a:endParaRPr b="0" lang="es-ES" sz="2400" spc="-1" strike="noStrike">
              <a:latin typeface="Arial"/>
            </a:endParaRPr>
          </a:p>
        </p:txBody>
      </p:sp>
      <p:sp>
        <p:nvSpPr>
          <p:cNvPr id="236" name="CustomShape 2"/>
          <p:cNvSpPr/>
          <p:nvPr/>
        </p:nvSpPr>
        <p:spPr>
          <a:xfrm>
            <a:off x="7921440" y="4779000"/>
            <a:ext cx="3868200" cy="1827720"/>
          </a:xfrm>
          <a:prstGeom prst="rect">
            <a:avLst/>
          </a:prstGeom>
          <a:solidFill>
            <a:schemeClr val="accent1">
              <a:lumMod val="75000"/>
              <a:alpha val="36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1700" spc="-1" strike="noStrike">
                <a:solidFill>
                  <a:srgbClr val="ffffff"/>
                </a:solidFill>
                <a:latin typeface="Calibri"/>
              </a:rPr>
              <a:t>OFRECER ALTERNATIVA A LAS FAMILIAS PARA ATENCIÓN MENORES AFECTADOS POR INGRESO DE PADRES POR COVID19</a:t>
            </a:r>
            <a:endParaRPr b="0" lang="es-ES" sz="17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ES" sz="17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ES" sz="17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1400" spc="-1" strike="noStrike">
                <a:solidFill>
                  <a:srgbClr val="000000"/>
                </a:solidFill>
                <a:latin typeface="Calibri"/>
              </a:rPr>
              <a:t>PROTOCOLO PARA LA ATENCIÓN A MENORES</a:t>
            </a:r>
            <a:endParaRPr b="0" lang="es-ES" sz="1400" spc="-1" strike="noStrike">
              <a:latin typeface="Arial"/>
            </a:endParaRPr>
          </a:p>
        </p:txBody>
      </p:sp>
      <p:pic>
        <p:nvPicPr>
          <p:cNvPr id="237" name="Imagen 9" descr=""/>
          <p:cNvPicPr/>
          <p:nvPr/>
        </p:nvPicPr>
        <p:blipFill>
          <a:blip r:embed="rId1"/>
          <a:stretch/>
        </p:blipFill>
        <p:spPr>
          <a:xfrm>
            <a:off x="250200" y="6120"/>
            <a:ext cx="1325160" cy="650520"/>
          </a:xfrm>
          <a:prstGeom prst="rect">
            <a:avLst/>
          </a:prstGeom>
          <a:ln>
            <a:noFill/>
          </a:ln>
        </p:spPr>
      </p:pic>
      <p:sp>
        <p:nvSpPr>
          <p:cNvPr id="238" name="CustomShape 3"/>
          <p:cNvSpPr/>
          <p:nvPr/>
        </p:nvSpPr>
        <p:spPr>
          <a:xfrm>
            <a:off x="319320" y="1854000"/>
            <a:ext cx="1176768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1600" spc="-1" strike="noStrike">
                <a:solidFill>
                  <a:srgbClr val="000000"/>
                </a:solidFill>
                <a:latin typeface="Calibri"/>
              </a:rPr>
              <a:t>SE HA ADAPTADO EL FUNCIONAMIENTO DEL SISTEMA DE PROTECCIÓN A LA INFANCIA PARA GARANTIZAR SALUD Y SEGURIDAD</a:t>
            </a:r>
            <a:endParaRPr b="0" lang="es-ES" sz="1600" spc="-1" strike="noStrike">
              <a:latin typeface="Arial"/>
            </a:endParaRPr>
          </a:p>
        </p:txBody>
      </p:sp>
      <p:sp>
        <p:nvSpPr>
          <p:cNvPr id="239" name="CustomShape 4"/>
          <p:cNvSpPr/>
          <p:nvPr/>
        </p:nvSpPr>
        <p:spPr>
          <a:xfrm>
            <a:off x="250200" y="2147040"/>
            <a:ext cx="62942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s-ES" sz="1600" spc="-1" strike="noStrike">
                <a:solidFill>
                  <a:srgbClr val="000000"/>
                </a:solidFill>
                <a:latin typeface="Calibri"/>
              </a:rPr>
              <a:t>NO HAN CESADO SU ACTIVIDAD EN NINGÚN MOMENTO.</a:t>
            </a:r>
            <a:endParaRPr b="0" lang="es-E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s-ES" sz="16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s-ES" sz="1600" spc="-1" strike="noStrike">
                <a:solidFill>
                  <a:srgbClr val="000000"/>
                </a:solidFill>
                <a:latin typeface="Calibri"/>
              </a:rPr>
              <a:t>PERIODO MARZO-JUNIO 2020; </a:t>
            </a:r>
            <a:r>
              <a:rPr b="1" lang="es-ES" sz="1800" spc="-1" strike="noStrike">
                <a:solidFill>
                  <a:srgbClr val="000000"/>
                </a:solidFill>
                <a:latin typeface="Calibri"/>
              </a:rPr>
              <a:t>PRIMERA OLA</a:t>
            </a:r>
            <a:endParaRPr b="0" lang="es-ES" sz="1800" spc="-1" strike="noStrike">
              <a:latin typeface="Arial"/>
            </a:endParaRPr>
          </a:p>
        </p:txBody>
      </p:sp>
      <p:grpSp>
        <p:nvGrpSpPr>
          <p:cNvPr id="240" name="Group 5"/>
          <p:cNvGrpSpPr/>
          <p:nvPr/>
        </p:nvGrpSpPr>
        <p:grpSpPr>
          <a:xfrm>
            <a:off x="491760" y="4812840"/>
            <a:ext cx="3265200" cy="1842120"/>
            <a:chOff x="491760" y="4812840"/>
            <a:chExt cx="3265200" cy="1842120"/>
          </a:xfrm>
        </p:grpSpPr>
        <p:sp>
          <p:nvSpPr>
            <p:cNvPr id="241" name="CustomShape 6"/>
            <p:cNvSpPr/>
            <p:nvPr/>
          </p:nvSpPr>
          <p:spPr>
            <a:xfrm>
              <a:off x="491760" y="4812840"/>
              <a:ext cx="3265200" cy="1812600"/>
            </a:xfrm>
            <a:prstGeom prst="rect">
              <a:avLst/>
            </a:prstGeom>
            <a:solidFill>
              <a:schemeClr val="accent5">
                <a:alpha val="64000"/>
              </a:schemeClr>
            </a:solidFill>
            <a:ln>
              <a:round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0"/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42" name="CustomShape 7"/>
            <p:cNvSpPr/>
            <p:nvPr/>
          </p:nvSpPr>
          <p:spPr>
            <a:xfrm>
              <a:off x="491760" y="4842360"/>
              <a:ext cx="3265200" cy="18126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76320" rIns="76320" tIns="76320" bIns="76320" anchor="ctr"/>
            <a:p>
              <a:pPr algn="ctr">
                <a:lnSpc>
                  <a:spcPct val="90000"/>
                </a:lnSpc>
                <a:spcAft>
                  <a:spcPts val="595"/>
                </a:spcAft>
              </a:pPr>
              <a:r>
                <a:rPr b="1" lang="es-ES" sz="1700" spc="-1" strike="noStrike">
                  <a:solidFill>
                    <a:srgbClr val="ffffff"/>
                  </a:solidFill>
                  <a:latin typeface="Calibri"/>
                </a:rPr>
                <a:t>GARANTIZAR CONTINUIDAD EN LA ATENCIÓN Y APOYO, A TRAVÉS DE LA PROLONGACIÓN DE ACTUACIONES</a:t>
              </a:r>
              <a:endParaRPr b="0" lang="es-ES" sz="1700" spc="-1" strike="noStrike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b="1" lang="es-ES" sz="1400" spc="-1" strike="noStrike">
                  <a:solidFill>
                    <a:srgbClr val="000000"/>
                  </a:solidFill>
                  <a:latin typeface="Calibri"/>
                </a:rPr>
                <a:t>16 PROLONGACIONES DE ACTUACIONES</a:t>
              </a:r>
              <a:r>
                <a:rPr b="1" lang="es-ES" sz="1200" spc="-1" strike="noStrike">
                  <a:solidFill>
                    <a:srgbClr val="000000"/>
                  </a:solidFill>
                  <a:latin typeface="Calibri"/>
                </a:rPr>
                <a:t>.</a:t>
              </a:r>
              <a:endParaRPr b="0" lang="es-ES" sz="1200" spc="-1" strike="noStrike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595"/>
                </a:spcAft>
              </a:pPr>
              <a:endParaRPr b="0" lang="es-ES" sz="1200" spc="-1" strike="noStrike">
                <a:latin typeface="Arial"/>
              </a:endParaRPr>
            </a:p>
          </p:txBody>
        </p:sp>
      </p:grpSp>
      <p:grpSp>
        <p:nvGrpSpPr>
          <p:cNvPr id="243" name="Group 8"/>
          <p:cNvGrpSpPr/>
          <p:nvPr/>
        </p:nvGrpSpPr>
        <p:grpSpPr>
          <a:xfrm>
            <a:off x="491760" y="3192120"/>
            <a:ext cx="3351600" cy="1373400"/>
            <a:chOff x="491760" y="3192120"/>
            <a:chExt cx="3351600" cy="1373400"/>
          </a:xfrm>
        </p:grpSpPr>
        <p:sp>
          <p:nvSpPr>
            <p:cNvPr id="244" name="CustomShape 9"/>
            <p:cNvSpPr/>
            <p:nvPr/>
          </p:nvSpPr>
          <p:spPr>
            <a:xfrm>
              <a:off x="491760" y="3192120"/>
              <a:ext cx="3351600" cy="1373400"/>
            </a:xfrm>
            <a:prstGeom prst="rect">
              <a:avLst/>
            </a:prstGeom>
            <a:solidFill>
              <a:schemeClr val="bg1">
                <a:lumMod val="50000"/>
                <a:alpha val="64000"/>
              </a:schemeClr>
            </a:solidFill>
            <a:ln w="12600">
              <a:solidFill>
                <a:srgbClr val="ffffff"/>
              </a:solidFill>
              <a:miter/>
            </a:ln>
          </p:spPr>
          <p:style>
            <a:lnRef idx="2"/>
            <a:fillRef idx="0"/>
            <a:effectRef idx="0"/>
            <a:fontRef idx="minor"/>
          </p:style>
        </p:sp>
        <p:sp>
          <p:nvSpPr>
            <p:cNvPr id="245" name="CustomShape 10"/>
            <p:cNvSpPr/>
            <p:nvPr/>
          </p:nvSpPr>
          <p:spPr>
            <a:xfrm>
              <a:off x="491760" y="3192120"/>
              <a:ext cx="3351600" cy="13734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02960" rIns="102960" tIns="102960" bIns="102960" anchor="ctr"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b="1" lang="es-ES" sz="1800" spc="-1" strike="noStrike">
                  <a:solidFill>
                    <a:srgbClr val="ffffff"/>
                  </a:solidFill>
                  <a:latin typeface="Calibri"/>
                </a:rPr>
                <a:t>GARANTIZAR EL SERVICIO DE ACOGIMIENTO RESIDENCIAL</a:t>
              </a:r>
              <a:r>
                <a:rPr b="1" lang="es-ES" sz="2000" spc="-1" strike="noStrike">
                  <a:solidFill>
                    <a:srgbClr val="ffffff"/>
                  </a:solidFill>
                  <a:latin typeface="Calibri"/>
                </a:rPr>
                <a:t>.</a:t>
              </a:r>
              <a:endParaRPr b="0" lang="es-ES" sz="2000" spc="-1" strike="noStrike">
                <a:latin typeface="Arial"/>
              </a:endParaRPr>
            </a:p>
          </p:txBody>
        </p:sp>
      </p:grpSp>
      <p:sp>
        <p:nvSpPr>
          <p:cNvPr id="246" name="CustomShape 11"/>
          <p:cNvSpPr/>
          <p:nvPr/>
        </p:nvSpPr>
        <p:spPr>
          <a:xfrm>
            <a:off x="4110840" y="3191400"/>
            <a:ext cx="3485160" cy="1337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2960" rIns="102960" tIns="102960" bIns="102960" anchor="ctr"/>
          <a:p>
            <a:pPr algn="ctr">
              <a:lnSpc>
                <a:spcPct val="90000"/>
              </a:lnSpc>
              <a:spcAft>
                <a:spcPts val="595"/>
              </a:spcAft>
            </a:pPr>
            <a:r>
              <a:rPr b="1" lang="es-ES" sz="1700" spc="-1" strike="noStrike">
                <a:solidFill>
                  <a:srgbClr val="ffffff"/>
                </a:solidFill>
                <a:latin typeface="Calibri"/>
              </a:rPr>
              <a:t>GARANTIZAR A LAS FAMILIAS ACOGEDORAS APOYO.</a:t>
            </a:r>
            <a:endParaRPr b="0" lang="es-ES" sz="1700" spc="-1" strike="noStrike"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595"/>
              </a:spcAft>
            </a:pPr>
            <a:r>
              <a:rPr b="1" lang="es-ES" sz="1700" spc="-1" strike="noStrike">
                <a:solidFill>
                  <a:srgbClr val="000000"/>
                </a:solidFill>
                <a:latin typeface="Calibri"/>
              </a:rPr>
              <a:t>29 NUEVOS ACOGIMIENTOS</a:t>
            </a:r>
            <a:endParaRPr b="0" lang="es-ES" sz="1700" spc="-1" strike="noStrike"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561"/>
              </a:spcAft>
            </a:pPr>
            <a:endParaRPr b="0" lang="es-ES" sz="1700" spc="-1" strike="noStrike">
              <a:latin typeface="Arial"/>
            </a:endParaRPr>
          </a:p>
        </p:txBody>
      </p:sp>
      <p:grpSp>
        <p:nvGrpSpPr>
          <p:cNvPr id="247" name="Group 12"/>
          <p:cNvGrpSpPr/>
          <p:nvPr/>
        </p:nvGrpSpPr>
        <p:grpSpPr>
          <a:xfrm>
            <a:off x="7863480" y="3182760"/>
            <a:ext cx="3868200" cy="1364400"/>
            <a:chOff x="7863480" y="3182760"/>
            <a:chExt cx="3868200" cy="1364400"/>
          </a:xfrm>
        </p:grpSpPr>
        <p:sp>
          <p:nvSpPr>
            <p:cNvPr id="248" name="CustomShape 13"/>
            <p:cNvSpPr/>
            <p:nvPr/>
          </p:nvSpPr>
          <p:spPr>
            <a:xfrm>
              <a:off x="7863480" y="3182760"/>
              <a:ext cx="3868200" cy="1364400"/>
            </a:xfrm>
            <a:prstGeom prst="rect">
              <a:avLst/>
            </a:prstGeom>
            <a:solidFill>
              <a:srgbClr val="4472c4">
                <a:alpha val="64000"/>
              </a:srgbClr>
            </a:solidFill>
            <a:ln w="12600">
              <a:solidFill>
                <a:srgbClr val="ffffff"/>
              </a:solidFill>
              <a:miter/>
            </a:ln>
          </p:spPr>
          <p:style>
            <a:lnRef idx="2"/>
            <a:fillRef idx="0"/>
            <a:effectRef idx="0"/>
            <a:fontRef idx="minor"/>
          </p:style>
        </p:sp>
        <p:sp>
          <p:nvSpPr>
            <p:cNvPr id="249" name="CustomShape 14"/>
            <p:cNvSpPr/>
            <p:nvPr/>
          </p:nvSpPr>
          <p:spPr>
            <a:xfrm>
              <a:off x="7863480" y="3182760"/>
              <a:ext cx="3868200" cy="8208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02960" rIns="102960" tIns="102960" bIns="102960" anchor="ctr"/>
            <a:p>
              <a:pPr algn="ctr">
                <a:lnSpc>
                  <a:spcPct val="90000"/>
                </a:lnSpc>
                <a:spcAft>
                  <a:spcPts val="595"/>
                </a:spcAft>
              </a:pPr>
              <a:r>
                <a:rPr b="1" lang="es-ES" sz="1700" spc="-1" strike="noStrike">
                  <a:solidFill>
                    <a:srgbClr val="ffffff"/>
                  </a:solidFill>
                  <a:latin typeface="Calibri"/>
                </a:rPr>
                <a:t>GARANTIZAR ACCESO AL SISTEMA PÚBLICO DE PROTECCIÓN.</a:t>
              </a:r>
              <a:endParaRPr b="0" lang="es-ES" sz="1700" spc="-1" strike="noStrike">
                <a:latin typeface="Arial"/>
              </a:endParaRPr>
            </a:p>
          </p:txBody>
        </p:sp>
      </p:grpSp>
      <p:grpSp>
        <p:nvGrpSpPr>
          <p:cNvPr id="250" name="Group 15"/>
          <p:cNvGrpSpPr/>
          <p:nvPr/>
        </p:nvGrpSpPr>
        <p:grpSpPr>
          <a:xfrm>
            <a:off x="4149000" y="4803840"/>
            <a:ext cx="3485160" cy="1812600"/>
            <a:chOff x="4149000" y="4803840"/>
            <a:chExt cx="3485160" cy="1812600"/>
          </a:xfrm>
        </p:grpSpPr>
        <p:sp>
          <p:nvSpPr>
            <p:cNvPr id="251" name="CustomShape 16"/>
            <p:cNvSpPr/>
            <p:nvPr/>
          </p:nvSpPr>
          <p:spPr>
            <a:xfrm>
              <a:off x="4262400" y="4803840"/>
              <a:ext cx="3371400" cy="18126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round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0"/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52" name="CustomShape 17"/>
            <p:cNvSpPr/>
            <p:nvPr/>
          </p:nvSpPr>
          <p:spPr>
            <a:xfrm>
              <a:off x="4149000" y="4803840"/>
              <a:ext cx="3485160" cy="18126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76320" rIns="76320" tIns="76320" bIns="76320" anchor="ctr"/>
            <a:p>
              <a:pPr algn="ctr">
                <a:lnSpc>
                  <a:spcPct val="90000"/>
                </a:lnSpc>
                <a:spcAft>
                  <a:spcPts val="595"/>
                </a:spcAft>
              </a:pPr>
              <a:r>
                <a:rPr b="1" lang="es-ES" sz="1700" spc="-1" strike="noStrike">
                  <a:solidFill>
                    <a:srgbClr val="ffffff"/>
                  </a:solidFill>
                  <a:latin typeface="Calibri"/>
                </a:rPr>
                <a:t>CUMPLIMIENTO DE LAS MEDIDAS ACORDADAS POR JUZGADOS DE MENORES.</a:t>
              </a:r>
              <a:endParaRPr b="0" lang="es-ES" sz="1700" spc="-1" strike="noStrike">
                <a:latin typeface="Arial"/>
              </a:endParaRPr>
            </a:p>
          </p:txBody>
        </p:sp>
      </p:grpSp>
      <p:sp>
        <p:nvSpPr>
          <p:cNvPr id="253" name="CustomShape 18"/>
          <p:cNvSpPr/>
          <p:nvPr/>
        </p:nvSpPr>
        <p:spPr>
          <a:xfrm>
            <a:off x="0" y="-23760"/>
            <a:ext cx="12191760" cy="943920"/>
          </a:xfrm>
          <a:prstGeom prst="rect">
            <a:avLst/>
          </a:prstGeom>
          <a:solidFill>
            <a:schemeClr val="accent1">
              <a:lumMod val="60000"/>
              <a:lumOff val="40000"/>
              <a:alpha val="36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1" lang="es-ES" sz="2000" spc="-1" strike="noStrike">
                <a:solidFill>
                  <a:srgbClr val="000000"/>
                </a:solidFill>
                <a:latin typeface="Calibri"/>
              </a:rPr>
              <a:t>PROTECCIÓN  A LOS MENORES</a:t>
            </a:r>
            <a:endParaRPr b="0" lang="es-E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</p:txBody>
      </p:sp>
      <p:pic>
        <p:nvPicPr>
          <p:cNvPr id="254" name="Imagen 22" descr=""/>
          <p:cNvPicPr/>
          <p:nvPr/>
        </p:nvPicPr>
        <p:blipFill>
          <a:blip r:embed="rId2"/>
          <a:stretch/>
        </p:blipFill>
        <p:spPr>
          <a:xfrm>
            <a:off x="1889640" y="109440"/>
            <a:ext cx="1620000" cy="547560"/>
          </a:xfrm>
          <a:prstGeom prst="rect">
            <a:avLst/>
          </a:prstGeom>
          <a:ln>
            <a:noFill/>
          </a:ln>
        </p:spPr>
      </p:pic>
      <p:sp>
        <p:nvSpPr>
          <p:cNvPr id="255" name="CustomShape 19"/>
          <p:cNvSpPr/>
          <p:nvPr/>
        </p:nvSpPr>
        <p:spPr>
          <a:xfrm>
            <a:off x="6242760" y="2361240"/>
            <a:ext cx="4839120" cy="4575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b="1" lang="es-ES" sz="2400" spc="-1" strike="noStrike">
                <a:solidFill>
                  <a:srgbClr val="000000"/>
                </a:solidFill>
                <a:latin typeface="Century Gothic"/>
              </a:rPr>
              <a:t>PRINCIPALES MEDIDAS:</a:t>
            </a:r>
            <a:endParaRPr b="0" lang="es-ES" sz="2400" spc="-1" strike="noStrike">
              <a:latin typeface="Arial"/>
            </a:endParaRPr>
          </a:p>
        </p:txBody>
      </p:sp>
      <p:sp>
        <p:nvSpPr>
          <p:cNvPr id="256" name="CustomShape 20"/>
          <p:cNvSpPr/>
          <p:nvPr/>
        </p:nvSpPr>
        <p:spPr>
          <a:xfrm>
            <a:off x="7921440" y="3933720"/>
            <a:ext cx="3810240" cy="63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1200" spc="-1" strike="noStrike">
                <a:solidFill>
                  <a:srgbClr val="000000"/>
                </a:solidFill>
                <a:latin typeface="Calibri"/>
              </a:rPr>
              <a:t>81 INVESTIGACIONES,39 EXPEDIENTES, 28 TUTELAS, 29 ACOGIMIENTOS FAM, 7 GUARDAS, 56 ACOG RESIDENCIAL </a:t>
            </a:r>
            <a:endParaRPr b="0" lang="es-ES" sz="1200" spc="-1" strike="noStrike">
              <a:latin typeface="Arial"/>
            </a:endParaRPr>
          </a:p>
        </p:txBody>
      </p:sp>
    </p:spTree>
  </p:cSld>
  <p:transition spd="slow">
    <p:wipe dir="r"/>
  </p:transition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ráfico 3" descr=""/>
          <p:cNvPicPr/>
          <p:nvPr/>
        </p:nvPicPr>
        <p:blipFill>
          <a:blip r:embed="rId1"/>
          <a:stretch/>
        </p:blipFill>
        <p:spPr>
          <a:xfrm>
            <a:off x="862920" y="1863360"/>
            <a:ext cx="712440" cy="712440"/>
          </a:xfrm>
          <a:prstGeom prst="rect">
            <a:avLst/>
          </a:prstGeom>
          <a:ln>
            <a:noFill/>
          </a:ln>
        </p:spPr>
      </p:pic>
      <p:sp>
        <p:nvSpPr>
          <p:cNvPr id="258" name="CustomShape 1"/>
          <p:cNvSpPr/>
          <p:nvPr/>
        </p:nvSpPr>
        <p:spPr>
          <a:xfrm>
            <a:off x="1567800" y="1768320"/>
            <a:ext cx="10616040" cy="94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2800" spc="-1" strike="noStrike">
                <a:solidFill>
                  <a:srgbClr val="000000"/>
                </a:solidFill>
                <a:latin typeface="Calibri"/>
              </a:rPr>
              <a:t>Guía de actuaciones durante la alerta sanitaria en centros protección a la infancia</a:t>
            </a:r>
            <a:endParaRPr b="0" lang="es-ES" sz="2800" spc="-1" strike="noStrike">
              <a:latin typeface="Arial"/>
            </a:endParaRPr>
          </a:p>
        </p:txBody>
      </p:sp>
      <p:pic>
        <p:nvPicPr>
          <p:cNvPr id="259" name="Gráfico 6" descr=""/>
          <p:cNvPicPr/>
          <p:nvPr/>
        </p:nvPicPr>
        <p:blipFill>
          <a:blip r:embed="rId2"/>
          <a:stretch/>
        </p:blipFill>
        <p:spPr>
          <a:xfrm>
            <a:off x="1454760" y="2863440"/>
            <a:ext cx="712440" cy="712440"/>
          </a:xfrm>
          <a:prstGeom prst="rect">
            <a:avLst/>
          </a:prstGeom>
          <a:ln>
            <a:noFill/>
          </a:ln>
        </p:spPr>
      </p:pic>
      <p:sp>
        <p:nvSpPr>
          <p:cNvPr id="260" name="CustomShape 2"/>
          <p:cNvSpPr/>
          <p:nvPr/>
        </p:nvSpPr>
        <p:spPr>
          <a:xfrm>
            <a:off x="2138760" y="2853360"/>
            <a:ext cx="10154520" cy="94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2800" spc="-1" strike="noStrike">
                <a:solidFill>
                  <a:srgbClr val="000000"/>
                </a:solidFill>
                <a:latin typeface="Calibri"/>
              </a:rPr>
              <a:t>Pautas actuación para la aplicación de obligaciones y restricciones en secciones de infancia, centros y demás recursos</a:t>
            </a:r>
            <a:endParaRPr b="0" lang="es-ES" sz="2800" spc="-1" strike="noStrike">
              <a:latin typeface="Arial"/>
            </a:endParaRPr>
          </a:p>
        </p:txBody>
      </p:sp>
      <p:pic>
        <p:nvPicPr>
          <p:cNvPr id="261" name="Gráfico 12" descr=""/>
          <p:cNvPicPr/>
          <p:nvPr/>
        </p:nvPicPr>
        <p:blipFill>
          <a:blip r:embed="rId3"/>
          <a:stretch/>
        </p:blipFill>
        <p:spPr>
          <a:xfrm>
            <a:off x="2450520" y="4352400"/>
            <a:ext cx="677880" cy="677880"/>
          </a:xfrm>
          <a:prstGeom prst="rect">
            <a:avLst/>
          </a:prstGeom>
          <a:ln>
            <a:noFill/>
          </a:ln>
        </p:spPr>
      </p:pic>
      <p:sp>
        <p:nvSpPr>
          <p:cNvPr id="262" name="CustomShape 3"/>
          <p:cNvSpPr/>
          <p:nvPr/>
        </p:nvSpPr>
        <p:spPr>
          <a:xfrm>
            <a:off x="3128760" y="4338360"/>
            <a:ext cx="8947800" cy="94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2800" spc="-1" strike="noStrike">
                <a:solidFill>
                  <a:srgbClr val="000000"/>
                </a:solidFill>
                <a:latin typeface="Calibri"/>
              </a:rPr>
              <a:t>Reactivación del protocolo para la atención de menores de edad cuyos representantes estén ingresados por Covid-19</a:t>
            </a:r>
            <a:endParaRPr b="0" lang="es-ES" sz="2800" spc="-1" strike="noStrike">
              <a:latin typeface="Arial"/>
            </a:endParaRPr>
          </a:p>
        </p:txBody>
      </p:sp>
      <p:sp>
        <p:nvSpPr>
          <p:cNvPr id="263" name="CustomShape 4"/>
          <p:cNvSpPr/>
          <p:nvPr/>
        </p:nvSpPr>
        <p:spPr>
          <a:xfrm>
            <a:off x="2878200" y="2272680"/>
            <a:ext cx="2896560" cy="39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b="1" lang="es-ES" sz="2000" spc="-1" strike="noStrike">
                <a:solidFill>
                  <a:srgbClr val="6aac91"/>
                </a:solidFill>
                <a:latin typeface="Century Gothic"/>
              </a:rPr>
              <a:t>Septiembre 2020</a:t>
            </a:r>
            <a:endParaRPr b="0" lang="es-ES" sz="2000" spc="-1" strike="noStrike">
              <a:latin typeface="Arial"/>
            </a:endParaRPr>
          </a:p>
        </p:txBody>
      </p:sp>
      <p:sp>
        <p:nvSpPr>
          <p:cNvPr id="264" name="CustomShape 5"/>
          <p:cNvSpPr/>
          <p:nvPr/>
        </p:nvSpPr>
        <p:spPr>
          <a:xfrm>
            <a:off x="2225520" y="3804120"/>
            <a:ext cx="2136240" cy="39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/>
          <a:p>
            <a:pPr algn="ctr">
              <a:lnSpc>
                <a:spcPct val="100000"/>
              </a:lnSpc>
            </a:pPr>
            <a:r>
              <a:rPr b="1" lang="es-ES" sz="2000" spc="-1" strike="noStrike">
                <a:solidFill>
                  <a:srgbClr val="a53010"/>
                </a:solidFill>
                <a:latin typeface="Century Gothic"/>
              </a:rPr>
              <a:t>Noviembre 2020</a:t>
            </a:r>
            <a:endParaRPr b="0" lang="es-ES" sz="2000" spc="-1" strike="noStrike">
              <a:latin typeface="Arial"/>
            </a:endParaRPr>
          </a:p>
        </p:txBody>
      </p:sp>
      <p:sp>
        <p:nvSpPr>
          <p:cNvPr id="265" name="CustomShape 6"/>
          <p:cNvSpPr/>
          <p:nvPr/>
        </p:nvSpPr>
        <p:spPr>
          <a:xfrm>
            <a:off x="0" y="-23760"/>
            <a:ext cx="12191760" cy="943920"/>
          </a:xfrm>
          <a:prstGeom prst="rect">
            <a:avLst/>
          </a:prstGeom>
          <a:solidFill>
            <a:schemeClr val="accent1">
              <a:lumMod val="60000"/>
              <a:lumOff val="40000"/>
              <a:alpha val="36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1" lang="es-ES" sz="2000" spc="-1" strike="noStrike">
                <a:solidFill>
                  <a:srgbClr val="000000"/>
                </a:solidFill>
                <a:latin typeface="Calibri"/>
              </a:rPr>
              <a:t>PROTECCIÓN  A LOS MENORES</a:t>
            </a:r>
            <a:endParaRPr b="0" lang="es-E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</p:txBody>
      </p:sp>
      <p:pic>
        <p:nvPicPr>
          <p:cNvPr id="266" name="Imagen 14" descr=""/>
          <p:cNvPicPr/>
          <p:nvPr/>
        </p:nvPicPr>
        <p:blipFill>
          <a:blip r:embed="rId4"/>
          <a:stretch/>
        </p:blipFill>
        <p:spPr>
          <a:xfrm>
            <a:off x="250200" y="6120"/>
            <a:ext cx="1325160" cy="650520"/>
          </a:xfrm>
          <a:prstGeom prst="rect">
            <a:avLst/>
          </a:prstGeom>
          <a:ln>
            <a:noFill/>
          </a:ln>
        </p:spPr>
      </p:pic>
      <p:sp>
        <p:nvSpPr>
          <p:cNvPr id="267" name="CustomShape 7"/>
          <p:cNvSpPr/>
          <p:nvPr/>
        </p:nvSpPr>
        <p:spPr>
          <a:xfrm>
            <a:off x="403560" y="1260720"/>
            <a:ext cx="76100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2400" spc="-1" strike="noStrike">
                <a:solidFill>
                  <a:srgbClr val="0033cc"/>
                </a:solidFill>
                <a:latin typeface="Calibri"/>
              </a:rPr>
              <a:t>INSTRUMENTOS FRENTE A LA SEGUNDA OLA</a:t>
            </a:r>
            <a:r>
              <a:rPr b="1" lang="es-ES" sz="2400" spc="-1" strike="noStrike">
                <a:solidFill>
                  <a:srgbClr val="0033cc"/>
                </a:solidFill>
                <a:latin typeface="Century Gothic"/>
              </a:rPr>
              <a:t>:</a:t>
            </a:r>
            <a:endParaRPr b="0" lang="es-ES" sz="2400" spc="-1" strike="noStrike">
              <a:latin typeface="Arial"/>
            </a:endParaRPr>
          </a:p>
        </p:txBody>
      </p:sp>
      <p:sp>
        <p:nvSpPr>
          <p:cNvPr id="268" name="CustomShape 8"/>
          <p:cNvSpPr/>
          <p:nvPr/>
        </p:nvSpPr>
        <p:spPr>
          <a:xfrm>
            <a:off x="853920" y="5743440"/>
            <a:ext cx="10904040" cy="700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es-ES" sz="2000" spc="-1" strike="noStrike">
                <a:solidFill>
                  <a:srgbClr val="ffffff"/>
                </a:solidFill>
                <a:latin typeface="Calibri"/>
              </a:rPr>
              <a:t>MÍNIMA INCIDENCIA EN CENTROS DE PROTECCION: HASTA ENERO: 48 MENORES Y 38 TRABAJADORES</a:t>
            </a:r>
            <a:endParaRPr b="0" lang="es-E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2000" spc="-1" strike="noStrike">
                <a:solidFill>
                  <a:srgbClr val="ffffff"/>
                </a:solidFill>
                <a:latin typeface="Calibri"/>
              </a:rPr>
              <a:t>EN CENTROS DE REFORMA: 5 MENORES Y 15 PROFESIONALES.</a:t>
            </a:r>
            <a:endParaRPr b="0" lang="es-ES" sz="2000" spc="-1" strike="noStrike">
              <a:latin typeface="Arial"/>
            </a:endParaRPr>
          </a:p>
        </p:txBody>
      </p:sp>
      <p:pic>
        <p:nvPicPr>
          <p:cNvPr id="269" name="Imagen 16" descr=""/>
          <p:cNvPicPr/>
          <p:nvPr/>
        </p:nvPicPr>
        <p:blipFill>
          <a:blip r:embed="rId5"/>
          <a:stretch/>
        </p:blipFill>
        <p:spPr>
          <a:xfrm>
            <a:off x="1825920" y="187200"/>
            <a:ext cx="1266120" cy="427680"/>
          </a:xfrm>
          <a:prstGeom prst="rect">
            <a:avLst/>
          </a:prstGeom>
          <a:ln>
            <a:noFill/>
          </a:ln>
        </p:spPr>
      </p:pic>
    </p:spTree>
  </p:cSld>
  <p:transition spd="slow">
    <p:wipe dir="r"/>
  </p:transition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ustomShape 1"/>
          <p:cNvSpPr/>
          <p:nvPr/>
        </p:nvSpPr>
        <p:spPr>
          <a:xfrm>
            <a:off x="0" y="-23760"/>
            <a:ext cx="12191760" cy="669600"/>
          </a:xfrm>
          <a:prstGeom prst="rect">
            <a:avLst/>
          </a:prstGeom>
          <a:solidFill>
            <a:schemeClr val="accent1">
              <a:lumMod val="60000"/>
              <a:lumOff val="40000"/>
              <a:alpha val="36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1" lang="es-ES" sz="2000" spc="-1" strike="noStrike">
                <a:solidFill>
                  <a:srgbClr val="000000"/>
                </a:solidFill>
                <a:latin typeface="Calibri"/>
              </a:rPr>
              <a:t>PROTECCIÓN  A LOS MENORES</a:t>
            </a:r>
            <a:endParaRPr b="0" lang="es-E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2000" spc="-1" strike="noStrike">
              <a:latin typeface="Arial"/>
            </a:endParaRPr>
          </a:p>
        </p:txBody>
      </p:sp>
      <p:pic>
        <p:nvPicPr>
          <p:cNvPr id="271" name="Imagen 3" descr=""/>
          <p:cNvPicPr/>
          <p:nvPr/>
        </p:nvPicPr>
        <p:blipFill>
          <a:blip r:embed="rId1"/>
          <a:stretch/>
        </p:blipFill>
        <p:spPr>
          <a:xfrm>
            <a:off x="250200" y="6120"/>
            <a:ext cx="1325160" cy="650520"/>
          </a:xfrm>
          <a:prstGeom prst="rect">
            <a:avLst/>
          </a:prstGeom>
          <a:ln>
            <a:noFill/>
          </a:ln>
        </p:spPr>
      </p:pic>
      <p:sp>
        <p:nvSpPr>
          <p:cNvPr id="272" name="CustomShape 2"/>
          <p:cNvSpPr/>
          <p:nvPr/>
        </p:nvSpPr>
        <p:spPr>
          <a:xfrm>
            <a:off x="250200" y="1181520"/>
            <a:ext cx="328860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2000" spc="-1" strike="noStrike">
                <a:solidFill>
                  <a:srgbClr val="0033cc"/>
                </a:solidFill>
                <a:latin typeface="Calibri"/>
              </a:rPr>
              <a:t>DATOS INCIDENCIA:</a:t>
            </a:r>
            <a:endParaRPr b="0" lang="es-ES" sz="2000" spc="-1" strike="noStrike">
              <a:latin typeface="Arial"/>
            </a:endParaRPr>
          </a:p>
        </p:txBody>
      </p:sp>
      <p:sp>
        <p:nvSpPr>
          <p:cNvPr id="273" name="CustomShape 3"/>
          <p:cNvSpPr/>
          <p:nvPr/>
        </p:nvSpPr>
        <p:spPr>
          <a:xfrm>
            <a:off x="384120" y="1877400"/>
            <a:ext cx="2896560" cy="39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b="1" lang="es-ES" sz="2000" spc="-1" strike="noStrike">
                <a:solidFill>
                  <a:srgbClr val="6aac91"/>
                </a:solidFill>
                <a:latin typeface="Century Gothic"/>
              </a:rPr>
              <a:t>A) PROTECCIÓN:</a:t>
            </a:r>
            <a:endParaRPr b="0" lang="es-ES" sz="2000" spc="-1" strike="noStrike">
              <a:latin typeface="Arial"/>
            </a:endParaRPr>
          </a:p>
        </p:txBody>
      </p:sp>
      <p:sp>
        <p:nvSpPr>
          <p:cNvPr id="274" name="CustomShape 4"/>
          <p:cNvSpPr/>
          <p:nvPr/>
        </p:nvSpPr>
        <p:spPr>
          <a:xfrm>
            <a:off x="777240" y="4431960"/>
            <a:ext cx="1916640" cy="70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1" lang="es-ES" sz="2000" spc="-1" strike="noStrike">
                <a:solidFill>
                  <a:srgbClr val="7c240c"/>
                </a:solidFill>
                <a:latin typeface="Century Gothic"/>
              </a:rPr>
              <a:t>B) CENTROS REFORMA:</a:t>
            </a:r>
            <a:endParaRPr b="0" lang="es-ES" sz="2000" spc="-1" strike="noStrike">
              <a:latin typeface="Arial"/>
            </a:endParaRPr>
          </a:p>
        </p:txBody>
      </p:sp>
      <p:pic>
        <p:nvPicPr>
          <p:cNvPr id="275" name="Imagen 16" descr=""/>
          <p:cNvPicPr/>
          <p:nvPr/>
        </p:nvPicPr>
        <p:blipFill>
          <a:blip r:embed="rId2"/>
          <a:stretch/>
        </p:blipFill>
        <p:spPr>
          <a:xfrm>
            <a:off x="3057840" y="1675080"/>
            <a:ext cx="8012520" cy="2306160"/>
          </a:xfrm>
          <a:prstGeom prst="rect">
            <a:avLst/>
          </a:prstGeom>
          <a:ln>
            <a:noFill/>
          </a:ln>
        </p:spPr>
      </p:pic>
      <p:graphicFrame>
        <p:nvGraphicFramePr>
          <p:cNvPr id="276" name="Table 5"/>
          <p:cNvGraphicFramePr/>
          <p:nvPr/>
        </p:nvGraphicFramePr>
        <p:xfrm>
          <a:off x="3057840" y="4516560"/>
          <a:ext cx="8301600" cy="360000"/>
        </p:xfrm>
        <a:graphic>
          <a:graphicData uri="http://schemas.openxmlformats.org/drawingml/2006/table">
            <a:tbl>
              <a:tblPr/>
              <a:tblGrid>
                <a:gridCol w="3212280"/>
                <a:gridCol w="1981080"/>
                <a:gridCol w="1845720"/>
                <a:gridCol w="1262520"/>
              </a:tblGrid>
              <a:tr h="0"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SITUACIONES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de7e18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1ª OLA</a:t>
                      </a:r>
                      <a:br/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(Hasta 30/06/2020)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de7e18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2ª OLA</a:t>
                      </a:r>
                      <a:br/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(Desde 01/07/2020)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de7e18"/>
                    </a:solidFill>
                  </a:tcPr>
                </a:tc>
                <a:tc>
                  <a:txBody>
                    <a:bodyPr lIns="44280" rIns="4428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TOTAL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de7e18"/>
                    </a:solidFill>
                  </a:tcPr>
                </a:tc>
              </a:tr>
              <a:tr h="0">
                <a:tc>
                  <a:txBody>
                    <a:bodyPr lIns="44280" rIns="44280" tIns="0" bIns="0" anchor="b"/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es-ES" sz="16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Menores 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es-ES" sz="16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0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es-ES" sz="16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5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44280" rIns="4428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es-ES" sz="1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5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0">
                <a:tc>
                  <a:txBody>
                    <a:bodyPr lIns="44280" rIns="44280" tIns="0" bIns="0" anchor="b"/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es-ES" sz="16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Trabajadores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es-ES" sz="16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9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es-ES" sz="16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6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44280" rIns="4428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es-ES" sz="16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15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77" name="Imagen 9" descr=""/>
          <p:cNvPicPr/>
          <p:nvPr/>
        </p:nvPicPr>
        <p:blipFill>
          <a:blip r:embed="rId3"/>
          <a:stretch/>
        </p:blipFill>
        <p:spPr>
          <a:xfrm>
            <a:off x="1832760" y="79560"/>
            <a:ext cx="1266120" cy="427680"/>
          </a:xfrm>
          <a:prstGeom prst="rect">
            <a:avLst/>
          </a:prstGeom>
          <a:ln>
            <a:noFill/>
          </a:ln>
        </p:spPr>
      </p:pic>
      <p:sp>
        <p:nvSpPr>
          <p:cNvPr id="278" name="CustomShape 6"/>
          <p:cNvSpPr/>
          <p:nvPr/>
        </p:nvSpPr>
        <p:spPr>
          <a:xfrm>
            <a:off x="4567320" y="6119640"/>
            <a:ext cx="4052160" cy="3952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es-ES" sz="2000" spc="-1" strike="noStrike">
                <a:solidFill>
                  <a:srgbClr val="ffffff"/>
                </a:solidFill>
                <a:latin typeface="Calibri"/>
              </a:rPr>
              <a:t>INCIDENCIA EN MENORES: 63 CASOS</a:t>
            </a:r>
            <a:endParaRPr b="0" lang="es-ES" sz="2000" spc="-1" strike="noStrike">
              <a:latin typeface="Arial"/>
            </a:endParaRPr>
          </a:p>
        </p:txBody>
      </p:sp>
    </p:spTree>
  </p:cSld>
  <p:transition spd="slow">
    <p:wipe dir="r"/>
  </p:transition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CustomShape 1"/>
          <p:cNvSpPr/>
          <p:nvPr/>
        </p:nvSpPr>
        <p:spPr>
          <a:xfrm>
            <a:off x="0" y="-23760"/>
            <a:ext cx="12191760" cy="669600"/>
          </a:xfrm>
          <a:prstGeom prst="rect">
            <a:avLst/>
          </a:prstGeom>
          <a:solidFill>
            <a:schemeClr val="accent1">
              <a:lumMod val="60000"/>
              <a:lumOff val="40000"/>
              <a:alpha val="36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1" lang="es-ES" sz="2000" spc="-1" strike="noStrike">
                <a:solidFill>
                  <a:srgbClr val="000000"/>
                </a:solidFill>
                <a:latin typeface="Calibri"/>
              </a:rPr>
              <a:t>PROTECCIÓN  A LOS MENORES</a:t>
            </a:r>
            <a:endParaRPr b="0" lang="es-E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2000" spc="-1" strike="noStrike">
              <a:latin typeface="Arial"/>
            </a:endParaRPr>
          </a:p>
        </p:txBody>
      </p:sp>
      <p:pic>
        <p:nvPicPr>
          <p:cNvPr id="280" name="Imagen 4" descr=""/>
          <p:cNvPicPr/>
          <p:nvPr/>
        </p:nvPicPr>
        <p:blipFill>
          <a:blip r:embed="rId1"/>
          <a:stretch/>
        </p:blipFill>
        <p:spPr>
          <a:xfrm>
            <a:off x="250200" y="6120"/>
            <a:ext cx="1325160" cy="650520"/>
          </a:xfrm>
          <a:prstGeom prst="rect">
            <a:avLst/>
          </a:prstGeom>
          <a:ln>
            <a:noFill/>
          </a:ln>
        </p:spPr>
      </p:pic>
      <p:sp>
        <p:nvSpPr>
          <p:cNvPr id="281" name="CustomShape 2"/>
          <p:cNvSpPr/>
          <p:nvPr/>
        </p:nvSpPr>
        <p:spPr>
          <a:xfrm>
            <a:off x="1656720" y="757080"/>
            <a:ext cx="76586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2400" spc="-1" strike="noStrike">
                <a:solidFill>
                  <a:srgbClr val="0033cc"/>
                </a:solidFill>
                <a:latin typeface="Calibri"/>
              </a:rPr>
              <a:t>3.- BALANCE ACTUACIONES EN PROTECCION INFANCIA : </a:t>
            </a:r>
            <a:endParaRPr b="0" lang="es-ES" sz="2400" spc="-1" strike="noStrike">
              <a:latin typeface="Arial"/>
            </a:endParaRPr>
          </a:p>
        </p:txBody>
      </p:sp>
      <p:sp>
        <p:nvSpPr>
          <p:cNvPr id="282" name="CustomShape 3"/>
          <p:cNvSpPr/>
          <p:nvPr/>
        </p:nvSpPr>
        <p:spPr>
          <a:xfrm>
            <a:off x="585360" y="4401360"/>
            <a:ext cx="1873440" cy="1063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innerShdw blurRad="63500" dir="13500000" dist="50800">
              <a:srgbClr val="000000">
                <a:alpha val="50000"/>
              </a:srgbClr>
            </a:innerShdw>
          </a:effectLst>
        </p:spPr>
        <p:style>
          <a:lnRef idx="0"/>
          <a:fillRef idx="0"/>
          <a:effectRef idx="0"/>
          <a:fontRef idx="minor"/>
        </p:style>
        <p:txBody>
          <a:bodyPr lIns="106560" rIns="106560" tIns="106560" bIns="106560" anchor="ctr"/>
          <a:p>
            <a:pPr algn="ctr">
              <a:lnSpc>
                <a:spcPct val="90000"/>
              </a:lnSpc>
              <a:spcAft>
                <a:spcPts val="629"/>
              </a:spcAft>
            </a:pPr>
            <a:r>
              <a:rPr b="1" lang="es-ES" sz="1800" spc="-1" strike="noStrike">
                <a:solidFill>
                  <a:srgbClr val="6f3f0c"/>
                </a:solidFill>
                <a:latin typeface="Century Gothic"/>
              </a:rPr>
              <a:t>PROGRAMAS PREVENCIÓN Y PROTECCIÓN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283" name="CustomShape 4"/>
          <p:cNvSpPr/>
          <p:nvPr/>
        </p:nvSpPr>
        <p:spPr>
          <a:xfrm>
            <a:off x="3080160" y="1997640"/>
            <a:ext cx="1048320" cy="500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4" name="CustomShape 5"/>
          <p:cNvSpPr/>
          <p:nvPr/>
        </p:nvSpPr>
        <p:spPr>
          <a:xfrm>
            <a:off x="3092400" y="4550760"/>
            <a:ext cx="792000" cy="5605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5" name="CustomShape 6"/>
          <p:cNvSpPr/>
          <p:nvPr/>
        </p:nvSpPr>
        <p:spPr>
          <a:xfrm>
            <a:off x="570960" y="1852560"/>
            <a:ext cx="2171160" cy="7354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innerShdw blurRad="63500" dir="13500000" dist="50800">
              <a:srgbClr val="000000">
                <a:alpha val="50000"/>
              </a:srgbClr>
            </a:innerShdw>
          </a:effectLst>
        </p:spPr>
        <p:style>
          <a:lnRef idx="0"/>
          <a:fillRef idx="0"/>
          <a:effectRef idx="0"/>
          <a:fontRef idx="minor"/>
        </p:style>
        <p:txBody>
          <a:bodyPr lIns="106560" rIns="106560" tIns="106560" bIns="106560" anchor="ctr"/>
          <a:p>
            <a:pPr algn="ctr">
              <a:lnSpc>
                <a:spcPct val="90000"/>
              </a:lnSpc>
              <a:spcAft>
                <a:spcPts val="629"/>
              </a:spcAft>
            </a:pPr>
            <a:r>
              <a:rPr b="1" lang="es-ES" sz="1800" spc="-1" strike="noStrike">
                <a:solidFill>
                  <a:srgbClr val="839943"/>
                </a:solidFill>
                <a:latin typeface="Century Gothic"/>
              </a:rPr>
              <a:t>EVOLUCIÓN DE PRESUPUESTOS</a:t>
            </a:r>
            <a:endParaRPr b="0" lang="es-ES" sz="1800" spc="-1" strike="noStrike">
              <a:latin typeface="Arial"/>
            </a:endParaRPr>
          </a:p>
        </p:txBody>
      </p:sp>
      <p:pic>
        <p:nvPicPr>
          <p:cNvPr id="286" name="Imagen 11" descr=""/>
          <p:cNvPicPr/>
          <p:nvPr/>
        </p:nvPicPr>
        <p:blipFill>
          <a:blip r:embed="rId2"/>
          <a:stretch/>
        </p:blipFill>
        <p:spPr>
          <a:xfrm>
            <a:off x="1825920" y="187200"/>
            <a:ext cx="1266120" cy="427680"/>
          </a:xfrm>
          <a:prstGeom prst="rect">
            <a:avLst/>
          </a:prstGeom>
          <a:ln>
            <a:noFill/>
          </a:ln>
        </p:spPr>
      </p:pic>
      <p:graphicFrame>
        <p:nvGraphicFramePr>
          <p:cNvPr id="287" name="Table 7"/>
          <p:cNvGraphicFramePr/>
          <p:nvPr/>
        </p:nvGraphicFramePr>
        <p:xfrm>
          <a:off x="4377600" y="3019320"/>
          <a:ext cx="7251840" cy="3457080"/>
        </p:xfrm>
        <a:graphic>
          <a:graphicData uri="http://schemas.openxmlformats.org/drawingml/2006/table">
            <a:tbl>
              <a:tblPr/>
              <a:tblGrid>
                <a:gridCol w="4477680"/>
                <a:gridCol w="1387080"/>
                <a:gridCol w="1387080"/>
              </a:tblGrid>
              <a:tr h="290880">
                <a:tc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 lIns="44280" rIns="4428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es-ES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2018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es-ES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2019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</a:tr>
              <a:tr h="290880">
                <a:tc>
                  <a:txBody>
                    <a:bodyPr lIns="44280" rIns="44280" tIns="0" bIns="0" anchor="b"/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es-ES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Población menor de 18 años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 lIns="44280" rIns="4428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348.555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345.098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</a:tr>
              <a:tr h="290880">
                <a:tc>
                  <a:txBody>
                    <a:bodyPr lIns="44280" rIns="44280" tIns="0" bIns="0" anchor="b"/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es-ES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% menores beneficiarios de los programas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 lIns="44280" rIns="4428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24,59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28,04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</a:tr>
              <a:tr h="564480">
                <a:tc>
                  <a:txBody>
                    <a:bodyPr lIns="44280" rIns="44280" tIns="0" bIns="0" anchor="b"/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es-ES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Programas difusión y promoción derechos de la infancia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 lIns="44280" rIns="4428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18.738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19.039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</a:tr>
              <a:tr h="564480">
                <a:tc>
                  <a:txBody>
                    <a:bodyPr lIns="44280" rIns="44280" tIns="0" bIns="0" anchor="b"/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es-ES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Programas de prevención frente al maltrato infantil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 lIns="44280" rIns="4428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58.261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68.166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</a:tr>
              <a:tr h="290880">
                <a:tc>
                  <a:txBody>
                    <a:bodyPr lIns="44280" rIns="44280" tIns="0" bIns="0" anchor="b"/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es-ES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Programa de protección y tutela de menores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 lIns="44280" rIns="4428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8.708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9.544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</a:tr>
              <a:tr h="290880"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7000"/>
                        </a:lnSpc>
                      </a:pPr>
                      <a:r>
                        <a:rPr b="1" lang="es-ES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CCLL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 lIns="44280" rIns="4428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6.789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7.595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</a:tr>
              <a:tr h="290880"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7000"/>
                        </a:lnSpc>
                      </a:pPr>
                      <a:r>
                        <a:rPr b="1" lang="es-ES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Expedientes JCyL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 lIns="44280" rIns="4428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1.919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1.949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</a:tr>
              <a:tr h="290880"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7000"/>
                        </a:lnSpc>
                      </a:pPr>
                      <a:r>
                        <a:rPr b="1" lang="es-ES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Tutelados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 lIns="44280" rIns="4428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1.528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1.610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</a:tr>
              <a:tr h="293760">
                <a:tc>
                  <a:txBody>
                    <a:bodyPr lIns="44280" rIns="44280" tIns="0" bIns="0" anchor="b"/>
                    <a:p>
                      <a:pPr algn="r">
                        <a:lnSpc>
                          <a:spcPct val="107000"/>
                        </a:lnSpc>
                      </a:pPr>
                      <a:r>
                        <a:rPr b="1" lang="es-ES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 lIns="44280" rIns="4428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es-E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85.707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es-E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96.749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" name="Table 8"/>
          <p:cNvGraphicFramePr/>
          <p:nvPr/>
        </p:nvGraphicFramePr>
        <p:xfrm>
          <a:off x="4466520" y="1438200"/>
          <a:ext cx="6963120" cy="1149840"/>
        </p:xfrm>
        <a:graphic>
          <a:graphicData uri="http://schemas.openxmlformats.org/drawingml/2006/table">
            <a:tbl>
              <a:tblPr/>
              <a:tblGrid>
                <a:gridCol w="1307160"/>
                <a:gridCol w="1182600"/>
                <a:gridCol w="1243080"/>
                <a:gridCol w="1182600"/>
                <a:gridCol w="1120680"/>
                <a:gridCol w="927000"/>
              </a:tblGrid>
              <a:tr h="574920">
                <a:tc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es-ES" sz="1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2018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es-ES" sz="1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2020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es-ES" sz="1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2021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 gridSpan="2"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es-ES" sz="1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Variación 2018-2021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</a:tr>
              <a:tr h="574920">
                <a:tc>
                  <a:txBody>
                    <a:bodyPr lIns="44280" rIns="44280" tIns="0" bIns="0" anchor="ctr"/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es-E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55.914.384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53.761.604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60.732.133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4.817.749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es-ES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8,62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</a:tr>
            </a:tbl>
          </a:graphicData>
        </a:graphic>
      </p:graphicFrame>
    </p:spTree>
  </p:cSld>
  <p:transition spd="slow">
    <p:wipe dir="r"/>
  </p:transition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CustomShape 1"/>
          <p:cNvSpPr/>
          <p:nvPr/>
        </p:nvSpPr>
        <p:spPr>
          <a:xfrm>
            <a:off x="648000" y="2107080"/>
            <a:ext cx="2019240" cy="639000"/>
          </a:xfrm>
          <a:prstGeom prst="rect">
            <a:avLst/>
          </a:prstGeom>
          <a:solidFill>
            <a:schemeClr val="accent1">
              <a:lumMod val="60000"/>
              <a:lumOff val="40000"/>
              <a:alpha val="36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1800" spc="-1" strike="noStrike">
                <a:solidFill>
                  <a:srgbClr val="7c240c"/>
                </a:solidFill>
                <a:latin typeface="Calibri"/>
              </a:rPr>
              <a:t>EVOLUCIÓN NUEVOS CASOS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290" name="CustomShape 2"/>
          <p:cNvSpPr/>
          <p:nvPr/>
        </p:nvSpPr>
        <p:spPr>
          <a:xfrm>
            <a:off x="0" y="13680"/>
            <a:ext cx="12191760" cy="943920"/>
          </a:xfrm>
          <a:prstGeom prst="rect">
            <a:avLst/>
          </a:prstGeom>
          <a:solidFill>
            <a:schemeClr val="accent1">
              <a:lumMod val="60000"/>
              <a:lumOff val="40000"/>
              <a:alpha val="36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1" lang="es-ES" sz="2000" spc="-1" strike="noStrike">
                <a:solidFill>
                  <a:srgbClr val="000000"/>
                </a:solidFill>
                <a:latin typeface="Calibri"/>
              </a:rPr>
              <a:t>PROTECCIÓN  A LOS MENORES DE EDAD</a:t>
            </a:r>
            <a:endParaRPr b="0" lang="es-E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</p:txBody>
      </p:sp>
      <p:pic>
        <p:nvPicPr>
          <p:cNvPr id="291" name="Imagen 5" descr=""/>
          <p:cNvPicPr/>
          <p:nvPr/>
        </p:nvPicPr>
        <p:blipFill>
          <a:blip r:embed="rId1"/>
          <a:stretch/>
        </p:blipFill>
        <p:spPr>
          <a:xfrm>
            <a:off x="250200" y="6120"/>
            <a:ext cx="1325160" cy="650520"/>
          </a:xfrm>
          <a:prstGeom prst="rect">
            <a:avLst/>
          </a:prstGeom>
          <a:ln>
            <a:noFill/>
          </a:ln>
        </p:spPr>
      </p:pic>
      <p:sp>
        <p:nvSpPr>
          <p:cNvPr id="292" name="CustomShape 3"/>
          <p:cNvSpPr/>
          <p:nvPr/>
        </p:nvSpPr>
        <p:spPr>
          <a:xfrm>
            <a:off x="576360" y="3155040"/>
            <a:ext cx="2019240" cy="913320"/>
          </a:xfrm>
          <a:prstGeom prst="rect">
            <a:avLst/>
          </a:prstGeom>
          <a:solidFill>
            <a:srgbClr val="99ccff">
              <a:alpha val="36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1800" spc="-1" strike="noStrike">
                <a:solidFill>
                  <a:srgbClr val="002060"/>
                </a:solidFill>
                <a:latin typeface="Calibri"/>
              </a:rPr>
              <a:t>CASOS ATENDIDOS A LO LARGO DEL AÑO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293" name="CustomShape 4"/>
          <p:cNvSpPr/>
          <p:nvPr/>
        </p:nvSpPr>
        <p:spPr>
          <a:xfrm>
            <a:off x="648000" y="4617360"/>
            <a:ext cx="2019240" cy="1461960"/>
          </a:xfrm>
          <a:prstGeom prst="rect">
            <a:avLst/>
          </a:prstGeom>
          <a:solidFill>
            <a:schemeClr val="bg2">
              <a:lumMod val="50000"/>
              <a:alpha val="36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1800" spc="-1" strike="noStrike">
                <a:solidFill>
                  <a:srgbClr val="000000"/>
                </a:solidFill>
                <a:latin typeface="Calibri"/>
              </a:rPr>
              <a:t>MENORES EN FAMILIAS Y CENTROS A ÚLTIMO DÍA DE AÑO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294" name="CustomShape 5"/>
          <p:cNvSpPr/>
          <p:nvPr/>
        </p:nvSpPr>
        <p:spPr>
          <a:xfrm>
            <a:off x="3114360" y="3560040"/>
            <a:ext cx="792000" cy="5605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5" name="CustomShape 6"/>
          <p:cNvSpPr/>
          <p:nvPr/>
        </p:nvSpPr>
        <p:spPr>
          <a:xfrm>
            <a:off x="250200" y="1130400"/>
            <a:ext cx="395964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2400" spc="-1" strike="noStrike">
                <a:solidFill>
                  <a:srgbClr val="0033cc"/>
                </a:solidFill>
                <a:latin typeface="Century Gothic"/>
              </a:rPr>
              <a:t>PROTECCIÓN A LA INFANCIA</a:t>
            </a:r>
            <a:endParaRPr b="0" lang="es-ES" sz="2400" spc="-1" strike="noStrike">
              <a:latin typeface="Arial"/>
            </a:endParaRPr>
          </a:p>
        </p:txBody>
      </p:sp>
      <p:graphicFrame>
        <p:nvGraphicFramePr>
          <p:cNvPr id="296" name="Table 7"/>
          <p:cNvGraphicFramePr/>
          <p:nvPr/>
        </p:nvGraphicFramePr>
        <p:xfrm>
          <a:off x="4210200" y="1563120"/>
          <a:ext cx="7335720" cy="1519920"/>
        </p:xfrm>
        <a:graphic>
          <a:graphicData uri="http://schemas.openxmlformats.org/drawingml/2006/table">
            <a:tbl>
              <a:tblPr/>
              <a:tblGrid>
                <a:gridCol w="4500000"/>
                <a:gridCol w="1417680"/>
                <a:gridCol w="1418040"/>
              </a:tblGrid>
              <a:tr h="260640">
                <a:tc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 lIns="44280" rIns="44280" tIns="0" bIns="0" anchor="b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es-ES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2019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 lIns="44280" rIns="44280" tIns="0" bIns="0" anchor="b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es-ES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2020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</a:tr>
              <a:tr h="260640">
                <a:tc>
                  <a:txBody>
                    <a:bodyPr lIns="44280" rIns="44280" tIns="0" bIns="0" anchor="ctr"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1" lang="es-ES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Recepciones recibidas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1.736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1.256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</a:tr>
              <a:tr h="260640">
                <a:tc>
                  <a:txBody>
                    <a:bodyPr lIns="44280" rIns="44280" tIns="0" bIns="0" anchor="ctr"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1" lang="es-ES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Investigaciones previas abiertas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970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703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</a:tr>
              <a:tr h="260640">
                <a:tc>
                  <a:txBody>
                    <a:bodyPr lIns="44280" rIns="44280" tIns="0" bIns="0" anchor="ctr"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1" lang="es-ES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Exp. de protección abiertos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473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369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</a:tr>
              <a:tr h="260640">
                <a:tc>
                  <a:txBody>
                    <a:bodyPr lIns="44280" rIns="44280" tIns="0" bIns="0" anchor="ctr"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1" lang="es-ES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Tutelas por desamparo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403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279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</a:tr>
              <a:tr h="260640">
                <a:tc>
                  <a:txBody>
                    <a:bodyPr lIns="44280" rIns="44280" tIns="0" bIns="0" anchor="ctr"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1" lang="es-ES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Otras medidas (guarda, apoyo a la familia)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7" name="Table 8"/>
          <p:cNvGraphicFramePr/>
          <p:nvPr/>
        </p:nvGraphicFramePr>
        <p:xfrm>
          <a:off x="4210200" y="3465720"/>
          <a:ext cx="7335720" cy="806760"/>
        </p:xfrm>
        <a:graphic>
          <a:graphicData uri="http://schemas.openxmlformats.org/drawingml/2006/table">
            <a:tbl>
              <a:tblPr/>
              <a:tblGrid>
                <a:gridCol w="4487760"/>
                <a:gridCol w="1333800"/>
                <a:gridCol w="1514160"/>
              </a:tblGrid>
              <a:tr h="285480">
                <a:tc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 lIns="44280" rIns="4428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es-ES" sz="1400" spc="-1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2019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 lIns="44280" rIns="4428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es-ES" sz="1400" spc="-1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2020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</a:tr>
              <a:tr h="260640">
                <a:tc>
                  <a:txBody>
                    <a:bodyPr lIns="44280" rIns="44280" tIns="0" bIns="0" anchor="ctr"/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es-ES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Expedientes de protección 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1.949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  <a:tc>
                  <a:txBody>
                    <a:bodyPr lIns="44280" rIns="4428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1.841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</a:tr>
              <a:tr h="260640">
                <a:tc>
                  <a:txBody>
                    <a:bodyPr lIns="44280" rIns="44280" tIns="0" bIns="0" anchor="ctr"/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es-ES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Menores tutelados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1.610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 lIns="44280" rIns="4428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1.542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8" name="Table 9"/>
          <p:cNvGraphicFramePr/>
          <p:nvPr/>
        </p:nvGraphicFramePr>
        <p:xfrm>
          <a:off x="4210200" y="4587480"/>
          <a:ext cx="7335360" cy="711000"/>
        </p:xfrm>
        <a:graphic>
          <a:graphicData uri="http://schemas.openxmlformats.org/drawingml/2006/table">
            <a:tbl>
              <a:tblPr/>
              <a:tblGrid>
                <a:gridCol w="4494960"/>
                <a:gridCol w="1583280"/>
                <a:gridCol w="1257120"/>
              </a:tblGrid>
              <a:tr h="228240">
                <a:tc>
                  <a:txBody>
                    <a:bodyPr lIns="44280" rIns="4428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es-ES" sz="1400" spc="-1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 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 lIns="44280" rIns="4428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es-ES" sz="1400" spc="-1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2019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 lIns="44280" rIns="4428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es-ES" sz="1400" spc="-1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2020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</a:tr>
              <a:tr h="260640">
                <a:tc>
                  <a:txBody>
                    <a:bodyPr lIns="44280" rIns="44280" tIns="0" bIns="0"/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es-ES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Acogimiento familia extensa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 lIns="44280" rIns="4428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352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332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</a:tr>
              <a:tr h="260640">
                <a:tc>
                  <a:txBody>
                    <a:bodyPr lIns="44280" rIns="44280" tIns="0" bIns="0"/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es-ES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Acogimiento familia ajena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 lIns="44280" rIns="4428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328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344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</a:tr>
              <a:tr h="260640">
                <a:tc>
                  <a:txBody>
                    <a:bodyPr lIns="44280" rIns="44280" tIns="0" bIns="0"/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es-ES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Guarda adoptiva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 lIns="44280" rIns="4428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118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  <a:tc>
                  <a:txBody>
                    <a:bodyPr lIns="44280" rIns="4428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130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</a:tr>
              <a:tr h="293760">
                <a:tc>
                  <a:txBody>
                    <a:bodyPr lIns="44280" rIns="44280" tIns="0" bIns="0"/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es-ES" sz="1600" spc="-1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</a:rPr>
                        <a:t>Menores en centros residenciales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 lIns="44280" rIns="4428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8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559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 lIns="44280" rIns="4428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8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543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</a:tr>
              <a:tr h="293760">
                <a:tc>
                  <a:txBody>
                    <a:bodyPr lIns="44280" rIns="44280" tIns="0" bIns="0"/>
                    <a:p>
                      <a:pPr algn="r">
                        <a:lnSpc>
                          <a:spcPct val="107000"/>
                        </a:lnSpc>
                      </a:pPr>
                      <a:r>
                        <a:rPr b="1" lang="es-ES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 lIns="44280" rIns="4428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es-ES" sz="18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1.357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  <a:tc>
                  <a:txBody>
                    <a:bodyPr lIns="44280" rIns="4428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es-E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1.349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</a:tr>
            </a:tbl>
          </a:graphicData>
        </a:graphic>
      </p:graphicFrame>
      <p:pic>
        <p:nvPicPr>
          <p:cNvPr id="299" name="Imagen 13" descr=""/>
          <p:cNvPicPr/>
          <p:nvPr/>
        </p:nvPicPr>
        <p:blipFill>
          <a:blip r:embed="rId2"/>
          <a:stretch/>
        </p:blipFill>
        <p:spPr>
          <a:xfrm>
            <a:off x="1825920" y="209160"/>
            <a:ext cx="1266120" cy="427680"/>
          </a:xfrm>
          <a:prstGeom prst="rect">
            <a:avLst/>
          </a:prstGeom>
          <a:ln>
            <a:noFill/>
          </a:ln>
        </p:spPr>
      </p:pic>
      <p:sp>
        <p:nvSpPr>
          <p:cNvPr id="300" name="CustomShape 10"/>
          <p:cNvSpPr/>
          <p:nvPr/>
        </p:nvSpPr>
        <p:spPr>
          <a:xfrm>
            <a:off x="3114360" y="2078640"/>
            <a:ext cx="792000" cy="5605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1" name="CustomShape 11"/>
          <p:cNvSpPr/>
          <p:nvPr/>
        </p:nvSpPr>
        <p:spPr>
          <a:xfrm>
            <a:off x="3114360" y="5217480"/>
            <a:ext cx="792000" cy="5605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ransition spd="slow">
    <p:wipe dir="r"/>
  </p:transition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ustomShape 1"/>
          <p:cNvSpPr/>
          <p:nvPr/>
        </p:nvSpPr>
        <p:spPr>
          <a:xfrm>
            <a:off x="496800" y="3042720"/>
            <a:ext cx="2019240" cy="1005120"/>
          </a:xfrm>
          <a:prstGeom prst="rect">
            <a:avLst/>
          </a:prstGeom>
          <a:solidFill>
            <a:schemeClr val="accent1">
              <a:lumMod val="60000"/>
              <a:lumOff val="40000"/>
              <a:alpha val="36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ES" sz="2000" spc="-1" strike="noStrike">
                <a:solidFill>
                  <a:srgbClr val="7c240c"/>
                </a:solidFill>
                <a:latin typeface="Calibri"/>
              </a:rPr>
              <a:t>FUENTES NOTIFICACION EXPEDIENTES</a:t>
            </a:r>
            <a:endParaRPr b="0" lang="es-ES" sz="2000" spc="-1" strike="noStrike">
              <a:latin typeface="Arial"/>
            </a:endParaRPr>
          </a:p>
        </p:txBody>
      </p:sp>
      <p:sp>
        <p:nvSpPr>
          <p:cNvPr id="303" name="CustomShape 2"/>
          <p:cNvSpPr/>
          <p:nvPr/>
        </p:nvSpPr>
        <p:spPr>
          <a:xfrm>
            <a:off x="0" y="19440"/>
            <a:ext cx="12191760" cy="943920"/>
          </a:xfrm>
          <a:prstGeom prst="rect">
            <a:avLst/>
          </a:prstGeom>
          <a:solidFill>
            <a:schemeClr val="accent1">
              <a:lumMod val="60000"/>
              <a:lumOff val="40000"/>
              <a:alpha val="36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1" lang="es-ES" sz="2000" spc="-1" strike="noStrike">
                <a:solidFill>
                  <a:srgbClr val="000000"/>
                </a:solidFill>
                <a:latin typeface="Calibri"/>
              </a:rPr>
              <a:t>PROTECCIÓN  A LOS MENORES DE EDAD</a:t>
            </a:r>
            <a:endParaRPr b="0" lang="es-E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</p:txBody>
      </p:sp>
      <p:pic>
        <p:nvPicPr>
          <p:cNvPr id="304" name="Imagen 5" descr=""/>
          <p:cNvPicPr/>
          <p:nvPr/>
        </p:nvPicPr>
        <p:blipFill>
          <a:blip r:embed="rId1"/>
          <a:stretch/>
        </p:blipFill>
        <p:spPr>
          <a:xfrm>
            <a:off x="250200" y="6120"/>
            <a:ext cx="1325160" cy="650520"/>
          </a:xfrm>
          <a:prstGeom prst="rect">
            <a:avLst/>
          </a:prstGeom>
          <a:ln>
            <a:noFill/>
          </a:ln>
        </p:spPr>
      </p:pic>
      <p:sp>
        <p:nvSpPr>
          <p:cNvPr id="305" name="CustomShape 3"/>
          <p:cNvSpPr/>
          <p:nvPr/>
        </p:nvSpPr>
        <p:spPr>
          <a:xfrm>
            <a:off x="2662920" y="3300120"/>
            <a:ext cx="814680" cy="500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6" name="CustomShape 4"/>
          <p:cNvSpPr/>
          <p:nvPr/>
        </p:nvSpPr>
        <p:spPr>
          <a:xfrm>
            <a:off x="214560" y="1289520"/>
            <a:ext cx="395964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2400" spc="-1" strike="noStrike">
                <a:solidFill>
                  <a:srgbClr val="0033cc"/>
                </a:solidFill>
                <a:latin typeface="Century Gothic"/>
              </a:rPr>
              <a:t>PROTECCIÓN A LA INFANCIA</a:t>
            </a:r>
            <a:endParaRPr b="0" lang="es-ES" sz="2400" spc="-1" strike="noStrike">
              <a:latin typeface="Arial"/>
            </a:endParaRPr>
          </a:p>
        </p:txBody>
      </p:sp>
      <p:graphicFrame>
        <p:nvGraphicFramePr>
          <p:cNvPr id="307" name="Table 5"/>
          <p:cNvGraphicFramePr/>
          <p:nvPr/>
        </p:nvGraphicFramePr>
        <p:xfrm>
          <a:off x="3624120" y="1552680"/>
          <a:ext cx="8186400" cy="5047920"/>
        </p:xfrm>
        <a:graphic>
          <a:graphicData uri="http://schemas.openxmlformats.org/drawingml/2006/table">
            <a:tbl>
              <a:tblPr/>
              <a:tblGrid>
                <a:gridCol w="5002920"/>
                <a:gridCol w="1516320"/>
                <a:gridCol w="1667160"/>
              </a:tblGrid>
              <a:tr h="195480">
                <a:tc>
                  <a:tcPr marL="43920" marR="43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 lIns="43920" rIns="43920" tIns="0" bIns="0" anchor="b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es-ES" sz="1200" spc="-1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2019</a:t>
                      </a:r>
                      <a:endParaRPr b="0" lang="es-ES" sz="1200" spc="-1" strike="noStrike">
                        <a:latin typeface="Arial"/>
                      </a:endParaRPr>
                    </a:p>
                  </a:txBody>
                  <a:tcPr marL="43920" marR="43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 lIns="43920" rIns="43920" tIns="0" bIns="0" anchor="b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es-ES" sz="1200" spc="-1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2020</a:t>
                      </a:r>
                      <a:endParaRPr b="0" lang="es-ES" sz="1200" spc="-1" strike="noStrike">
                        <a:latin typeface="Arial"/>
                      </a:endParaRPr>
                    </a:p>
                  </a:txBody>
                  <a:tcPr marL="43920" marR="43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</a:tr>
              <a:tr h="260640">
                <a:tc>
                  <a:txBody>
                    <a:bodyPr lIns="43920" rIns="43920" tIns="0" bIns="0" anchor="ctr"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1" lang="es-ES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Corporaciones locales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3920" marR="43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 lIns="43920" rIns="4392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320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3920" marR="43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  <a:tc>
                  <a:txBody>
                    <a:bodyPr lIns="43920" rIns="4392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256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3920" marR="43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</a:tr>
              <a:tr h="260640">
                <a:tc>
                  <a:txBody>
                    <a:bodyPr lIns="43920" rIns="43920" tIns="0" bIns="0" anchor="ctr"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1" lang="es-ES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Fuerzas de seguridad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3920" marR="43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 lIns="43920" rIns="4392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169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3920" marR="43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 lIns="43920" rIns="4392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105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3920" marR="43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</a:tr>
              <a:tr h="260640">
                <a:tc>
                  <a:txBody>
                    <a:bodyPr lIns="43920" rIns="43920" tIns="0" bIns="0" anchor="ctr"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1" lang="es-ES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Ministerio Fiscal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3920" marR="43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 lIns="43920" rIns="4392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105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3920" marR="43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  <a:tc>
                  <a:txBody>
                    <a:bodyPr lIns="43920" rIns="4392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76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3920" marR="43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</a:tr>
              <a:tr h="260640">
                <a:tc>
                  <a:txBody>
                    <a:bodyPr lIns="43920" rIns="43920" tIns="0" bIns="0" anchor="ctr"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1" lang="es-ES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Sanidad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3920" marR="43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 lIns="43920" rIns="4392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3920" marR="43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 lIns="43920" rIns="4392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3920" marR="43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</a:tr>
              <a:tr h="260640">
                <a:tc>
                  <a:txBody>
                    <a:bodyPr lIns="43920" rIns="43920" tIns="0" bIns="0" anchor="ctr"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1" lang="es-ES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Educación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3920" marR="43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 lIns="43920" rIns="4392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3920" marR="43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  <a:tc>
                  <a:txBody>
                    <a:bodyPr lIns="43920" rIns="4392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3920" marR="43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</a:tr>
              <a:tr h="260640">
                <a:tc>
                  <a:txBody>
                    <a:bodyPr lIns="43920" rIns="43920" tIns="0" bIns="0" anchor="ctr"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1" lang="es-ES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Padres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3920" marR="43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 lIns="43920" rIns="4392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3920" marR="43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 lIns="43920" rIns="4392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3920" marR="43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</a:tr>
              <a:tr h="260640">
                <a:tc>
                  <a:txBody>
                    <a:bodyPr lIns="43920" rIns="43920" tIns="0" bIns="0" anchor="ctr"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1" lang="es-ES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Otra CCAA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3920" marR="43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 lIns="43920" rIns="4392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3920" marR="43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  <a:tc>
                  <a:txBody>
                    <a:bodyPr lIns="43920" rIns="4392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3920" marR="43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</a:tr>
              <a:tr h="260640">
                <a:tc>
                  <a:txBody>
                    <a:bodyPr lIns="43920" rIns="43920" tIns="0" bIns="0" anchor="ctr"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1" lang="es-ES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Familia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3920" marR="43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 lIns="43920" rIns="4392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3920" marR="43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 lIns="43920" rIns="4392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3920" marR="43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</a:tr>
              <a:tr h="260640">
                <a:tc>
                  <a:txBody>
                    <a:bodyPr lIns="43920" rIns="43920" tIns="0" bIns="0" anchor="ctr"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1" lang="es-ES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Juzgado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3920" marR="43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 lIns="43920" rIns="4392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3920" marR="43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  <a:tc>
                  <a:txBody>
                    <a:bodyPr lIns="43920" rIns="4392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3920" marR="43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</a:tr>
              <a:tr h="260640">
                <a:tc>
                  <a:txBody>
                    <a:bodyPr lIns="43920" rIns="43920" tIns="0" bIns="0" anchor="ctr"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1" lang="es-ES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Vecinos/Amigos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3920" marR="43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 lIns="43920" rIns="4392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3920" marR="43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 lIns="43920" rIns="4392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3920" marR="43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</a:tr>
              <a:tr h="260640">
                <a:tc>
                  <a:txBody>
                    <a:bodyPr lIns="43920" rIns="43920" tIns="0" bIns="0" anchor="ctr"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1" lang="es-ES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Juzgado de Menores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3920" marR="43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 lIns="43920" rIns="4392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3920" marR="43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  <a:tc>
                  <a:txBody>
                    <a:bodyPr lIns="43920" rIns="4392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3920" marR="43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</a:tr>
              <a:tr h="260640">
                <a:tc>
                  <a:txBody>
                    <a:bodyPr lIns="43920" rIns="43920" tIns="0" bIns="0" anchor="ctr"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1" lang="es-ES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Sección Protección a la Infancia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3920" marR="43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 lIns="43920" rIns="4392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3920" marR="43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 lIns="43920" rIns="4392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3920" marR="43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</a:tr>
              <a:tr h="260640">
                <a:tc>
                  <a:txBody>
                    <a:bodyPr lIns="43920" rIns="43920" tIns="0" bIns="0" anchor="ctr"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1" lang="es-ES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Unidad de Intervención Educativa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3920" marR="43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 lIns="43920" rIns="4392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3920" marR="43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  <a:tc>
                  <a:txBody>
                    <a:bodyPr lIns="43920" rIns="4392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3920" marR="43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</a:tr>
              <a:tr h="260640">
                <a:tc>
                  <a:txBody>
                    <a:bodyPr lIns="43920" rIns="43920" tIns="0" bIns="0" anchor="ctr"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1" lang="es-ES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Niño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3920" marR="43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 lIns="43920" rIns="4392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3920" marR="43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 lIns="43920" rIns="4392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3920" marR="43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</a:tr>
              <a:tr h="260640">
                <a:tc>
                  <a:txBody>
                    <a:bodyPr lIns="43920" rIns="43920" tIns="0" bIns="0" anchor="ctr"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1" lang="es-ES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ONG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3920" marR="43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 lIns="43920" rIns="4392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3920" marR="43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  <a:tc>
                  <a:txBody>
                    <a:bodyPr lIns="43920" rIns="4392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3920" marR="43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</a:tr>
              <a:tr h="260640">
                <a:tc>
                  <a:txBody>
                    <a:bodyPr lIns="43920" rIns="43920" tIns="0" bIns="0" anchor="ctr"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1" lang="es-ES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Denuncia anónima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3920" marR="43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 lIns="43920" rIns="4392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3920" marR="43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 lIns="43920" rIns="4392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3920" marR="43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</a:tr>
              <a:tr h="260640">
                <a:tc>
                  <a:txBody>
                    <a:bodyPr lIns="43920" rIns="43920" tIns="0" bIns="0" anchor="ctr"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1" lang="es-ES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Teléfono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3920" marR="43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 lIns="43920" rIns="4392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3920" marR="43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  <a:tc>
                  <a:txBody>
                    <a:bodyPr lIns="43920" rIns="4392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3920" marR="43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</a:tr>
              <a:tr h="260640">
                <a:tc>
                  <a:txBody>
                    <a:bodyPr lIns="43920" rIns="43920" tIns="0" bIns="0" anchor="ctr"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1" lang="es-ES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Otros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3920" marR="43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 lIns="43920" rIns="4392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3920" marR="43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xBody>
                    <a:bodyPr lIns="43920" rIns="4392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3920" marR="43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</a:tr>
              <a:tr h="260640">
                <a:tc>
                  <a:txBody>
                    <a:bodyPr lIns="43920" rIns="43920" tIns="0" bIns="0" anchor="ctr"/>
                    <a:p>
                      <a:pPr algn="r">
                        <a:lnSpc>
                          <a:spcPct val="107000"/>
                        </a:lnSpc>
                      </a:pPr>
                      <a:r>
                        <a:rPr b="1" lang="es-ES" sz="16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3920" marR="43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 lIns="43920" rIns="4392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970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3920" marR="43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  <a:tc>
                  <a:txBody>
                    <a:bodyPr lIns="43920" rIns="4392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es-E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703</a:t>
                      </a:r>
                      <a:endParaRPr b="0" lang="es-ES" sz="1600" spc="-1" strike="noStrike">
                        <a:latin typeface="Arial"/>
                      </a:endParaRPr>
                    </a:p>
                  </a:txBody>
                  <a:tcPr marL="43920" marR="43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</a:tr>
            </a:tbl>
          </a:graphicData>
        </a:graphic>
      </p:graphicFrame>
      <p:pic>
        <p:nvPicPr>
          <p:cNvPr id="308" name="Imagen 7" descr=""/>
          <p:cNvPicPr/>
          <p:nvPr/>
        </p:nvPicPr>
        <p:blipFill>
          <a:blip r:embed="rId2"/>
          <a:stretch/>
        </p:blipFill>
        <p:spPr>
          <a:xfrm>
            <a:off x="1825920" y="187200"/>
            <a:ext cx="1266120" cy="427680"/>
          </a:xfrm>
          <a:prstGeom prst="rect">
            <a:avLst/>
          </a:prstGeom>
          <a:ln>
            <a:noFill/>
          </a:ln>
        </p:spPr>
      </p:pic>
    </p:spTree>
  </p:cSld>
  <p:transition spd="slow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4762</TotalTime>
  <Application>LibreOffice/6.0.5.2$Windows_X86_64 LibreOffice_project/54c8cbb85f300ac59db32fe8a675ff7683cd5a16</Application>
  <Words>906</Words>
  <Paragraphs>330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2020-12-13T18:21:51Z</dcterms:created>
  <dc:creator>Miguel Tola</dc:creator>
  <dc:description/>
  <dc:language>es-ES</dc:language>
  <cp:lastModifiedBy>JCyL</cp:lastModifiedBy>
  <cp:lastPrinted>2021-01-19T10:28:36Z</cp:lastPrinted>
  <dcterms:modified xsi:type="dcterms:W3CDTF">2021-01-20T08:26:41Z</dcterms:modified>
  <cp:revision>54</cp:revision>
  <dc:subject/>
  <dc:title>PRESUPUESTOS 2021  CONSEJERÍA DE FAMILIA E IGUALDAD DE OPORTUNIDADES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Panorámica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13</vt:i4>
  </property>
</Properties>
</file>