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67" r:id="rId4"/>
    <p:sldId id="261" r:id="rId5"/>
    <p:sldId id="262" r:id="rId6"/>
    <p:sldId id="283" r:id="rId7"/>
    <p:sldId id="264" r:id="rId8"/>
    <p:sldId id="268" r:id="rId9"/>
    <p:sldId id="280" r:id="rId10"/>
    <p:sldId id="281" r:id="rId11"/>
    <p:sldId id="271" r:id="rId12"/>
    <p:sldId id="282" r:id="rId13"/>
    <p:sldId id="269" r:id="rId14"/>
    <p:sldId id="273" r:id="rId15"/>
    <p:sldId id="274" r:id="rId16"/>
    <p:sldId id="275" r:id="rId17"/>
    <p:sldId id="276" r:id="rId18"/>
    <p:sldId id="277" r:id="rId19"/>
    <p:sldId id="278" r:id="rId20"/>
    <p:sldId id="270" r:id="rId21"/>
  </p:sldIdLst>
  <p:sldSz cx="9144000" cy="6858000" type="screen4x3"/>
  <p:notesSz cx="6797675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1D14"/>
    <a:srgbClr val="182D27"/>
    <a:srgbClr val="7DC9CD"/>
    <a:srgbClr val="EE4C44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5427"/>
          </a:xfrm>
          <a:prstGeom prst="rect">
            <a:avLst/>
          </a:prstGeom>
        </p:spPr>
        <p:txBody>
          <a:bodyPr vert="horz" lIns="91181" tIns="45591" rIns="91181" bIns="45591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5427"/>
          </a:xfrm>
          <a:prstGeom prst="rect">
            <a:avLst/>
          </a:prstGeom>
        </p:spPr>
        <p:txBody>
          <a:bodyPr vert="horz" lIns="91181" tIns="45591" rIns="91181" bIns="45591" rtlCol="0"/>
          <a:lstStyle>
            <a:lvl1pPr algn="r">
              <a:defRPr sz="1200"/>
            </a:lvl1pPr>
          </a:lstStyle>
          <a:p>
            <a:fld id="{31BF2AC6-78BC-4BE2-8789-EEB2E7A17A43}" type="datetimeFigureOut">
              <a:rPr lang="es-ES" smtClean="0"/>
              <a:pPr/>
              <a:t>11/10/2017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1233488"/>
            <a:ext cx="4448175" cy="3335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1" tIns="45591" rIns="91181" bIns="45591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7"/>
          </a:xfrm>
          <a:prstGeom prst="rect">
            <a:avLst/>
          </a:prstGeom>
        </p:spPr>
        <p:txBody>
          <a:bodyPr vert="horz" lIns="91181" tIns="45591" rIns="91181" bIns="45591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5426"/>
          </a:xfrm>
          <a:prstGeom prst="rect">
            <a:avLst/>
          </a:prstGeom>
        </p:spPr>
        <p:txBody>
          <a:bodyPr vert="horz" lIns="91181" tIns="45591" rIns="91181" bIns="45591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5426"/>
          </a:xfrm>
          <a:prstGeom prst="rect">
            <a:avLst/>
          </a:prstGeom>
        </p:spPr>
        <p:txBody>
          <a:bodyPr vert="horz" lIns="91181" tIns="45591" rIns="91181" bIns="45591" rtlCol="0" anchor="b"/>
          <a:lstStyle>
            <a:lvl1pPr algn="r">
              <a:defRPr sz="1200"/>
            </a:lvl1pPr>
          </a:lstStyle>
          <a:p>
            <a:fld id="{1F5159A7-8091-4600-BF3E-FC4A010F2A6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720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747301" y="-546334"/>
            <a:ext cx="10638601" cy="795066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E1D14"/>
              </a:buClr>
              <a:buFont typeface="Wingdings" panose="05000000000000000000" pitchFamily="2" charset="2"/>
              <a:buChar char="q"/>
              <a:defRPr sz="240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>
              <a:buClr>
                <a:srgbClr val="DE1D14"/>
              </a:buClr>
              <a:buFont typeface="Wingdings" panose="05000000000000000000" pitchFamily="2" charset="2"/>
              <a:buChar char="§"/>
              <a:defRPr sz="180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DE1D14"/>
              </a:buClr>
              <a:defRPr sz="160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Clr>
                <a:srgbClr val="DE1D14"/>
              </a:buClr>
              <a:buFont typeface="Courier New" panose="02070309020205020404" pitchFamily="49" charset="0"/>
              <a:buChar char="o"/>
              <a:defRPr sz="140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45A-CD0B-4D24-A1A5-37B4A17741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238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45A-CD0B-4D24-A1A5-37B4A17741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70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45A-CD0B-4D24-A1A5-37B4A17741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17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45A-CD0B-4D24-A1A5-37B4A17741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496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45A-CD0B-4D24-A1A5-37B4A17741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489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45A-CD0B-4D24-A1A5-37B4A17741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03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45A-CD0B-4D24-A1A5-37B4A17741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03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45A-CD0B-4D24-A1A5-37B4A17741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7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2199" y="6460066"/>
            <a:ext cx="361950" cy="320676"/>
          </a:xfrm>
        </p:spPr>
        <p:txBody>
          <a:bodyPr/>
          <a:lstStyle/>
          <a:p>
            <a:fld id="{46F6A45A-CD0B-4D24-A1A5-37B4A17741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43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45A-CD0B-4D24-A1A5-37B4A17741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991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45A-CD0B-4D24-A1A5-37B4A17741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4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1"/>
            <a:ext cx="9144000" cy="6833690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22783" y="6468566"/>
            <a:ext cx="421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746B-3E0C-4E41-ADB0-A708E39B16CB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950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45A-CD0B-4D24-A1A5-37B4A1774162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79899" cy="687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795291" y="717545"/>
            <a:ext cx="8106662" cy="617790"/>
          </a:xfrm>
          <a:prstGeom prst="roundRect">
            <a:avLst/>
          </a:prstGeom>
          <a:solidFill>
            <a:srgbClr val="7DC9CD"/>
          </a:solidFill>
          <a:ln>
            <a:solidFill>
              <a:srgbClr val="182D27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s-ES" sz="2000" b="1" dirty="0" smtClean="0">
                <a:solidFill>
                  <a:srgbClr val="182D2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IMPULSO INVERSOR</a:t>
            </a:r>
            <a:endParaRPr lang="es-ES" sz="2000" b="1" dirty="0">
              <a:solidFill>
                <a:srgbClr val="182D2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246" y="2957163"/>
            <a:ext cx="3878738" cy="3823579"/>
          </a:xfrm>
          <a:prstGeom prst="rect">
            <a:avLst/>
          </a:prstGeom>
        </p:spPr>
      </p:pic>
      <p:sp>
        <p:nvSpPr>
          <p:cNvPr id="6" name="Rectángulo redondeado 5"/>
          <p:cNvSpPr/>
          <p:nvPr/>
        </p:nvSpPr>
        <p:spPr>
          <a:xfrm>
            <a:off x="795291" y="1571508"/>
            <a:ext cx="3395044" cy="1149482"/>
          </a:xfrm>
          <a:prstGeom prst="roundRect">
            <a:avLst/>
          </a:prstGeom>
          <a:solidFill>
            <a:schemeClr val="bg2">
              <a:lumMod val="9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s-ES" sz="1600" b="1" dirty="0" smtClean="0">
                <a:solidFill>
                  <a:srgbClr val="DE1D1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CAPÍTULO 6,</a:t>
            </a:r>
            <a:r>
              <a:rPr lang="es-ES" b="1" dirty="0" smtClean="0">
                <a:solidFill>
                  <a:srgbClr val="DE1D1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b="1" dirty="0" smtClean="0">
                <a:solidFill>
                  <a:srgbClr val="DE1D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INVERSIONES</a:t>
            </a:r>
          </a:p>
          <a:p>
            <a:pPr algn="ctr">
              <a:spcAft>
                <a:spcPts val="1200"/>
              </a:spcAft>
            </a:pPr>
            <a:r>
              <a:rPr lang="es-ES" b="1" dirty="0" smtClean="0">
                <a:solidFill>
                  <a:srgbClr val="182D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620,74 M. €   ∆16,7 %</a:t>
            </a:r>
            <a:endParaRPr lang="es-ES" b="1" dirty="0">
              <a:solidFill>
                <a:srgbClr val="182D2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399984" y="1616624"/>
            <a:ext cx="4744016" cy="2867452"/>
          </a:xfrm>
          <a:prstGeom prst="rect">
            <a:avLst/>
          </a:prstGeom>
          <a:solidFill>
            <a:srgbClr val="EE4C44"/>
          </a:solidFill>
        </p:spPr>
        <p:txBody>
          <a:bodyPr wrap="square" rtlCol="0">
            <a:spAutoFit/>
          </a:bodyPr>
          <a:lstStyle/>
          <a:p>
            <a:r>
              <a:rPr lang="es-ES" b="1" u="sng" dirty="0" smtClean="0">
                <a:solidFill>
                  <a:srgbClr val="182D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CONSEJERÍAS NO SOCIALES ∆18%</a:t>
            </a:r>
          </a:p>
          <a:p>
            <a:endParaRPr lang="es-ES" sz="1600" b="1" u="sng" dirty="0" smtClean="0">
              <a:solidFill>
                <a:srgbClr val="182D2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ctr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AGRICULTURA Y GANADERÍA: 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∆26,3 %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3400" indent="-90488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REGADÍOS E </a:t>
            </a:r>
            <a:r>
              <a:rPr lang="es-ES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INFRAESTRUCTURAS: </a:t>
            </a:r>
            <a:r>
              <a:rPr lang="es-ES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∆</a:t>
            </a:r>
            <a:r>
              <a:rPr lang="es-ES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36,7 %</a:t>
            </a:r>
            <a:endParaRPr lang="es-ES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ctr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FOMENTO Y MEDIO AMBIENTE: ∆21,8 %</a:t>
            </a:r>
          </a:p>
          <a:p>
            <a:pPr marL="533400" indent="-90488"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CARRETERAS: ∆44 %</a:t>
            </a:r>
          </a:p>
          <a:p>
            <a:pPr marL="533400" indent="-90488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MEDIO NATURAL: ∆10,3 %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384548" y="4747397"/>
            <a:ext cx="4759452" cy="1877437"/>
          </a:xfrm>
          <a:prstGeom prst="rect">
            <a:avLst/>
          </a:prstGeom>
          <a:solidFill>
            <a:srgbClr val="7DC9CD"/>
          </a:solidFill>
        </p:spPr>
        <p:txBody>
          <a:bodyPr wrap="square" rtlCol="0">
            <a:spAutoFit/>
          </a:bodyPr>
          <a:lstStyle/>
          <a:p>
            <a:r>
              <a:rPr lang="es-ES" b="1" u="sng" dirty="0" smtClean="0">
                <a:solidFill>
                  <a:srgbClr val="182D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CONSEJERÍAS SOCIALES ∆14,7 %</a:t>
            </a:r>
          </a:p>
          <a:p>
            <a:endParaRPr lang="es-ES" sz="1600" b="1" u="sng" dirty="0" smtClean="0">
              <a:solidFill>
                <a:srgbClr val="182D2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SANIDAD: 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∆15,9 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EDUCACIÓN: 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∆8,2 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FAMILIA E IGUALDAD DE OPORTUNIDADES: ∆22,6 %</a:t>
            </a:r>
          </a:p>
        </p:txBody>
      </p:sp>
    </p:spTree>
    <p:extLst>
      <p:ext uri="{BB962C8B-B14F-4D97-AF65-F5344CB8AC3E}">
        <p14:creationId xmlns:p14="http://schemas.microsoft.com/office/powerpoint/2010/main" val="9861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801565" y="771311"/>
            <a:ext cx="8106526" cy="593971"/>
          </a:xfrm>
          <a:prstGeom prst="roundRect">
            <a:avLst>
              <a:gd name="adj" fmla="val 16667"/>
            </a:avLst>
          </a:prstGeom>
          <a:solidFill>
            <a:srgbClr val="7DC9CD"/>
          </a:solidFill>
          <a:ln w="9525">
            <a:solidFill>
              <a:srgbClr val="182D27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  <a:extLst/>
        </p:spPr>
        <p:txBody>
          <a:bodyPr wrap="none" lIns="84396" tIns="42198" rIns="84396" bIns="42198" anchor="ctr"/>
          <a:lstStyle/>
          <a:p>
            <a:pPr algn="ctr"/>
            <a:r>
              <a:rPr lang="es-ES" sz="2000" b="1" dirty="0">
                <a:solidFill>
                  <a:srgbClr val="182D27"/>
                </a:solidFill>
                <a:latin typeface="Verdana" pitchFamily="34" charset="0"/>
              </a:rPr>
              <a:t>REACTIVACIÓN ECONÓMICA Y EMPLEO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55052" y="1526209"/>
            <a:ext cx="7563841" cy="2858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396" tIns="42198" rIns="84396" bIns="42198" numCol="1" anchor="t" anchorCtr="0" compatLnSpc="1">
            <a:prstTxWarp prst="textNoShape">
              <a:avLst/>
            </a:prstTxWarp>
          </a:bodyPr>
          <a:lstStyle/>
          <a:p>
            <a:pPr marL="316495" indent="-316495" algn="just" fontAlgn="base">
              <a:spcBef>
                <a:spcPts val="1108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q"/>
              <a:defRPr/>
            </a:pPr>
            <a:r>
              <a:rPr lang="es-ES" sz="2000" b="1" kern="0" dirty="0">
                <a:solidFill>
                  <a:srgbClr val="182D27"/>
                </a:solidFill>
                <a:latin typeface="Verdana"/>
              </a:rPr>
              <a:t>APOYO A LAS EMPRESAS: </a:t>
            </a:r>
            <a:r>
              <a:rPr lang="es-ES" sz="2000" b="1" kern="0" dirty="0" smtClean="0">
                <a:solidFill>
                  <a:srgbClr val="182D27"/>
                </a:solidFill>
                <a:latin typeface="Verdana"/>
              </a:rPr>
              <a:t>207,41 </a:t>
            </a:r>
            <a:r>
              <a:rPr lang="es-ES" sz="2000" b="1" kern="0" dirty="0">
                <a:solidFill>
                  <a:srgbClr val="182D27"/>
                </a:solidFill>
                <a:latin typeface="Verdana"/>
              </a:rPr>
              <a:t>M. € </a:t>
            </a:r>
            <a:endParaRPr lang="es-ES" sz="2000" b="1" kern="0" dirty="0">
              <a:solidFill>
                <a:srgbClr val="182D27"/>
              </a:solidFill>
              <a:latin typeface="Verdana"/>
              <a:sym typeface="Symbol" pitchFamily="18" charset="2"/>
            </a:endParaRPr>
          </a:p>
          <a:p>
            <a:pPr marL="685740" lvl="1" indent="-263745" algn="just" fontAlgn="base">
              <a:spcBef>
                <a:spcPts val="600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Ø"/>
              <a:defRPr/>
            </a:pPr>
            <a:r>
              <a:rPr lang="es-ES" sz="1662" b="1" kern="0" dirty="0">
                <a:solidFill>
                  <a:srgbClr val="DE1D14"/>
                </a:solidFill>
                <a:latin typeface="Verdana"/>
                <a:sym typeface="Symbol" pitchFamily="18" charset="2"/>
              </a:rPr>
              <a:t>AYUDAS FINANCIERAS: </a:t>
            </a:r>
            <a:r>
              <a:rPr lang="es-ES" sz="1662" b="1" kern="0" dirty="0" smtClean="0">
                <a:solidFill>
                  <a:srgbClr val="DE1D14"/>
                </a:solidFill>
                <a:latin typeface="Verdana"/>
                <a:sym typeface="Symbol" pitchFamily="18" charset="2"/>
              </a:rPr>
              <a:t>65,73 </a:t>
            </a:r>
            <a:r>
              <a:rPr lang="es-ES" sz="1662" b="1" kern="0" dirty="0">
                <a:solidFill>
                  <a:srgbClr val="DE1D14"/>
                </a:solidFill>
                <a:latin typeface="Verdana"/>
                <a:sym typeface="Symbol" pitchFamily="18" charset="2"/>
              </a:rPr>
              <a:t>M</a:t>
            </a:r>
            <a:r>
              <a:rPr lang="es-ES" sz="1662" b="1" kern="0" dirty="0" smtClean="0">
                <a:solidFill>
                  <a:srgbClr val="DE1D14"/>
                </a:solidFill>
                <a:latin typeface="Verdana"/>
                <a:sym typeface="Symbol" pitchFamily="18" charset="2"/>
              </a:rPr>
              <a:t>. €</a:t>
            </a:r>
            <a:endParaRPr lang="es-ES" sz="1662" b="1" kern="0" dirty="0">
              <a:solidFill>
                <a:srgbClr val="DE1D14"/>
              </a:solidFill>
              <a:latin typeface="Verdana"/>
              <a:sym typeface="Symbol" pitchFamily="18" charset="2"/>
            </a:endParaRPr>
          </a:p>
          <a:p>
            <a:pPr marL="685740" lvl="1" indent="-263745" algn="just" fontAlgn="base">
              <a:spcBef>
                <a:spcPts val="600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Ø"/>
              <a:defRPr/>
            </a:pPr>
            <a:r>
              <a:rPr lang="es-ES" sz="1662" b="1" kern="0" dirty="0">
                <a:solidFill>
                  <a:srgbClr val="DE1D14"/>
                </a:solidFill>
                <a:latin typeface="Verdana"/>
                <a:sym typeface="Symbol" pitchFamily="18" charset="2"/>
              </a:rPr>
              <a:t>AYUDAS DIRECTAS: </a:t>
            </a:r>
            <a:r>
              <a:rPr lang="es-ES" sz="1662" b="1" kern="0" dirty="0" smtClean="0">
                <a:solidFill>
                  <a:srgbClr val="DE1D14"/>
                </a:solidFill>
                <a:latin typeface="Verdana"/>
                <a:sym typeface="Symbol" pitchFamily="18" charset="2"/>
              </a:rPr>
              <a:t>117,04 </a:t>
            </a:r>
            <a:r>
              <a:rPr lang="es-ES" sz="1662" b="1" kern="0" dirty="0">
                <a:solidFill>
                  <a:srgbClr val="DE1D14"/>
                </a:solidFill>
                <a:latin typeface="Verdana"/>
                <a:sym typeface="Symbol" pitchFamily="18" charset="2"/>
              </a:rPr>
              <a:t>M. €</a:t>
            </a:r>
          </a:p>
          <a:p>
            <a:pPr marL="685740" lvl="1" indent="-263745" algn="just" fontAlgn="base">
              <a:spcBef>
                <a:spcPts val="600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Ø"/>
              <a:defRPr/>
            </a:pPr>
            <a:r>
              <a:rPr lang="es-ES" sz="1662" b="1" kern="0" dirty="0">
                <a:solidFill>
                  <a:srgbClr val="DE1D14"/>
                </a:solidFill>
                <a:latin typeface="Verdana"/>
                <a:sym typeface="Symbol" pitchFamily="18" charset="2"/>
              </a:rPr>
              <a:t>SUELO INDUSTRIAL: </a:t>
            </a:r>
            <a:r>
              <a:rPr lang="es-ES" sz="1662" b="1" kern="0" dirty="0" smtClean="0">
                <a:solidFill>
                  <a:srgbClr val="DE1D14"/>
                </a:solidFill>
                <a:latin typeface="Verdana"/>
                <a:sym typeface="Symbol" pitchFamily="18" charset="2"/>
              </a:rPr>
              <a:t>24,64 </a:t>
            </a:r>
            <a:r>
              <a:rPr lang="es-ES" sz="1662" b="1" kern="0" dirty="0">
                <a:solidFill>
                  <a:srgbClr val="DE1D14"/>
                </a:solidFill>
                <a:latin typeface="Verdana"/>
                <a:sym typeface="Symbol" pitchFamily="18" charset="2"/>
              </a:rPr>
              <a:t>M</a:t>
            </a:r>
            <a:r>
              <a:rPr lang="es-ES" sz="1662" b="1" kern="0" dirty="0" smtClean="0">
                <a:solidFill>
                  <a:srgbClr val="DE1D14"/>
                </a:solidFill>
                <a:latin typeface="Verdana"/>
                <a:sym typeface="Symbol" pitchFamily="18" charset="2"/>
              </a:rPr>
              <a:t>. €</a:t>
            </a:r>
            <a:endParaRPr lang="es-ES" sz="1662" b="1" kern="0" dirty="0">
              <a:solidFill>
                <a:srgbClr val="DE1D14"/>
              </a:solidFill>
              <a:latin typeface="Verdana"/>
              <a:sym typeface="Symbol" pitchFamily="18" charset="2"/>
            </a:endParaRPr>
          </a:p>
          <a:p>
            <a:pPr marL="316495" indent="-316495" algn="just" fontAlgn="base">
              <a:spcBef>
                <a:spcPts val="1108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q"/>
              <a:defRPr/>
            </a:pPr>
            <a:r>
              <a:rPr lang="es-ES" sz="2000" b="1" kern="0" dirty="0">
                <a:solidFill>
                  <a:srgbClr val="182D27"/>
                </a:solidFill>
                <a:latin typeface="Verdana"/>
                <a:sym typeface="Symbol" pitchFamily="18" charset="2"/>
              </a:rPr>
              <a:t>SE MANTIENE LA POLÍTICA DE AVALES A LAS EMPRESAS CON 1.150 M. €</a:t>
            </a:r>
          </a:p>
          <a:p>
            <a:pPr marL="316495" indent="-316495" algn="just" fontAlgn="base">
              <a:spcBef>
                <a:spcPts val="1108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q"/>
              <a:defRPr/>
            </a:pPr>
            <a:r>
              <a:rPr lang="es-ES" sz="2000" b="1" kern="0" dirty="0">
                <a:solidFill>
                  <a:srgbClr val="182D27"/>
                </a:solidFill>
                <a:latin typeface="Verdana"/>
                <a:sym typeface="Symbol" pitchFamily="18" charset="2"/>
              </a:rPr>
              <a:t>LAS POLÍTICAS DE EMPLEO CUENTAN CON </a:t>
            </a:r>
            <a:r>
              <a:rPr lang="es-ES" sz="2000" b="1" kern="0" dirty="0" smtClean="0">
                <a:solidFill>
                  <a:srgbClr val="182D27"/>
                </a:solidFill>
                <a:latin typeface="Verdana"/>
                <a:sym typeface="Symbol" pitchFamily="18" charset="2"/>
              </a:rPr>
              <a:t>304,47 </a:t>
            </a:r>
            <a:r>
              <a:rPr lang="es-ES" sz="2000" b="1" kern="0" dirty="0">
                <a:solidFill>
                  <a:srgbClr val="182D27"/>
                </a:solidFill>
                <a:latin typeface="Verdana"/>
                <a:sym typeface="Symbol" pitchFamily="18" charset="2"/>
              </a:rPr>
              <a:t>M</a:t>
            </a:r>
            <a:r>
              <a:rPr lang="es-ES" sz="2000" b="1" kern="0" dirty="0" smtClean="0">
                <a:solidFill>
                  <a:srgbClr val="182D27"/>
                </a:solidFill>
                <a:latin typeface="Verdana"/>
                <a:sym typeface="Symbol" pitchFamily="18" charset="2"/>
              </a:rPr>
              <a:t>. €</a:t>
            </a:r>
            <a:endParaRPr lang="es-ES" sz="2000" b="1" kern="0" dirty="0">
              <a:solidFill>
                <a:srgbClr val="182D27"/>
              </a:solidFill>
              <a:latin typeface="Verdana"/>
              <a:sym typeface="Symbol" pitchFamily="18" charset="2"/>
            </a:endParaRPr>
          </a:p>
          <a:p>
            <a:pPr marL="316495" indent="-316495" algn="just" fontAlgn="base">
              <a:spcBef>
                <a:spcPts val="1108"/>
              </a:spcBef>
              <a:spcAft>
                <a:spcPct val="0"/>
              </a:spcAft>
              <a:buClr>
                <a:srgbClr val="B3001F"/>
              </a:buClr>
              <a:defRPr/>
            </a:pPr>
            <a:endParaRPr lang="es-ES" sz="1846" b="1" kern="0" dirty="0">
              <a:solidFill>
                <a:srgbClr val="182D27"/>
              </a:solidFill>
              <a:latin typeface="Verdana"/>
              <a:sym typeface="Symbol" pitchFamily="18" charset="2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801565" y="4509414"/>
            <a:ext cx="8044549" cy="1195754"/>
          </a:xfrm>
          <a:prstGeom prst="roundRect">
            <a:avLst>
              <a:gd name="adj" fmla="val 16667"/>
            </a:avLst>
          </a:prstGeom>
          <a:solidFill>
            <a:srgbClr val="DE1D14"/>
          </a:solidFill>
          <a:ln w="9525">
            <a:noFill/>
            <a:round/>
            <a:headEnd/>
            <a:tailEnd/>
          </a:ln>
          <a:effectLst/>
        </p:spPr>
        <p:txBody>
          <a:bodyPr wrap="none" lIns="84396" tIns="42198" rIns="84396" bIns="42198" anchor="ctr"/>
          <a:lstStyle/>
          <a:p>
            <a:pPr>
              <a:defRPr/>
            </a:pPr>
            <a:endParaRPr lang="es-ES" sz="1662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AutoShape 6" descr="20%"/>
          <p:cNvSpPr>
            <a:spLocks noChangeArrowheads="1"/>
          </p:cNvSpPr>
          <p:nvPr/>
        </p:nvSpPr>
        <p:spPr bwMode="auto">
          <a:xfrm>
            <a:off x="877765" y="4931445"/>
            <a:ext cx="7901880" cy="703385"/>
          </a:xfrm>
          <a:prstGeom prst="roundRect">
            <a:avLst>
              <a:gd name="adj" fmla="val 16667"/>
            </a:avLst>
          </a:prstGeom>
          <a:pattFill prst="pct20">
            <a:fgClr>
              <a:srgbClr val="6B9F9B"/>
            </a:fgClr>
            <a:bgClr>
              <a:srgbClr val="FFFFFF"/>
            </a:bgClr>
          </a:pattFill>
          <a:ln w="9525">
            <a:solidFill>
              <a:srgbClr val="F8E206"/>
            </a:solidFill>
            <a:round/>
            <a:headEnd/>
            <a:tailEnd/>
          </a:ln>
          <a:effectLst/>
        </p:spPr>
        <p:txBody>
          <a:bodyPr wrap="none" lIns="84396" tIns="42198" rIns="84396" bIns="42198" anchor="ctr"/>
          <a:lstStyle/>
          <a:p>
            <a:pPr>
              <a:defRPr/>
            </a:pPr>
            <a:endParaRPr lang="es-ES" sz="1662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77765" y="4509415"/>
            <a:ext cx="8077200" cy="36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396" tIns="42198" rIns="84396" bIns="4219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846" b="1" kern="0" dirty="0">
                <a:solidFill>
                  <a:schemeClr val="bg2"/>
                </a:solidFill>
                <a:latin typeface="Verdana" pitchFamily="34" charset="0"/>
              </a:rPr>
              <a:t>LANZADERA FINANCIERA DE CASTILLA Y LEÓN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73575" y="4919882"/>
            <a:ext cx="7906071" cy="730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396" tIns="42198" rIns="84396" bIns="42198">
            <a:spAutoFit/>
          </a:bodyPr>
          <a:lstStyle/>
          <a:p>
            <a:pPr algn="ctr">
              <a:spcBef>
                <a:spcPts val="600"/>
              </a:spcBef>
              <a:buClr>
                <a:srgbClr val="B31218"/>
              </a:buClr>
            </a:pPr>
            <a:r>
              <a:rPr lang="es-ES" sz="1846" b="1" dirty="0">
                <a:solidFill>
                  <a:srgbClr val="182D27"/>
                </a:solidFill>
                <a:latin typeface="Verdana" pitchFamily="34" charset="0"/>
              </a:rPr>
              <a:t>PROYECTOS FINANCIADOS: </a:t>
            </a:r>
            <a:r>
              <a:rPr lang="es-ES" sz="1846" b="1" dirty="0" smtClean="0">
                <a:solidFill>
                  <a:srgbClr val="182D27"/>
                </a:solidFill>
                <a:latin typeface="Verdana" pitchFamily="34" charset="0"/>
              </a:rPr>
              <a:t>5.604</a:t>
            </a:r>
            <a:endParaRPr lang="es-ES" sz="1846" b="1" dirty="0">
              <a:solidFill>
                <a:srgbClr val="182D27"/>
              </a:solidFill>
              <a:latin typeface="Verdana" pitchFamily="34" charset="0"/>
            </a:endParaRPr>
          </a:p>
          <a:p>
            <a:pPr algn="ctr">
              <a:spcBef>
                <a:spcPts val="600"/>
              </a:spcBef>
              <a:buClr>
                <a:srgbClr val="B31218"/>
              </a:buClr>
            </a:pPr>
            <a:r>
              <a:rPr lang="es-ES" sz="1846" b="1" dirty="0">
                <a:solidFill>
                  <a:srgbClr val="182D27"/>
                </a:solidFill>
                <a:latin typeface="Verdana" pitchFamily="34" charset="0"/>
              </a:rPr>
              <a:t>IMPORTE: </a:t>
            </a:r>
            <a:r>
              <a:rPr lang="es-ES" sz="1846" b="1" dirty="0" smtClean="0">
                <a:solidFill>
                  <a:srgbClr val="182D27"/>
                </a:solidFill>
                <a:latin typeface="Verdana" pitchFamily="34" charset="0"/>
              </a:rPr>
              <a:t>865,57 </a:t>
            </a:r>
            <a:r>
              <a:rPr lang="es-ES" sz="1846" b="1" dirty="0">
                <a:solidFill>
                  <a:srgbClr val="182D27"/>
                </a:solidFill>
                <a:latin typeface="Verdana" pitchFamily="34" charset="0"/>
              </a:rPr>
              <a:t>M</a:t>
            </a:r>
            <a:r>
              <a:rPr lang="es-ES" sz="1846" b="1" dirty="0" smtClean="0">
                <a:solidFill>
                  <a:srgbClr val="182D27"/>
                </a:solidFill>
                <a:latin typeface="Verdana" pitchFamily="34" charset="0"/>
              </a:rPr>
              <a:t>. €</a:t>
            </a:r>
            <a:endParaRPr lang="es-ES" sz="1662" b="1" dirty="0">
              <a:solidFill>
                <a:srgbClr val="182D27"/>
              </a:solidFill>
              <a:latin typeface="Verdana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801564" y="5793996"/>
            <a:ext cx="8044549" cy="950533"/>
          </a:xfrm>
          <a:prstGeom prst="roundRect">
            <a:avLst/>
          </a:prstGeom>
          <a:solidFill>
            <a:srgbClr val="7DC9CD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CIENCIA Y TECNOLOGÍA: 236 M. €    </a:t>
            </a: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∆7</a:t>
            </a: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     </a:t>
            </a:r>
            <a:r>
              <a:rPr lang="es-ES" sz="2000" b="1" dirty="0" smtClean="0">
                <a:solidFill>
                  <a:srgbClr val="DE1D14"/>
                </a:solidFill>
                <a:effectLst>
                  <a:outerShdw blurRad="508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2,8 % del gasto de las </a:t>
            </a:r>
            <a:r>
              <a:rPr lang="es-ES" sz="2000" b="1" dirty="0">
                <a:solidFill>
                  <a:srgbClr val="DE1D14"/>
                </a:solidFill>
                <a:effectLst>
                  <a:outerShdw blurRad="508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s-ES" sz="2000" b="1" dirty="0" smtClean="0">
                <a:solidFill>
                  <a:srgbClr val="DE1D14"/>
                </a:solidFill>
                <a:effectLst>
                  <a:outerShdw blurRad="508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onsejerías</a:t>
            </a:r>
            <a:endParaRPr lang="es-ES" sz="2400" b="1" dirty="0">
              <a:solidFill>
                <a:srgbClr val="DE1D14"/>
              </a:solidFill>
              <a:effectLst>
                <a:outerShdw blurRad="508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39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614344" y="1608150"/>
            <a:ext cx="8458513" cy="1723526"/>
          </a:xfrm>
          <a:prstGeom prst="roundRect">
            <a:avLst/>
          </a:prstGeom>
          <a:solidFill>
            <a:srgbClr val="DE1D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721850" y="801072"/>
            <a:ext cx="8171324" cy="593971"/>
          </a:xfrm>
          <a:prstGeom prst="roundRect">
            <a:avLst>
              <a:gd name="adj" fmla="val 16667"/>
            </a:avLst>
          </a:prstGeom>
          <a:solidFill>
            <a:srgbClr val="7DC9CD"/>
          </a:solidFill>
          <a:ln w="9525">
            <a:solidFill>
              <a:srgbClr val="182D27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  <a:extLst/>
        </p:spPr>
        <p:txBody>
          <a:bodyPr wrap="none" lIns="84396" tIns="42198" rIns="84396" bIns="42198" anchor="ctr"/>
          <a:lstStyle/>
          <a:p>
            <a:pPr algn="ctr"/>
            <a:r>
              <a:rPr lang="es-ES" sz="2000" b="1" dirty="0" smtClean="0">
                <a:solidFill>
                  <a:srgbClr val="182D27"/>
                </a:solidFill>
                <a:latin typeface="Verdana" pitchFamily="34" charset="0"/>
              </a:rPr>
              <a:t>AGRICULTURA Y GANADERÍA</a:t>
            </a:r>
            <a:endParaRPr lang="es-ES" sz="2000" b="1" dirty="0">
              <a:solidFill>
                <a:srgbClr val="182D27"/>
              </a:solidFill>
              <a:latin typeface="Verdana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159172" y="1655329"/>
            <a:ext cx="7569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CONTEMPLAN 1.400,54 M. € PARA ESTE SECTOR</a:t>
            </a:r>
            <a:endParaRPr lang="es-E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721850" y="2102618"/>
            <a:ext cx="8171324" cy="103209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rgbClr val="182D27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DE1D14"/>
              </a:buClr>
              <a:buFont typeface="Wingdings" panose="05000000000000000000" pitchFamily="2" charset="2"/>
              <a:buChar char="q"/>
            </a:pPr>
            <a:r>
              <a:rPr lang="es-ES" b="1" dirty="0" smtClean="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</a:t>
            </a:r>
            <a:r>
              <a:rPr lang="es-ES" b="1" dirty="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s-ES" b="1" dirty="0" smtClean="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b="1" dirty="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924,42 M</a:t>
            </a:r>
            <a:r>
              <a:rPr lang="es-ES" b="1" dirty="0" smtClean="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€</a:t>
            </a:r>
            <a:endParaRPr lang="es-ES" b="1" dirty="0">
              <a:solidFill>
                <a:srgbClr val="182D2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DE1D14"/>
              </a:buClr>
              <a:buFont typeface="Wingdings" panose="05000000000000000000" pitchFamily="2" charset="2"/>
              <a:buChar char="q"/>
            </a:pPr>
            <a:r>
              <a:rPr lang="es-ES" b="1" dirty="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CONSEJERÍA DE AGRICULTURA Y GANADERÍA: 476,12 M</a:t>
            </a:r>
            <a:r>
              <a:rPr lang="es-ES" b="1" dirty="0" smtClean="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€</a:t>
            </a:r>
            <a:endParaRPr lang="es-ES" sz="1600" b="1" dirty="0">
              <a:solidFill>
                <a:srgbClr val="182D2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1950">
              <a:spcBef>
                <a:spcPts val="600"/>
              </a:spcBef>
            </a:pPr>
            <a:r>
              <a:rPr lang="es-ES" sz="1600" b="1" dirty="0" smtClean="0">
                <a:solidFill>
                  <a:srgbClr val="DE1D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AUMENTAN </a:t>
            </a:r>
            <a:r>
              <a:rPr lang="es-ES" sz="1600" b="1" dirty="0">
                <a:solidFill>
                  <a:srgbClr val="DE1D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OPERACIONES NO FINANCIERAS EL </a:t>
            </a:r>
            <a:r>
              <a:rPr lang="es-ES" sz="1600" b="1" dirty="0" smtClean="0">
                <a:solidFill>
                  <a:srgbClr val="DE1D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7,1 %</a:t>
            </a:r>
            <a:endParaRPr lang="es-ES" sz="1600" b="1" dirty="0">
              <a:solidFill>
                <a:srgbClr val="DE1D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297560" y="3479929"/>
            <a:ext cx="7595614" cy="3140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buClr>
                <a:srgbClr val="DE1D14"/>
              </a:buClr>
              <a:buFont typeface="Wingdings" panose="05000000000000000000" pitchFamily="2" charset="2"/>
              <a:buChar char="q"/>
            </a:pPr>
            <a:r>
              <a:rPr lang="es-ES" b="1" dirty="0" smtClean="0">
                <a:solidFill>
                  <a:srgbClr val="182D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ACTUACIONES DE APOYO A LA EMPRESA Y PRODUCCIÓN AGRARIA: 194,70 M. €.</a:t>
            </a:r>
          </a:p>
          <a:p>
            <a:pPr marL="625475" indent="-285750">
              <a:lnSpc>
                <a:spcPct val="114000"/>
              </a:lnSpc>
              <a:buClr>
                <a:srgbClr val="DE1D14"/>
              </a:buClr>
              <a:buFont typeface="Wingdings" panose="05000000000000000000" pitchFamily="2" charset="2"/>
              <a:buChar char="Ø"/>
            </a:pPr>
            <a:r>
              <a:rPr lang="es-ES" sz="1600" b="1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MODERNIZACIÓN Y REJUVENECIMIENTO DE LAS EXPLOTACIONES: 40 M. € ∆9,2 %.</a:t>
            </a:r>
          </a:p>
          <a:p>
            <a:pPr marL="625475" indent="-285750">
              <a:lnSpc>
                <a:spcPct val="114000"/>
              </a:lnSpc>
              <a:spcAft>
                <a:spcPts val="1000"/>
              </a:spcAft>
              <a:buClr>
                <a:srgbClr val="DE1D14"/>
              </a:buClr>
              <a:buFont typeface="Wingdings" panose="05000000000000000000" pitchFamily="2" charset="2"/>
              <a:buChar char="Ø"/>
            </a:pPr>
            <a:r>
              <a:rPr lang="es-ES" sz="1600" b="1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MEJORA DE LAS EXPLOTACIONES Y PRODUCCIÓN AGROPECUARIA: 45,6 M. € ∆10,9 %.</a:t>
            </a:r>
          </a:p>
          <a:p>
            <a:pPr marL="285750" indent="-285750">
              <a:lnSpc>
                <a:spcPct val="114000"/>
              </a:lnSpc>
              <a:buClr>
                <a:srgbClr val="DE1D14"/>
              </a:buClr>
              <a:buFont typeface="Wingdings" panose="05000000000000000000" pitchFamily="2" charset="2"/>
              <a:buChar char="q"/>
            </a:pPr>
            <a:r>
              <a:rPr lang="es-ES" b="1" dirty="0" smtClean="0">
                <a:solidFill>
                  <a:srgbClr val="182D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DESARROLLO DE LAS INFRAESTRUCTURAS </a:t>
            </a:r>
            <a:r>
              <a:rPr lang="es-ES" b="1" dirty="0" smtClean="0">
                <a:solidFill>
                  <a:srgbClr val="182D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AGRARIAS: 77,15 </a:t>
            </a:r>
            <a:r>
              <a:rPr lang="es-ES" b="1" dirty="0" smtClean="0">
                <a:solidFill>
                  <a:srgbClr val="182D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 €.</a:t>
            </a:r>
          </a:p>
          <a:p>
            <a:pPr marL="625475" indent="-285750">
              <a:lnSpc>
                <a:spcPct val="114000"/>
              </a:lnSpc>
              <a:buClr>
                <a:srgbClr val="DE1D14"/>
              </a:buClr>
              <a:buFont typeface="Wingdings" panose="05000000000000000000" pitchFamily="2" charset="2"/>
              <a:buChar char="Ø"/>
            </a:pPr>
            <a:r>
              <a:rPr lang="es-ES" sz="1600" b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INVERSIÓN EN REGADÍOS Y CONCENTRACIONES PARCELARIAS: 67,72 M</a:t>
            </a:r>
            <a:r>
              <a:rPr lang="es-ES" sz="1600" b="1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€ </a:t>
            </a:r>
            <a:r>
              <a:rPr lang="es-ES" sz="1600" b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∆</a:t>
            </a:r>
            <a:r>
              <a:rPr lang="es-ES" sz="1600" b="1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36,7 %.</a:t>
            </a:r>
            <a:endParaRPr lang="es-ES" sz="1600" b="1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052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2531" y="1607409"/>
            <a:ext cx="7829668" cy="4852657"/>
          </a:xfrm>
          <a:prstGeom prst="rect">
            <a:avLst/>
          </a:prstGeom>
        </p:spPr>
      </p:pic>
      <p:sp>
        <p:nvSpPr>
          <p:cNvPr id="5" name="2 Rectángulo redondeado"/>
          <p:cNvSpPr/>
          <p:nvPr/>
        </p:nvSpPr>
        <p:spPr>
          <a:xfrm>
            <a:off x="882531" y="827658"/>
            <a:ext cx="7829668" cy="576064"/>
          </a:xfrm>
          <a:prstGeom prst="roundRect">
            <a:avLst/>
          </a:prstGeom>
          <a:solidFill>
            <a:srgbClr val="7DC9CD"/>
          </a:solidFill>
          <a:ln>
            <a:solidFill>
              <a:srgbClr val="182D27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s-ES" sz="2000" b="1" dirty="0" smtClean="0">
                <a:solidFill>
                  <a:srgbClr val="182D2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CLASIFICACIÓN ECONÓMICA DE LOS GASTOS</a:t>
            </a:r>
            <a:endParaRPr lang="es-ES" sz="2000" b="1" dirty="0">
              <a:solidFill>
                <a:srgbClr val="182D2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77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125738" y="1066800"/>
            <a:ext cx="7550719" cy="1143000"/>
          </a:xfrm>
          <a:prstGeom prst="roundRect">
            <a:avLst>
              <a:gd name="adj" fmla="val 16667"/>
            </a:avLst>
          </a:prstGeom>
          <a:solidFill>
            <a:srgbClr val="7DC9CD"/>
          </a:solidFill>
          <a:ln w="9525">
            <a:solidFill>
              <a:srgbClr val="004955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91429" tIns="45715" rIns="91429" bIns="45715" anchor="ctr"/>
          <a:lstStyle/>
          <a:p>
            <a:pPr>
              <a:defRPr/>
            </a:pPr>
            <a:endParaRPr lang="es-E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95402" y="1066800"/>
            <a:ext cx="7237040" cy="44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300" b="1" dirty="0">
                <a:solidFill>
                  <a:srgbClr val="182D27"/>
                </a:solidFill>
                <a:latin typeface="Verdana" pitchFamily="34" charset="0"/>
              </a:rPr>
              <a:t>GASTOS DE PERSONAL: </a:t>
            </a:r>
            <a:r>
              <a:rPr lang="es-ES" sz="2300" b="1" dirty="0" smtClean="0">
                <a:solidFill>
                  <a:srgbClr val="182D27"/>
                </a:solidFill>
                <a:latin typeface="Verdana" pitchFamily="34" charset="0"/>
              </a:rPr>
              <a:t>3.678,64 </a:t>
            </a:r>
            <a:r>
              <a:rPr lang="es-ES" sz="2300" b="1" dirty="0">
                <a:solidFill>
                  <a:srgbClr val="182D27"/>
                </a:solidFill>
                <a:latin typeface="Verdana" pitchFamily="34" charset="0"/>
              </a:rPr>
              <a:t>M</a:t>
            </a:r>
            <a:r>
              <a:rPr lang="es-ES" sz="2300" b="1" dirty="0" smtClean="0">
                <a:solidFill>
                  <a:srgbClr val="182D27"/>
                </a:solidFill>
                <a:latin typeface="Verdana" pitchFamily="34" charset="0"/>
              </a:rPr>
              <a:t>. €</a:t>
            </a:r>
            <a:endParaRPr lang="es-ES" sz="2300" b="1" dirty="0">
              <a:solidFill>
                <a:srgbClr val="182D27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6" name="AutoShape 5" descr="20%"/>
          <p:cNvSpPr>
            <a:spLocks noChangeArrowheads="1"/>
          </p:cNvSpPr>
          <p:nvPr/>
        </p:nvSpPr>
        <p:spPr bwMode="auto">
          <a:xfrm>
            <a:off x="2195736" y="1524000"/>
            <a:ext cx="5400600" cy="457200"/>
          </a:xfrm>
          <a:prstGeom prst="roundRect">
            <a:avLst>
              <a:gd name="adj" fmla="val 16667"/>
            </a:avLst>
          </a:prstGeom>
          <a:pattFill prst="pct20">
            <a:fgClr>
              <a:srgbClr val="6B9F9B"/>
            </a:fgClr>
            <a:bgClr>
              <a:srgbClr val="FFFFFF"/>
            </a:bgClr>
          </a:pattFill>
          <a:ln w="9525">
            <a:solidFill>
              <a:srgbClr val="004857"/>
            </a:solidFill>
            <a:round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>
              <a:defRPr/>
            </a:pPr>
            <a:r>
              <a:rPr lang="es-ES" sz="2300" b="1" kern="0" dirty="0" smtClean="0">
                <a:solidFill>
                  <a:srgbClr val="DE1D14"/>
                </a:solidFill>
                <a:latin typeface="Verdana" pitchFamily="34" charset="0"/>
              </a:rPr>
              <a:t>33,9 % DEL PRESUPUESTO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1298" y="2636912"/>
            <a:ext cx="769620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marL="342861" indent="-342861" algn="just" fontAlgn="base">
              <a:spcBef>
                <a:spcPts val="1200"/>
              </a:spcBef>
              <a:buClr>
                <a:srgbClr val="DE1D14"/>
              </a:buClr>
              <a:buFont typeface="Wingdings" pitchFamily="2" charset="2"/>
              <a:buChar char="q"/>
              <a:defRPr/>
            </a:pPr>
            <a:r>
              <a:rPr lang="es-ES" sz="2000" b="1" kern="0" dirty="0" smtClean="0">
                <a:solidFill>
                  <a:srgbClr val="182D27"/>
                </a:solidFill>
                <a:latin typeface="Verdana"/>
              </a:rPr>
              <a:t>ABSORBEN EL 41,6 % DE LOS CRÉDITOS NO VINCULADOS DEL PRESUPUESTO.</a:t>
            </a:r>
          </a:p>
          <a:p>
            <a:pPr marL="342861" indent="-342861" algn="just" fontAlgn="base">
              <a:spcBef>
                <a:spcPts val="1200"/>
              </a:spcBef>
              <a:buClr>
                <a:srgbClr val="DE1D14"/>
              </a:buClr>
              <a:buFont typeface="Wingdings" pitchFamily="2" charset="2"/>
              <a:buChar char="q"/>
              <a:defRPr/>
            </a:pPr>
            <a:r>
              <a:rPr lang="es-ES" sz="2000" b="1" kern="0" dirty="0" smtClean="0">
                <a:solidFill>
                  <a:srgbClr val="182D27"/>
                </a:solidFill>
                <a:latin typeface="Verdana"/>
              </a:rPr>
              <a:t>SE INCREMENTAN LAS RETRIBUCIONES DE LOS EMPLEADOS PÚBLICOS, SUPEDITÁNDOLAS A LA NORMATIVA BÁSICA DEL ESTADO.</a:t>
            </a:r>
          </a:p>
          <a:p>
            <a:pPr marL="342861" indent="-342861" algn="just" fontAlgn="base">
              <a:spcBef>
                <a:spcPts val="1200"/>
              </a:spcBef>
              <a:buClr>
                <a:srgbClr val="DE1D14"/>
              </a:buClr>
              <a:buFont typeface="Wingdings" pitchFamily="2" charset="2"/>
              <a:buChar char="q"/>
              <a:defRPr/>
            </a:pPr>
            <a:r>
              <a:rPr lang="es-ES" sz="2000" b="1" kern="0" dirty="0" smtClean="0">
                <a:solidFill>
                  <a:srgbClr val="182D27"/>
                </a:solidFill>
                <a:latin typeface="Verdana"/>
              </a:rPr>
              <a:t>EL 86,7 % DE LOS GASTOS DE PERSONAL CORRESPONDE A LAS CONSEJERÍAS DE SANIDAD, EDUCACIÓN Y FAMILIA E IGUALDAD DE OPORTUNIDADES.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 txBox="1">
            <a:spLocks/>
          </p:cNvSpPr>
          <p:nvPr/>
        </p:nvSpPr>
        <p:spPr>
          <a:xfrm>
            <a:off x="755576" y="3013646"/>
            <a:ext cx="8207355" cy="3024336"/>
          </a:xfrm>
          <a:prstGeom prst="rect">
            <a:avLst/>
          </a:prstGeom>
        </p:spPr>
        <p:txBody>
          <a:bodyPr lIns="91429" tIns="45715" rIns="91429" bIns="45715">
            <a:normAutofit/>
          </a:bodyPr>
          <a:lstStyle/>
          <a:p>
            <a:pPr marL="342861" indent="-342861" algn="just" fontAlgn="base">
              <a:spcBef>
                <a:spcPts val="1200"/>
              </a:spcBef>
              <a:spcAft>
                <a:spcPct val="0"/>
              </a:spcAft>
              <a:buClr>
                <a:srgbClr val="B3001F"/>
              </a:buClr>
              <a:buFont typeface="Wingdings" pitchFamily="2" charset="2"/>
              <a:buChar char="q"/>
              <a:defRPr/>
            </a:pPr>
            <a:r>
              <a:rPr lang="es-ES" sz="2000" b="1" kern="0" dirty="0" smtClean="0">
                <a:solidFill>
                  <a:srgbClr val="182D27"/>
                </a:solidFill>
                <a:latin typeface="Verdana"/>
                <a:ea typeface="Verdana" pitchFamily="34" charset="0"/>
                <a:cs typeface="Verdana" pitchFamily="34" charset="0"/>
              </a:rPr>
              <a:t>ABSORBE EL 14,6 % </a:t>
            </a:r>
            <a:r>
              <a:rPr lang="es-ES" sz="2000" b="1" kern="0" dirty="0" smtClean="0">
                <a:solidFill>
                  <a:srgbClr val="182D27"/>
                </a:solidFill>
                <a:latin typeface="Verdana"/>
              </a:rPr>
              <a:t>DE LOS CRÉDITOS NO VINCULADOS DEL PRESUPUESTO.</a:t>
            </a:r>
            <a:endParaRPr lang="es-ES" sz="2000" b="1" kern="0" dirty="0" smtClean="0">
              <a:solidFill>
                <a:srgbClr val="182D27"/>
              </a:solidFill>
              <a:latin typeface="Verdana"/>
              <a:ea typeface="Verdana" pitchFamily="34" charset="0"/>
              <a:cs typeface="Verdana" pitchFamily="34" charset="0"/>
            </a:endParaRPr>
          </a:p>
          <a:p>
            <a:pPr marL="342861" indent="-342861" algn="just" fontAlgn="base">
              <a:spcBef>
                <a:spcPts val="1200"/>
              </a:spcBef>
              <a:spcAft>
                <a:spcPct val="0"/>
              </a:spcAft>
              <a:buClr>
                <a:srgbClr val="B3001F"/>
              </a:buClr>
              <a:buFont typeface="Wingdings" pitchFamily="2" charset="2"/>
              <a:buChar char="q"/>
              <a:defRPr/>
            </a:pPr>
            <a:r>
              <a:rPr lang="es-ES" sz="2000" b="1" kern="0" dirty="0" smtClean="0">
                <a:solidFill>
                  <a:srgbClr val="182D27"/>
                </a:solidFill>
                <a:latin typeface="Verdana"/>
                <a:ea typeface="Verdana" pitchFamily="34" charset="0"/>
                <a:cs typeface="Verdana" pitchFamily="34" charset="0"/>
              </a:rPr>
              <a:t>EL 93,9 % DE ESTE GASTO SE ENCUENTRA EN LAS CONSEJERÍAS DE SANIDAD, EDUCACIÓN Y FAMILIA E IGUALDAD DE OPORTUNIDADES.</a:t>
            </a:r>
          </a:p>
          <a:p>
            <a:pPr marL="342861" indent="-342861" algn="just" fontAlgn="base">
              <a:spcBef>
                <a:spcPts val="1200"/>
              </a:spcBef>
              <a:spcAft>
                <a:spcPct val="0"/>
              </a:spcAft>
              <a:buClr>
                <a:srgbClr val="B3001F"/>
              </a:buClr>
              <a:buFont typeface="Wingdings" pitchFamily="2" charset="2"/>
              <a:buChar char="q"/>
              <a:defRPr/>
            </a:pPr>
            <a:r>
              <a:rPr lang="es-ES" sz="2000" b="1" kern="0" dirty="0" smtClean="0">
                <a:solidFill>
                  <a:srgbClr val="182D27"/>
                </a:solidFill>
                <a:latin typeface="Verdana"/>
                <a:ea typeface="Verdana" pitchFamily="34" charset="0"/>
                <a:cs typeface="Verdana" pitchFamily="34" charset="0"/>
              </a:rPr>
              <a:t>EL RESTO DE LAS CONSEJERÍAS DISPONDRÁN DE 79,3 MILLONES.</a:t>
            </a:r>
          </a:p>
          <a:p>
            <a:pPr marL="342861" indent="-342861">
              <a:spcBef>
                <a:spcPct val="20000"/>
              </a:spcBef>
              <a:buClr>
                <a:srgbClr val="DE1D14"/>
              </a:buClr>
              <a:buFont typeface="Wingdings" pitchFamily="2" charset="2"/>
              <a:buChar char="q"/>
              <a:defRPr/>
            </a:pPr>
            <a:endParaRPr lang="es-ES" sz="3200" dirty="0">
              <a:solidFill>
                <a:srgbClr val="00547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99592" y="908720"/>
            <a:ext cx="7924800" cy="1371600"/>
          </a:xfrm>
          <a:prstGeom prst="roundRect">
            <a:avLst>
              <a:gd name="adj" fmla="val 16667"/>
            </a:avLst>
          </a:prstGeom>
          <a:solidFill>
            <a:srgbClr val="7DC9CD"/>
          </a:solidFill>
          <a:ln w="9525">
            <a:solidFill>
              <a:srgbClr val="182D27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91429" tIns="45715" rIns="91429" bIns="45715" anchor="ctr"/>
          <a:lstStyle/>
          <a:p>
            <a:pPr>
              <a:defRPr/>
            </a:pPr>
            <a:endParaRPr lang="es-E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99592" y="908722"/>
            <a:ext cx="7924800" cy="800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algn="ctr"/>
            <a:r>
              <a:rPr lang="es-ES" sz="2300" b="1" dirty="0" smtClean="0">
                <a:solidFill>
                  <a:srgbClr val="182D27"/>
                </a:solidFill>
                <a:latin typeface="Verdana" pitchFamily="34" charset="0"/>
              </a:rPr>
              <a:t>GASTO </a:t>
            </a:r>
            <a:r>
              <a:rPr lang="es-ES" sz="2300" b="1" dirty="0">
                <a:solidFill>
                  <a:srgbClr val="182D27"/>
                </a:solidFill>
                <a:latin typeface="Verdana" pitchFamily="34" charset="0"/>
              </a:rPr>
              <a:t>CORRIENTE </a:t>
            </a:r>
            <a:r>
              <a:rPr lang="es-ES" sz="2300" b="1" dirty="0" smtClean="0">
                <a:solidFill>
                  <a:srgbClr val="182D27"/>
                </a:solidFill>
                <a:latin typeface="Verdana" pitchFamily="34" charset="0"/>
              </a:rPr>
              <a:t>EN BIENES </a:t>
            </a:r>
            <a:r>
              <a:rPr lang="es-ES" sz="2300" b="1" dirty="0">
                <a:solidFill>
                  <a:srgbClr val="182D27"/>
                </a:solidFill>
                <a:latin typeface="Verdana" pitchFamily="34" charset="0"/>
              </a:rPr>
              <a:t>Y SERVICIOS: </a:t>
            </a:r>
            <a:r>
              <a:rPr lang="es-ES" sz="2300" b="1" dirty="0" smtClean="0">
                <a:solidFill>
                  <a:srgbClr val="182D27"/>
                </a:solidFill>
                <a:latin typeface="Verdana" pitchFamily="34" charset="0"/>
              </a:rPr>
              <a:t>1.430,41 M. €</a:t>
            </a:r>
            <a:endParaRPr lang="es-ES" sz="2300" b="1" dirty="0">
              <a:solidFill>
                <a:srgbClr val="182D27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6" name="AutoShape 5" descr="20%"/>
          <p:cNvSpPr>
            <a:spLocks noChangeArrowheads="1"/>
          </p:cNvSpPr>
          <p:nvPr/>
        </p:nvSpPr>
        <p:spPr bwMode="auto">
          <a:xfrm>
            <a:off x="2118792" y="1746920"/>
            <a:ext cx="5477544" cy="457200"/>
          </a:xfrm>
          <a:prstGeom prst="roundRect">
            <a:avLst>
              <a:gd name="adj" fmla="val 16667"/>
            </a:avLst>
          </a:prstGeom>
          <a:pattFill prst="pct20">
            <a:fgClr>
              <a:srgbClr val="6B9F9B"/>
            </a:fgClr>
            <a:bgClr>
              <a:srgbClr val="FFFFFF"/>
            </a:bgClr>
          </a:pattFill>
          <a:ln w="9525">
            <a:solidFill>
              <a:srgbClr val="004857"/>
            </a:solidFill>
            <a:round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>
              <a:defRPr/>
            </a:pPr>
            <a:r>
              <a:rPr lang="es-ES" sz="2300" b="1" kern="0" dirty="0" smtClean="0">
                <a:solidFill>
                  <a:srgbClr val="DE1D14"/>
                </a:solidFill>
                <a:latin typeface="Verdana" pitchFamily="34" charset="0"/>
              </a:rPr>
              <a:t>13,2 % DEL PRESUPUESTO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524000" y="1219200"/>
            <a:ext cx="6553022" cy="1676400"/>
          </a:xfrm>
          <a:prstGeom prst="roundRect">
            <a:avLst>
              <a:gd name="adj" fmla="val 16667"/>
            </a:avLst>
          </a:prstGeom>
          <a:solidFill>
            <a:srgbClr val="7DC9CD"/>
          </a:solidFill>
          <a:ln w="9525">
            <a:solidFill>
              <a:srgbClr val="182D27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91429" tIns="45715" rIns="91429" bIns="45715" anchor="ctr"/>
          <a:lstStyle/>
          <a:p>
            <a:pPr>
              <a:defRPr/>
            </a:pPr>
            <a:endParaRPr lang="es-E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00100" y="3571875"/>
            <a:ext cx="7772400" cy="277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marL="342861" indent="-342861" algn="just" fontAlgn="base">
              <a:spcBef>
                <a:spcPts val="1200"/>
              </a:spcBef>
              <a:spcAft>
                <a:spcPct val="0"/>
              </a:spcAft>
              <a:buClr>
                <a:srgbClr val="B3001F"/>
              </a:buClr>
              <a:buFont typeface="Wingdings" pitchFamily="2" charset="2"/>
              <a:buChar char="q"/>
              <a:defRPr/>
            </a:pPr>
            <a:r>
              <a:rPr lang="es-ES" sz="2000" b="1" kern="0" dirty="0" smtClean="0">
                <a:solidFill>
                  <a:srgbClr val="182D27"/>
                </a:solidFill>
                <a:latin typeface="Verdana"/>
                <a:ea typeface="Verdana" pitchFamily="34" charset="0"/>
                <a:cs typeface="Verdana" pitchFamily="34" charset="0"/>
              </a:rPr>
              <a:t>ABSORBE </a:t>
            </a:r>
            <a:r>
              <a:rPr lang="es-ES" sz="2000" b="1" kern="0" dirty="0">
                <a:solidFill>
                  <a:srgbClr val="182D27"/>
                </a:solidFill>
                <a:latin typeface="Verdana"/>
                <a:ea typeface="Verdana" pitchFamily="34" charset="0"/>
                <a:cs typeface="Verdana" pitchFamily="34" charset="0"/>
              </a:rPr>
              <a:t>EL 3,3 % DE LOS CRÉDITOS NO VINCULADOS DEL PRESUPUESTO.</a:t>
            </a:r>
          </a:p>
          <a:p>
            <a:pPr marL="342861" indent="-342861" algn="just" fontAlgn="base">
              <a:spcBef>
                <a:spcPts val="1200"/>
              </a:spcBef>
              <a:spcAft>
                <a:spcPct val="0"/>
              </a:spcAft>
              <a:buClr>
                <a:srgbClr val="B3001F"/>
              </a:buClr>
              <a:buFont typeface="Wingdings" pitchFamily="2" charset="2"/>
              <a:buChar char="q"/>
              <a:defRPr/>
            </a:pPr>
            <a:r>
              <a:rPr lang="es-ES" sz="2000" b="1" kern="0" dirty="0">
                <a:solidFill>
                  <a:srgbClr val="182D27"/>
                </a:solidFill>
                <a:latin typeface="Verdana"/>
                <a:ea typeface="Verdana" pitchFamily="34" charset="0"/>
                <a:cs typeface="Verdana" pitchFamily="34" charset="0"/>
              </a:rPr>
              <a:t>EL 97,2 % CORRESPONDE A LA SECCIÓN DE DEUDA PÚBLICA.</a:t>
            </a:r>
          </a:p>
          <a:p>
            <a:pPr marL="342861" indent="-342861" algn="just" fontAlgn="base">
              <a:spcBef>
                <a:spcPts val="1200"/>
              </a:spcBef>
              <a:spcAft>
                <a:spcPct val="0"/>
              </a:spcAft>
              <a:buClr>
                <a:srgbClr val="B3001F"/>
              </a:buClr>
              <a:buFont typeface="Wingdings" pitchFamily="2" charset="2"/>
              <a:buChar char="q"/>
              <a:defRPr/>
            </a:pPr>
            <a:r>
              <a:rPr lang="es-ES" sz="2000" b="1" kern="0" dirty="0">
                <a:solidFill>
                  <a:srgbClr val="182D27"/>
                </a:solidFill>
                <a:latin typeface="Verdana"/>
                <a:ea typeface="Verdana" pitchFamily="34" charset="0"/>
                <a:cs typeface="Verdana" pitchFamily="34" charset="0"/>
              </a:rPr>
              <a:t>EL RESTO DERIVA DE LAS AYUDAS REINTEGRABLES  OTORGADAS A LAS EMPRESAS Y OTRAS OPERACIONES DE FINANCIACIÓN.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7664" y="1214424"/>
            <a:ext cx="6529358" cy="44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300" b="1" dirty="0">
                <a:solidFill>
                  <a:srgbClr val="182D27"/>
                </a:solidFill>
                <a:latin typeface="Verdana" pitchFamily="34" charset="0"/>
              </a:rPr>
              <a:t>GASTO POR INTERESES: </a:t>
            </a:r>
            <a:r>
              <a:rPr lang="es-ES" sz="2300" b="1" dirty="0" smtClean="0">
                <a:solidFill>
                  <a:srgbClr val="182D27"/>
                </a:solidFill>
                <a:latin typeface="Verdana" pitchFamily="34" charset="0"/>
              </a:rPr>
              <a:t>288,51 </a:t>
            </a:r>
            <a:r>
              <a:rPr lang="es-ES" sz="2300" b="1" dirty="0">
                <a:solidFill>
                  <a:srgbClr val="182D27"/>
                </a:solidFill>
                <a:latin typeface="Verdana" pitchFamily="34" charset="0"/>
              </a:rPr>
              <a:t>M. €</a:t>
            </a:r>
            <a:endParaRPr lang="es-ES" sz="2300" b="1" dirty="0">
              <a:solidFill>
                <a:srgbClr val="182D27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6" name="AutoShape 5" descr="20%"/>
          <p:cNvSpPr>
            <a:spLocks noChangeArrowheads="1"/>
          </p:cNvSpPr>
          <p:nvPr/>
        </p:nvSpPr>
        <p:spPr bwMode="auto">
          <a:xfrm>
            <a:off x="2286000" y="2286000"/>
            <a:ext cx="5029200" cy="457200"/>
          </a:xfrm>
          <a:prstGeom prst="roundRect">
            <a:avLst>
              <a:gd name="adj" fmla="val 16667"/>
            </a:avLst>
          </a:prstGeom>
          <a:pattFill prst="pct20">
            <a:fgClr>
              <a:srgbClr val="6B9F9B"/>
            </a:fgClr>
            <a:bgClr>
              <a:srgbClr val="FFFFFF"/>
            </a:bgClr>
          </a:pattFill>
          <a:ln w="9525">
            <a:solidFill>
              <a:srgbClr val="004857"/>
            </a:solidFill>
            <a:round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>
              <a:defRPr/>
            </a:pPr>
            <a:r>
              <a:rPr lang="es-ES" sz="2300" b="1" kern="0" dirty="0" smtClean="0">
                <a:solidFill>
                  <a:srgbClr val="DE1D14"/>
                </a:solidFill>
                <a:latin typeface="Verdana" pitchFamily="34" charset="0"/>
              </a:rPr>
              <a:t>2,7 % DEL PRESUPUESTO</a:t>
            </a:r>
          </a:p>
        </p:txBody>
      </p:sp>
      <p:sp>
        <p:nvSpPr>
          <p:cNvPr id="7" name="AutoShape 7" descr="20%"/>
          <p:cNvSpPr>
            <a:spLocks noChangeArrowheads="1"/>
          </p:cNvSpPr>
          <p:nvPr/>
        </p:nvSpPr>
        <p:spPr bwMode="auto">
          <a:xfrm>
            <a:off x="3886200" y="1676400"/>
            <a:ext cx="2133600" cy="53340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29" tIns="45715" rIns="91429" bIns="45715" anchor="ctr"/>
          <a:lstStyle/>
          <a:p>
            <a:pPr algn="ctr">
              <a:spcBef>
                <a:spcPct val="50000"/>
              </a:spcBef>
              <a:defRPr/>
            </a:pPr>
            <a:r>
              <a:rPr lang="es-E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sym typeface="Symbol"/>
              </a:rPr>
              <a:t></a:t>
            </a:r>
            <a:r>
              <a:rPr lang="es-ES" sz="2300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sym typeface="Symbol" pitchFamily="18" charset="2"/>
              </a:rPr>
              <a:t> </a:t>
            </a:r>
            <a:r>
              <a:rPr lang="es-ES" sz="23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sym typeface="Symbol" pitchFamily="18" charset="2"/>
              </a:rPr>
              <a:t>0,8 </a:t>
            </a:r>
            <a:r>
              <a:rPr lang="es-ES" sz="23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sym typeface="Symbol" pitchFamily="18" charset="2"/>
              </a:rPr>
              <a:t>%</a:t>
            </a:r>
            <a:endParaRPr lang="es-ES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899592" y="908720"/>
            <a:ext cx="7924800" cy="1224136"/>
          </a:xfrm>
          <a:prstGeom prst="roundRect">
            <a:avLst>
              <a:gd name="adj" fmla="val 16667"/>
            </a:avLst>
          </a:prstGeom>
          <a:solidFill>
            <a:srgbClr val="7DC9CD"/>
          </a:solidFill>
          <a:ln w="9525">
            <a:solidFill>
              <a:srgbClr val="182D27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91429" tIns="45715" rIns="91429" bIns="45715" anchor="ctr"/>
          <a:lstStyle/>
          <a:p>
            <a:pPr>
              <a:defRPr/>
            </a:pPr>
            <a:endParaRPr lang="es-E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99592" y="908721"/>
            <a:ext cx="7924800" cy="44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algn="ctr"/>
            <a:r>
              <a:rPr lang="es-ES" sz="2300" b="1" dirty="0" smtClean="0">
                <a:solidFill>
                  <a:srgbClr val="182D27"/>
                </a:solidFill>
                <a:latin typeface="Verdana" pitchFamily="34" charset="0"/>
              </a:rPr>
              <a:t>TRANSFERENCIAS CORRIENTES: 2.812,86 M</a:t>
            </a:r>
            <a:r>
              <a:rPr lang="es-ES" sz="2300" b="1" dirty="0">
                <a:solidFill>
                  <a:srgbClr val="182D27"/>
                </a:solidFill>
                <a:latin typeface="Verdana" pitchFamily="34" charset="0"/>
              </a:rPr>
              <a:t>.€</a:t>
            </a:r>
            <a:endParaRPr lang="es-ES" sz="2300" b="1" dirty="0">
              <a:solidFill>
                <a:srgbClr val="182D27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5" name="AutoShape 5" descr="20%"/>
          <p:cNvSpPr>
            <a:spLocks noChangeArrowheads="1"/>
          </p:cNvSpPr>
          <p:nvPr/>
        </p:nvSpPr>
        <p:spPr bwMode="auto">
          <a:xfrm>
            <a:off x="2112650" y="1464192"/>
            <a:ext cx="5477544" cy="457200"/>
          </a:xfrm>
          <a:prstGeom prst="roundRect">
            <a:avLst>
              <a:gd name="adj" fmla="val 16667"/>
            </a:avLst>
          </a:prstGeom>
          <a:pattFill prst="pct20">
            <a:fgClr>
              <a:srgbClr val="6B9F9B"/>
            </a:fgClr>
            <a:bgClr>
              <a:srgbClr val="FFFFFF"/>
            </a:bgClr>
          </a:pattFill>
          <a:ln w="9525">
            <a:solidFill>
              <a:srgbClr val="004857"/>
            </a:solidFill>
            <a:round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>
              <a:defRPr/>
            </a:pPr>
            <a:r>
              <a:rPr lang="es-ES" sz="2300" b="1" kern="0" dirty="0" smtClean="0">
                <a:solidFill>
                  <a:srgbClr val="DE1D14"/>
                </a:solidFill>
                <a:latin typeface="Verdana" pitchFamily="34" charset="0"/>
              </a:rPr>
              <a:t>25,9 % DEL PRESUPUESTO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755576" y="2978922"/>
            <a:ext cx="8198301" cy="3024336"/>
          </a:xfrm>
          <a:prstGeom prst="rect">
            <a:avLst/>
          </a:prstGeom>
        </p:spPr>
        <p:txBody>
          <a:bodyPr lIns="91429" tIns="45715" rIns="91429" bIns="45715">
            <a:normAutofit/>
          </a:bodyPr>
          <a:lstStyle/>
          <a:p>
            <a:pPr marL="342861" indent="-342861" algn="just" fontAlgn="base">
              <a:spcBef>
                <a:spcPts val="1200"/>
              </a:spcBef>
              <a:spcAft>
                <a:spcPct val="0"/>
              </a:spcAft>
              <a:buClr>
                <a:srgbClr val="B3001F"/>
              </a:buClr>
              <a:buFont typeface="Wingdings" pitchFamily="2" charset="2"/>
              <a:buChar char="q"/>
              <a:defRPr/>
            </a:pPr>
            <a:r>
              <a:rPr lang="es-ES" sz="2000" b="1" kern="0" dirty="0">
                <a:solidFill>
                  <a:srgbClr val="182D27"/>
                </a:solidFill>
                <a:latin typeface="Verdana"/>
                <a:ea typeface="Verdana" pitchFamily="34" charset="0"/>
                <a:cs typeface="Verdana" pitchFamily="34" charset="0"/>
              </a:rPr>
              <a:t>ABSORBEN EL 17,8 % DE LOS CRÉDITOS NO VINCULADOS DEL PRESUPUESTO.</a:t>
            </a:r>
          </a:p>
          <a:p>
            <a:pPr marL="342861" indent="-342861" algn="just" fontAlgn="base">
              <a:spcBef>
                <a:spcPts val="1200"/>
              </a:spcBef>
              <a:spcAft>
                <a:spcPct val="0"/>
              </a:spcAft>
              <a:buClr>
                <a:srgbClr val="B3001F"/>
              </a:buClr>
              <a:buFont typeface="Wingdings" pitchFamily="2" charset="2"/>
              <a:buChar char="q"/>
              <a:defRPr/>
            </a:pPr>
            <a:r>
              <a:rPr lang="es-ES" sz="2000" b="1" kern="0" dirty="0">
                <a:solidFill>
                  <a:srgbClr val="182D27"/>
                </a:solidFill>
                <a:latin typeface="Verdana"/>
                <a:ea typeface="Verdana" pitchFamily="34" charset="0"/>
                <a:cs typeface="Verdana" pitchFamily="34" charset="0"/>
              </a:rPr>
              <a:t>EL 95,8 % DE ESTE GASTO SE CONCENTRA EN LAS CONSEJERÍAS DE SANIDAD, EDUCACIÓN Y FAMILIA E IGUALDAD DE OPORTUNIDADES (EXCLUIDA </a:t>
            </a:r>
            <a:r>
              <a:rPr lang="es-ES" sz="2000" b="1" kern="0" dirty="0" smtClean="0">
                <a:solidFill>
                  <a:srgbClr val="182D27"/>
                </a:solidFill>
                <a:latin typeface="Verdana"/>
                <a:ea typeface="Verdana" pitchFamily="34" charset="0"/>
                <a:cs typeface="Verdana" pitchFamily="34" charset="0"/>
              </a:rPr>
              <a:t>LA PAC).</a:t>
            </a:r>
            <a:endParaRPr lang="es-ES" sz="2000" b="1" kern="0" dirty="0">
              <a:solidFill>
                <a:srgbClr val="182D27"/>
              </a:solidFill>
              <a:latin typeface="Verdana"/>
              <a:ea typeface="Verdana" pitchFamily="34" charset="0"/>
              <a:cs typeface="Verdana" pitchFamily="34" charset="0"/>
            </a:endParaRPr>
          </a:p>
          <a:p>
            <a:pPr marL="342861" indent="-342861" algn="just" fontAlgn="base">
              <a:spcBef>
                <a:spcPts val="1200"/>
              </a:spcBef>
              <a:spcAft>
                <a:spcPct val="0"/>
              </a:spcAft>
              <a:buClr>
                <a:srgbClr val="B3001F"/>
              </a:buClr>
              <a:buFont typeface="Wingdings" pitchFamily="2" charset="2"/>
              <a:buChar char="q"/>
              <a:defRPr/>
            </a:pPr>
            <a:r>
              <a:rPr lang="es-ES" sz="2000" b="1" kern="0" dirty="0">
                <a:solidFill>
                  <a:srgbClr val="182D27"/>
                </a:solidFill>
                <a:latin typeface="Verdana"/>
                <a:ea typeface="Verdana" pitchFamily="34" charset="0"/>
                <a:cs typeface="Verdana" pitchFamily="34" charset="0"/>
              </a:rPr>
              <a:t>EL RESTO DE LAS CONSEJERÍAS GESTIONARÁN 79,6 MILLONES.</a:t>
            </a:r>
          </a:p>
          <a:p>
            <a:pPr marL="342861" indent="-342861" algn="just" fontAlgn="base">
              <a:spcBef>
                <a:spcPts val="1200"/>
              </a:spcBef>
              <a:spcAft>
                <a:spcPct val="0"/>
              </a:spcAft>
              <a:buClr>
                <a:srgbClr val="B3001F"/>
              </a:buClr>
              <a:buFont typeface="Wingdings" pitchFamily="2" charset="2"/>
              <a:buChar char="q"/>
              <a:defRPr/>
            </a:pPr>
            <a:r>
              <a:rPr lang="es-ES" sz="2000" b="1" kern="0" dirty="0" smtClean="0">
                <a:solidFill>
                  <a:srgbClr val="182D27"/>
                </a:solidFill>
                <a:latin typeface="Verdana"/>
                <a:ea typeface="Verdana" pitchFamily="34" charset="0"/>
                <a:cs typeface="Verdana" pitchFamily="34" charset="0"/>
              </a:rPr>
              <a:t>PAC: </a:t>
            </a:r>
            <a:r>
              <a:rPr lang="es-ES" sz="2000" b="1" kern="0" dirty="0">
                <a:solidFill>
                  <a:srgbClr val="182D27"/>
                </a:solidFill>
                <a:latin typeface="Verdana"/>
                <a:ea typeface="Verdana" pitchFamily="34" charset="0"/>
                <a:cs typeface="Verdana" pitchFamily="34" charset="0"/>
              </a:rPr>
              <a:t>924,42 MILLONES DE EUROS.</a:t>
            </a:r>
          </a:p>
          <a:p>
            <a:pPr marL="342861" indent="-342861">
              <a:spcBef>
                <a:spcPct val="20000"/>
              </a:spcBef>
              <a:buClr>
                <a:srgbClr val="DE1D14"/>
              </a:buClr>
              <a:buFont typeface="Wingdings" pitchFamily="2" charset="2"/>
              <a:buChar char="q"/>
              <a:defRPr/>
            </a:pPr>
            <a:endParaRPr lang="es-ES" sz="3200" dirty="0">
              <a:solidFill>
                <a:srgbClr val="00547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936284" y="1143000"/>
            <a:ext cx="7757864" cy="990600"/>
          </a:xfrm>
          <a:prstGeom prst="roundRect">
            <a:avLst>
              <a:gd name="adj" fmla="val 16667"/>
            </a:avLst>
          </a:prstGeom>
          <a:solidFill>
            <a:srgbClr val="7DC9CD"/>
          </a:solidFill>
          <a:ln w="9525">
            <a:solidFill>
              <a:srgbClr val="182D27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91429" tIns="45715" rIns="91429" bIns="45715" anchor="ctr"/>
          <a:lstStyle/>
          <a:p>
            <a:pPr>
              <a:defRPr/>
            </a:pPr>
            <a:endParaRPr lang="es-E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769546" y="2420889"/>
            <a:ext cx="8277444" cy="395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marL="342861" indent="-342861" algn="just" fontAlgn="base">
              <a:spcBef>
                <a:spcPct val="20000"/>
              </a:spcBef>
              <a:spcAft>
                <a:spcPct val="0"/>
              </a:spcAft>
              <a:buClr>
                <a:srgbClr val="B3001F"/>
              </a:buClr>
              <a:buFont typeface="Wingdings" pitchFamily="2" charset="2"/>
              <a:buChar char="q"/>
              <a:defRPr/>
            </a:pPr>
            <a:endParaRPr lang="es-ES" b="1" kern="0" dirty="0" smtClean="0">
              <a:solidFill>
                <a:srgbClr val="004857"/>
              </a:solidFill>
              <a:latin typeface="Verdana"/>
            </a:endParaRPr>
          </a:p>
          <a:p>
            <a:pPr marL="342861" indent="-342861" algn="just" fontAlgn="base">
              <a:spcBef>
                <a:spcPts val="1200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q"/>
            </a:pPr>
            <a:r>
              <a:rPr lang="es-ES" sz="2000" b="1" kern="0" dirty="0" smtClean="0">
                <a:solidFill>
                  <a:srgbClr val="182D27"/>
                </a:solidFill>
                <a:latin typeface="Verdana"/>
              </a:rPr>
              <a:t>ABSORBEN EL 8,7 % DE LOS CRÉDITOS NO VINCULADOS DEL PRESUPUESTO.</a:t>
            </a:r>
          </a:p>
          <a:p>
            <a:pPr marL="342861" indent="-342861" algn="just" fontAlgn="base">
              <a:spcBef>
                <a:spcPts val="1200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q"/>
              <a:defRPr/>
            </a:pPr>
            <a:r>
              <a:rPr lang="es-ES" sz="2000" b="1" kern="0" dirty="0" smtClean="0">
                <a:solidFill>
                  <a:srgbClr val="182D27"/>
                </a:solidFill>
                <a:latin typeface="Verdana"/>
              </a:rPr>
              <a:t>EL 80,3 % SE GESTIONA POR LAS CONSEJERÍAS NO SOCIALES, QUE EXPERIMENTAN UN INCREMENTO DEL 8,1 %, MIENTRAS QUE LAS SOCIALES AUMENTAN EL 15,4 %.</a:t>
            </a:r>
          </a:p>
          <a:p>
            <a:pPr marL="342861" indent="-342861" algn="just" fontAlgn="base">
              <a:spcBef>
                <a:spcPts val="1200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q"/>
              <a:defRPr/>
            </a:pPr>
            <a:r>
              <a:rPr lang="es-ES" sz="2000" b="1" kern="0" dirty="0" smtClean="0">
                <a:solidFill>
                  <a:srgbClr val="182D27"/>
                </a:solidFill>
                <a:latin typeface="Verdana"/>
              </a:rPr>
              <a:t>LAS INVERSIONES REALES AUMENTAN EL 16,7 %.</a:t>
            </a:r>
          </a:p>
          <a:p>
            <a:pPr marL="342861" indent="-342861" algn="just" fontAlgn="base">
              <a:spcBef>
                <a:spcPts val="1200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q"/>
              <a:defRPr/>
            </a:pPr>
            <a:r>
              <a:rPr lang="es-ES" sz="2000" b="1" kern="0" dirty="0" smtClean="0">
                <a:solidFill>
                  <a:srgbClr val="182D27"/>
                </a:solidFill>
                <a:latin typeface="Verdana"/>
              </a:rPr>
              <a:t>LAS TRANSFERENCIAS DE CAPITAL CRECEN EL 4,1 %.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7282" y="1143000"/>
            <a:ext cx="7776864" cy="44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300" b="1" dirty="0">
                <a:solidFill>
                  <a:srgbClr val="182D27"/>
                </a:solidFill>
                <a:latin typeface="Verdana" pitchFamily="34" charset="0"/>
              </a:rPr>
              <a:t>OPERACIONES DE CAPITAL: </a:t>
            </a:r>
            <a:r>
              <a:rPr lang="es-ES" sz="2300" b="1" dirty="0" smtClean="0">
                <a:solidFill>
                  <a:srgbClr val="182D27"/>
                </a:solidFill>
                <a:latin typeface="Verdana" pitchFamily="34" charset="0"/>
              </a:rPr>
              <a:t>1.367,05 </a:t>
            </a:r>
            <a:r>
              <a:rPr lang="es-ES" sz="2300" b="1" dirty="0">
                <a:solidFill>
                  <a:srgbClr val="182D27"/>
                </a:solidFill>
                <a:latin typeface="Verdana" pitchFamily="34" charset="0"/>
              </a:rPr>
              <a:t>M</a:t>
            </a:r>
            <a:r>
              <a:rPr lang="es-ES" sz="2300" b="1" dirty="0" smtClean="0">
                <a:solidFill>
                  <a:srgbClr val="182D27"/>
                </a:solidFill>
                <a:latin typeface="Verdana" pitchFamily="34" charset="0"/>
              </a:rPr>
              <a:t>. €</a:t>
            </a:r>
            <a:endParaRPr lang="es-ES" sz="2300" b="1" dirty="0">
              <a:solidFill>
                <a:srgbClr val="182D27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6" name="AutoShape 6" descr="20%"/>
          <p:cNvSpPr>
            <a:spLocks noChangeArrowheads="1"/>
          </p:cNvSpPr>
          <p:nvPr/>
        </p:nvSpPr>
        <p:spPr bwMode="auto">
          <a:xfrm>
            <a:off x="1936756" y="1600200"/>
            <a:ext cx="5749280" cy="457200"/>
          </a:xfrm>
          <a:prstGeom prst="roundRect">
            <a:avLst>
              <a:gd name="adj" fmla="val 16667"/>
            </a:avLst>
          </a:prstGeom>
          <a:pattFill prst="pct20">
            <a:fgClr>
              <a:srgbClr val="6B9F9B"/>
            </a:fgClr>
            <a:bgClr>
              <a:srgbClr val="FFFFFF"/>
            </a:bgClr>
          </a:pattFill>
          <a:ln w="9525">
            <a:solidFill>
              <a:srgbClr val="004857"/>
            </a:solidFill>
            <a:round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>
              <a:defRPr/>
            </a:pPr>
            <a:r>
              <a:rPr lang="es-ES" sz="2300" b="1" kern="0" dirty="0" smtClean="0">
                <a:solidFill>
                  <a:srgbClr val="DE1D14"/>
                </a:solidFill>
                <a:latin typeface="Verdana" pitchFamily="34" charset="0"/>
              </a:rPr>
              <a:t>12,6 % DEL PRESUPUESTO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447961" y="4794594"/>
            <a:ext cx="6912768" cy="9811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2D3444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91429" tIns="45715" rIns="91429" bIns="45715" anchor="ctr"/>
          <a:lstStyle/>
          <a:p>
            <a:pPr>
              <a:defRPr/>
            </a:pPr>
            <a:endParaRPr lang="es-E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043608" y="990600"/>
            <a:ext cx="7743234" cy="1676400"/>
          </a:xfrm>
          <a:prstGeom prst="roundRect">
            <a:avLst>
              <a:gd name="adj" fmla="val 16667"/>
            </a:avLst>
          </a:prstGeom>
          <a:solidFill>
            <a:srgbClr val="7DC9CD"/>
          </a:solidFill>
          <a:ln w="9525">
            <a:solidFill>
              <a:srgbClr val="182D27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91429" tIns="45715" rIns="91429" bIns="45715" anchor="ctr"/>
          <a:lstStyle/>
          <a:p>
            <a:pPr>
              <a:defRPr/>
            </a:pPr>
            <a:endParaRPr lang="es-E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887603" y="3140968"/>
            <a:ext cx="817239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marL="342861" indent="-342861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q"/>
              <a:defRPr/>
            </a:pPr>
            <a:r>
              <a:rPr lang="es-ES" sz="2000" b="1" kern="0" dirty="0" smtClean="0">
                <a:solidFill>
                  <a:srgbClr val="182D27"/>
                </a:solidFill>
                <a:latin typeface="Verdana"/>
              </a:rPr>
              <a:t>AMORTIZACIÓN DE ENDEUDAMIENTO: 1.187,53 M. €</a:t>
            </a:r>
          </a:p>
          <a:p>
            <a:pPr marL="342861" indent="-342861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q"/>
              <a:defRPr/>
            </a:pPr>
            <a:r>
              <a:rPr lang="es-ES" sz="2000" b="1" kern="0" dirty="0" smtClean="0">
                <a:solidFill>
                  <a:srgbClr val="182D27"/>
                </a:solidFill>
                <a:latin typeface="Verdana"/>
              </a:rPr>
              <a:t>INSTRUMENTOS FINANCIEROS: 77,40 M. €</a:t>
            </a:r>
          </a:p>
          <a:p>
            <a:pPr marL="342861" indent="-342861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q"/>
              <a:defRPr/>
            </a:pPr>
            <a:r>
              <a:rPr lang="es-ES" sz="2000" b="1" kern="0" dirty="0" smtClean="0">
                <a:solidFill>
                  <a:srgbClr val="182D27"/>
                </a:solidFill>
                <a:latin typeface="Verdana"/>
              </a:rPr>
              <a:t>OTROS ACTIVOS FINANCIEROS: 16,82 M. €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43608" y="1052738"/>
            <a:ext cx="7929586" cy="44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300" b="1" dirty="0">
                <a:solidFill>
                  <a:srgbClr val="182D27"/>
                </a:solidFill>
                <a:latin typeface="Verdana" pitchFamily="34" charset="0"/>
              </a:rPr>
              <a:t>OPERACIONES FINANCIERAS: </a:t>
            </a:r>
            <a:r>
              <a:rPr lang="es-ES" sz="2300" b="1" dirty="0" smtClean="0">
                <a:solidFill>
                  <a:srgbClr val="182D27"/>
                </a:solidFill>
                <a:latin typeface="Verdana" pitchFamily="34" charset="0"/>
              </a:rPr>
              <a:t>1.281,75 </a:t>
            </a:r>
            <a:r>
              <a:rPr lang="es-ES" sz="2300" b="1" dirty="0">
                <a:solidFill>
                  <a:srgbClr val="182D27"/>
                </a:solidFill>
                <a:latin typeface="Verdana" pitchFamily="34" charset="0"/>
              </a:rPr>
              <a:t>M</a:t>
            </a:r>
            <a:r>
              <a:rPr lang="es-ES" sz="2300" b="1" dirty="0" smtClean="0">
                <a:solidFill>
                  <a:srgbClr val="182D27"/>
                </a:solidFill>
                <a:latin typeface="Verdana" pitchFamily="34" charset="0"/>
              </a:rPr>
              <a:t>. €</a:t>
            </a:r>
            <a:endParaRPr lang="es-ES" sz="2300" b="1" dirty="0">
              <a:solidFill>
                <a:srgbClr val="182D27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7" name="AutoShape 6" descr="20%"/>
          <p:cNvSpPr>
            <a:spLocks noChangeArrowheads="1"/>
          </p:cNvSpPr>
          <p:nvPr/>
        </p:nvSpPr>
        <p:spPr bwMode="auto">
          <a:xfrm>
            <a:off x="2357422" y="2119966"/>
            <a:ext cx="5382930" cy="457200"/>
          </a:xfrm>
          <a:prstGeom prst="roundRect">
            <a:avLst>
              <a:gd name="adj" fmla="val 16667"/>
            </a:avLst>
          </a:prstGeom>
          <a:pattFill prst="pct20">
            <a:fgClr>
              <a:srgbClr val="6B9F9B"/>
            </a:fgClr>
            <a:bgClr>
              <a:srgbClr val="FFFFFF"/>
            </a:bgClr>
          </a:pattFill>
          <a:ln w="9525">
            <a:solidFill>
              <a:srgbClr val="004857"/>
            </a:solidFill>
            <a:round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>
              <a:defRPr/>
            </a:pPr>
            <a:r>
              <a:rPr lang="es-ES" sz="2300" b="1" kern="0" dirty="0" smtClean="0">
                <a:solidFill>
                  <a:srgbClr val="DE1D14"/>
                </a:solidFill>
                <a:latin typeface="Verdana" pitchFamily="34" charset="0"/>
              </a:rPr>
              <a:t>11,8 % DEL PRESUPUESTO</a:t>
            </a:r>
          </a:p>
        </p:txBody>
      </p:sp>
      <p:sp>
        <p:nvSpPr>
          <p:cNvPr id="8" name="AutoShape 8" descr="20%"/>
          <p:cNvSpPr>
            <a:spLocks noChangeArrowheads="1"/>
          </p:cNvSpPr>
          <p:nvPr/>
        </p:nvSpPr>
        <p:spPr bwMode="auto">
          <a:xfrm>
            <a:off x="3923928" y="1500175"/>
            <a:ext cx="2304256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29" tIns="45715" rIns="91429" bIns="45715" anchor="ctr"/>
          <a:lstStyle/>
          <a:p>
            <a:pPr lvl="0" algn="ctr">
              <a:spcBef>
                <a:spcPct val="50000"/>
              </a:spcBef>
              <a:defRPr/>
            </a:pPr>
            <a:r>
              <a:rPr lang="el-GR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Δ</a:t>
            </a:r>
            <a:r>
              <a:rPr lang="es-ES" sz="23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sym typeface="Symbol" pitchFamily="18" charset="2"/>
              </a:rPr>
              <a:t> 22,6 %</a:t>
            </a:r>
            <a:endParaRPr lang="es-ES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80899" y="4946994"/>
            <a:ext cx="6779830" cy="1143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/>
          <a:lstStyle/>
          <a:p>
            <a:pPr marL="342861" indent="-342861">
              <a:lnSpc>
                <a:spcPct val="114000"/>
              </a:lnSpc>
              <a:spcBef>
                <a:spcPts val="600"/>
              </a:spcBef>
              <a:buClr>
                <a:srgbClr val="182D27"/>
              </a:buClr>
              <a:buFont typeface="Wingdings" pitchFamily="2" charset="2"/>
              <a:buChar char="q"/>
              <a:defRPr/>
            </a:pPr>
            <a:r>
              <a:rPr lang="es-ES" b="1" kern="0" dirty="0" smtClean="0">
                <a:solidFill>
                  <a:srgbClr val="DE1D14"/>
                </a:solidFill>
                <a:latin typeface="Verdana" pitchFamily="34" charset="0"/>
              </a:rPr>
              <a:t>VENCIMIENTO DE LAS OPERACIONES DE ENDEUDAMIENTO: </a:t>
            </a:r>
            <a:r>
              <a:rPr lang="el-GR" sz="2000" b="1" kern="0" dirty="0" smtClean="0">
                <a:solidFill>
                  <a:srgbClr val="DE1D14"/>
                </a:solidFill>
                <a:latin typeface="Calibri"/>
                <a:ea typeface="Verdana" pitchFamily="34" charset="0"/>
                <a:cs typeface="Verdana" pitchFamily="34" charset="0"/>
              </a:rPr>
              <a:t>Δ</a:t>
            </a:r>
            <a:r>
              <a:rPr lang="es-ES" sz="2000" b="1" kern="0" dirty="0">
                <a:solidFill>
                  <a:srgbClr val="DE1D14"/>
                </a:solidFill>
                <a:latin typeface="Verdana" pitchFamily="34" charset="0"/>
                <a:sym typeface="Symbol"/>
              </a:rPr>
              <a:t> </a:t>
            </a:r>
            <a:r>
              <a:rPr lang="es-ES" b="1" kern="0" dirty="0" smtClean="0">
                <a:solidFill>
                  <a:srgbClr val="DE1D14"/>
                </a:solidFill>
                <a:latin typeface="Verdana" pitchFamily="34" charset="0"/>
                <a:sym typeface="Symbol"/>
              </a:rPr>
              <a:t>27,0 </a:t>
            </a:r>
            <a:r>
              <a:rPr lang="es-ES" b="1" kern="0" dirty="0" smtClean="0">
                <a:solidFill>
                  <a:srgbClr val="DE1D14"/>
                </a:solidFill>
                <a:latin typeface="Verdana" pitchFamily="34" charset="0"/>
                <a:sym typeface="Symbol"/>
              </a:rPr>
              <a:t>%</a:t>
            </a:r>
            <a:endParaRPr lang="es-ES" b="1" kern="0" dirty="0" smtClean="0">
              <a:solidFill>
                <a:srgbClr val="DE1D14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851284" y="907460"/>
            <a:ext cx="5772641" cy="576064"/>
          </a:xfrm>
          <a:prstGeom prst="roundRect">
            <a:avLst/>
          </a:prstGeom>
          <a:solidFill>
            <a:srgbClr val="7DC9CD"/>
          </a:solidFill>
          <a:ln>
            <a:solidFill>
              <a:srgbClr val="182D27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s-ES" sz="2000" b="1" dirty="0" smtClean="0">
                <a:solidFill>
                  <a:srgbClr val="182D2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ESCENARIO MACROECONÓMICO</a:t>
            </a:r>
            <a:endParaRPr lang="es-ES" sz="2000" b="1" dirty="0">
              <a:solidFill>
                <a:srgbClr val="182D2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84" y="2116520"/>
            <a:ext cx="7699865" cy="330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5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 redondeado"/>
          <p:cNvSpPr/>
          <p:nvPr/>
        </p:nvSpPr>
        <p:spPr>
          <a:xfrm>
            <a:off x="1075682" y="945354"/>
            <a:ext cx="7523430" cy="576064"/>
          </a:xfrm>
          <a:prstGeom prst="roundRect">
            <a:avLst/>
          </a:prstGeom>
          <a:solidFill>
            <a:srgbClr val="7DC9CD"/>
          </a:solidFill>
          <a:ln>
            <a:solidFill>
              <a:srgbClr val="182D27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s-ES" sz="2000" b="1" dirty="0" smtClean="0">
                <a:solidFill>
                  <a:srgbClr val="182D2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CLASIFICACIÓN ORGÁNICA</a:t>
            </a:r>
            <a:endParaRPr lang="es-ES" sz="2000" b="1" dirty="0">
              <a:solidFill>
                <a:srgbClr val="182D2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682" y="2080306"/>
            <a:ext cx="7523430" cy="412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2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621" y="1359687"/>
            <a:ext cx="8361566" cy="5421055"/>
          </a:xfrm>
          <a:prstGeom prst="rect">
            <a:avLst/>
          </a:prstGeom>
        </p:spPr>
      </p:pic>
      <p:sp>
        <p:nvSpPr>
          <p:cNvPr id="5" name="2 Rectángulo redondeado"/>
          <p:cNvSpPr/>
          <p:nvPr/>
        </p:nvSpPr>
        <p:spPr>
          <a:xfrm>
            <a:off x="753035" y="807777"/>
            <a:ext cx="8148918" cy="576064"/>
          </a:xfrm>
          <a:prstGeom prst="roundRect">
            <a:avLst/>
          </a:prstGeom>
          <a:solidFill>
            <a:srgbClr val="7DC9CD"/>
          </a:solidFill>
          <a:ln>
            <a:solidFill>
              <a:srgbClr val="182D27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s-ES" sz="2000" b="1" dirty="0" smtClean="0">
                <a:solidFill>
                  <a:srgbClr val="182D2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EVOLUCIÓN DEL PRESUPUESTO</a:t>
            </a:r>
            <a:endParaRPr lang="es-ES" sz="2000" b="1" dirty="0">
              <a:solidFill>
                <a:srgbClr val="182D2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75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Rectángulo redondeado"/>
          <p:cNvSpPr/>
          <p:nvPr/>
        </p:nvSpPr>
        <p:spPr>
          <a:xfrm>
            <a:off x="1099744" y="791445"/>
            <a:ext cx="7470521" cy="576064"/>
          </a:xfrm>
          <a:prstGeom prst="roundRect">
            <a:avLst/>
          </a:prstGeom>
          <a:solidFill>
            <a:srgbClr val="7DC9CD"/>
          </a:solidFill>
          <a:ln>
            <a:solidFill>
              <a:srgbClr val="182D27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s-ES" sz="2000" b="1" dirty="0" smtClean="0">
                <a:solidFill>
                  <a:srgbClr val="182D2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CLASIFICACIÓN ECONÓMICA DE LOS INGRESOS</a:t>
            </a:r>
            <a:endParaRPr lang="es-ES" sz="2000" b="1" dirty="0">
              <a:solidFill>
                <a:srgbClr val="182D2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9745" y="1547078"/>
            <a:ext cx="7534961" cy="519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6771" y="720119"/>
            <a:ext cx="7458681" cy="604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8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827887" y="749902"/>
            <a:ext cx="8109925" cy="576064"/>
          </a:xfrm>
          <a:prstGeom prst="roundRect">
            <a:avLst/>
          </a:prstGeom>
          <a:solidFill>
            <a:srgbClr val="7DC9CD"/>
          </a:solidFill>
          <a:ln>
            <a:solidFill>
              <a:srgbClr val="182D27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s-ES" sz="2000" b="1" dirty="0" smtClean="0">
                <a:solidFill>
                  <a:srgbClr val="182D2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BENEFICIOS </a:t>
            </a:r>
            <a:r>
              <a:rPr lang="es-ES" sz="2000" b="1" dirty="0" smtClean="0">
                <a:solidFill>
                  <a:srgbClr val="182D2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FISCALES</a:t>
            </a:r>
            <a:endParaRPr lang="es-ES" sz="2000" b="1" dirty="0">
              <a:solidFill>
                <a:srgbClr val="182D2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990" y="1481657"/>
            <a:ext cx="5742393" cy="240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9519" y="4032971"/>
            <a:ext cx="5917655" cy="274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uadroTexto 3"/>
          <p:cNvSpPr txBox="1"/>
          <p:nvPr/>
        </p:nvSpPr>
        <p:spPr>
          <a:xfrm>
            <a:off x="667512" y="4032971"/>
            <a:ext cx="211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* Importe en miles de euros</a:t>
            </a:r>
            <a:endParaRPr lang="es-ES" sz="1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5017008" y="1481657"/>
            <a:ext cx="25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* 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098792" y="4009683"/>
            <a:ext cx="25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* </a:t>
            </a:r>
            <a:endParaRPr lang="es-E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6119812" y="4060748"/>
            <a:ext cx="2743200" cy="1524000"/>
          </a:xfrm>
          <a:prstGeom prst="roundRect">
            <a:avLst>
              <a:gd name="adj" fmla="val 16667"/>
            </a:avLst>
          </a:prstGeom>
          <a:noFill/>
          <a:ln w="41275" cmpd="dbl">
            <a:solidFill>
              <a:srgbClr val="2D3444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272212" y="4975148"/>
            <a:ext cx="2438400" cy="381000"/>
          </a:xfrm>
          <a:prstGeom prst="roundRect">
            <a:avLst>
              <a:gd name="adj" fmla="val 16667"/>
            </a:avLst>
          </a:prstGeom>
          <a:solidFill>
            <a:srgbClr val="DE1D14"/>
          </a:solidFill>
          <a:ln w="9525">
            <a:solidFill>
              <a:srgbClr val="D1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990600" y="1738236"/>
            <a:ext cx="4343400" cy="609600"/>
          </a:xfrm>
          <a:prstGeom prst="roundRect">
            <a:avLst>
              <a:gd name="adj" fmla="val 16667"/>
            </a:avLst>
          </a:prstGeom>
          <a:solidFill>
            <a:srgbClr val="3366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Verdana" pitchFamily="34" charset="0"/>
              </a:rPr>
              <a:t>OPERACIONES FINANCIERAS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Verdana" pitchFamily="34" charset="0"/>
              </a:rPr>
              <a:t>1.281.748.462</a:t>
            </a:r>
            <a:endParaRPr lang="es-ES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990600" y="2765348"/>
            <a:ext cx="4343400" cy="609600"/>
          </a:xfrm>
          <a:prstGeom prst="roundRect">
            <a:avLst>
              <a:gd name="adj" fmla="val 16667"/>
            </a:avLst>
          </a:prstGeom>
          <a:solidFill>
            <a:srgbClr val="D100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Verdana" pitchFamily="34" charset="0"/>
              </a:rPr>
              <a:t>INTERESES ENDEUDAMIENTO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Verdana" pitchFamily="34" charset="0"/>
              </a:rPr>
              <a:t>288.508.882</a:t>
            </a:r>
            <a:endParaRPr lang="es-ES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990600" y="3797223"/>
            <a:ext cx="4343400" cy="609600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Verdana" pitchFamily="34" charset="0"/>
              </a:rPr>
              <a:t>PAC</a:t>
            </a:r>
            <a:endParaRPr lang="es-ES" b="1" dirty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Verdana" pitchFamily="34" charset="0"/>
              </a:rPr>
              <a:t>924.421.069</a:t>
            </a:r>
            <a:endParaRPr lang="es-ES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014412" y="4822748"/>
            <a:ext cx="43434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 smtClean="0">
                <a:solidFill>
                  <a:srgbClr val="996600"/>
                </a:solidFill>
                <a:latin typeface="Verdana" pitchFamily="34" charset="0"/>
              </a:rPr>
              <a:t>CORTES DE CASTILLA Y LEÓN</a:t>
            </a:r>
            <a:endParaRPr lang="es-ES" b="1" dirty="0">
              <a:solidFill>
                <a:srgbClr val="996600"/>
              </a:solidFill>
              <a:latin typeface="Verdana" pitchFamily="34" charset="0"/>
            </a:endParaRPr>
          </a:p>
          <a:p>
            <a:pPr algn="ctr"/>
            <a:r>
              <a:rPr lang="es-ES" b="1" dirty="0" smtClean="0">
                <a:solidFill>
                  <a:srgbClr val="996600"/>
                </a:solidFill>
                <a:latin typeface="Verdana" pitchFamily="34" charset="0"/>
              </a:rPr>
              <a:t>31.108.402</a:t>
            </a:r>
            <a:endParaRPr lang="es-ES" b="1" dirty="0">
              <a:solidFill>
                <a:srgbClr val="996600"/>
              </a:solidFill>
              <a:latin typeface="Verdana" pitchFamily="34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1014412" y="5889548"/>
            <a:ext cx="4343400" cy="609600"/>
          </a:xfrm>
          <a:prstGeom prst="roundRect">
            <a:avLst>
              <a:gd name="adj" fmla="val 16667"/>
            </a:avLst>
          </a:prstGeom>
          <a:solidFill>
            <a:srgbClr val="00547A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Verdana" pitchFamily="34" charset="0"/>
              </a:rPr>
              <a:t>CONSEJERÍAS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Verdana" pitchFamily="34" charset="0"/>
              </a:rPr>
              <a:t>8.333.431.808</a:t>
            </a:r>
            <a:endParaRPr lang="es-ES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33700" y="5348211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>
                <a:latin typeface="Verdana" pitchFamily="34" charset="0"/>
              </a:rPr>
              <a:t>+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933700" y="4286173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>
                <a:latin typeface="Verdana" pitchFamily="34" charset="0"/>
              </a:rPr>
              <a:t>+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933700" y="3252711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>
                <a:latin typeface="Verdana" pitchFamily="34" charset="0"/>
              </a:rPr>
              <a:t>+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933700" y="2246236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>
                <a:latin typeface="Verdana" pitchFamily="34" charset="0"/>
              </a:rPr>
              <a:t>+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119812" y="4136948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2D3444"/>
                </a:solidFill>
                <a:latin typeface="Verdana" pitchFamily="34" charset="0"/>
              </a:rPr>
              <a:t>GASTO NO FINANCIERO</a:t>
            </a:r>
          </a:p>
        </p:txBody>
      </p:sp>
      <p:sp>
        <p:nvSpPr>
          <p:cNvPr id="15" name="AutoShape 15"/>
          <p:cNvSpPr>
            <a:spLocks/>
          </p:cNvSpPr>
          <p:nvPr/>
        </p:nvSpPr>
        <p:spPr bwMode="auto">
          <a:xfrm>
            <a:off x="5281612" y="2689148"/>
            <a:ext cx="609600" cy="3892721"/>
          </a:xfrm>
          <a:prstGeom prst="rightBrace">
            <a:avLst>
              <a:gd name="adj1" fmla="val 54167"/>
              <a:gd name="adj2" fmla="val 50000"/>
            </a:avLst>
          </a:prstGeom>
          <a:noFill/>
          <a:ln w="31750">
            <a:solidFill>
              <a:srgbClr val="2D3444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348412" y="4975148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solidFill>
                  <a:schemeClr val="bg1"/>
                </a:solidFill>
                <a:latin typeface="Verdana" pitchFamily="34" charset="0"/>
              </a:rPr>
              <a:t>9.577.470.161</a:t>
            </a:r>
            <a:endParaRPr lang="es-ES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797859" y="811215"/>
            <a:ext cx="8147053" cy="576064"/>
          </a:xfrm>
          <a:prstGeom prst="roundRect">
            <a:avLst>
              <a:gd name="adj" fmla="val 16667"/>
            </a:avLst>
          </a:prstGeom>
          <a:solidFill>
            <a:srgbClr val="7DC9CD"/>
          </a:solidFill>
          <a:ln w="9525">
            <a:solidFill>
              <a:srgbClr val="004956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endParaRPr lang="es-ES">
              <a:solidFill>
                <a:schemeClr val="bg1"/>
              </a:solidFill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797859" y="811215"/>
            <a:ext cx="81470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 dirty="0" smtClean="0">
                <a:solidFill>
                  <a:srgbClr val="182D27"/>
                </a:solidFill>
                <a:latin typeface="Verdana" pitchFamily="34" charset="0"/>
              </a:rPr>
              <a:t>PRESUPUESTO: </a:t>
            </a:r>
            <a:r>
              <a:rPr lang="es-ES" sz="2800" b="1" dirty="0" smtClean="0">
                <a:solidFill>
                  <a:srgbClr val="182D27"/>
                </a:solidFill>
                <a:latin typeface="Verdana" pitchFamily="34" charset="0"/>
              </a:rPr>
              <a:t>10.859.218.623 €</a:t>
            </a:r>
            <a:endParaRPr lang="es-ES" sz="2800" b="1" dirty="0">
              <a:solidFill>
                <a:srgbClr val="182D2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6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7604" y="1955803"/>
            <a:ext cx="7877381" cy="4902197"/>
          </a:xfrm>
          <a:prstGeom prst="rect">
            <a:avLst/>
          </a:prstGeom>
        </p:spPr>
      </p:pic>
      <p:sp>
        <p:nvSpPr>
          <p:cNvPr id="5" name="2 Rectángulo redondeado"/>
          <p:cNvSpPr/>
          <p:nvPr/>
        </p:nvSpPr>
        <p:spPr>
          <a:xfrm>
            <a:off x="779929" y="807777"/>
            <a:ext cx="8122024" cy="658884"/>
          </a:xfrm>
          <a:prstGeom prst="roundRect">
            <a:avLst/>
          </a:prstGeom>
          <a:solidFill>
            <a:srgbClr val="7DC9CD"/>
          </a:solidFill>
          <a:ln>
            <a:solidFill>
              <a:srgbClr val="182D27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s-ES" sz="2000" b="1" dirty="0" smtClean="0">
                <a:solidFill>
                  <a:srgbClr val="182D2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OPERACIONES NO FINANCIERAS DE LAS CONSEJERÍAS</a:t>
            </a:r>
            <a:endParaRPr lang="es-ES" sz="2000" b="1" dirty="0">
              <a:solidFill>
                <a:srgbClr val="182D2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9 CuadroTexto"/>
          <p:cNvSpPr txBox="1"/>
          <p:nvPr/>
        </p:nvSpPr>
        <p:spPr>
          <a:xfrm>
            <a:off x="5300454" y="1575786"/>
            <a:ext cx="3592720" cy="52321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s-ES" sz="1400" b="1" dirty="0" smtClean="0">
                <a:solidFill>
                  <a:srgbClr val="DE1D1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RESTO CONSEJERÍAS</a:t>
            </a:r>
          </a:p>
          <a:p>
            <a:r>
              <a:rPr lang="es-ES" sz="1400" b="1" dirty="0" smtClean="0">
                <a:solidFill>
                  <a:srgbClr val="00547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SANIDAD, EDUCACIÓN Y FAMILIA</a:t>
            </a:r>
            <a:endParaRPr lang="es-ES" sz="1400" b="1" dirty="0">
              <a:solidFill>
                <a:srgbClr val="00547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803818" y="2479013"/>
            <a:ext cx="679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8.333</a:t>
            </a:r>
            <a:endParaRPr lang="es-ES" sz="1200" b="1" dirty="0">
              <a:solidFill>
                <a:srgbClr val="182D2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276654" y="2202014"/>
            <a:ext cx="679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9.218</a:t>
            </a:r>
            <a:endParaRPr lang="es-ES" sz="1200" b="1" dirty="0">
              <a:solidFill>
                <a:srgbClr val="182D2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779800" y="2018311"/>
            <a:ext cx="679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9.423</a:t>
            </a:r>
            <a:endParaRPr lang="es-ES" sz="1200" b="1" dirty="0">
              <a:solidFill>
                <a:srgbClr val="182D2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714909" y="2479013"/>
            <a:ext cx="679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8.516</a:t>
            </a:r>
            <a:endParaRPr lang="es-ES" sz="1200" b="1" dirty="0">
              <a:solidFill>
                <a:srgbClr val="182D2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282946" y="2161529"/>
            <a:ext cx="679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2D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9.236</a:t>
            </a:r>
            <a:endParaRPr lang="es-ES" sz="1200" b="1" dirty="0">
              <a:solidFill>
                <a:srgbClr val="182D2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0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755576" y="787303"/>
            <a:ext cx="8153400" cy="790533"/>
          </a:xfrm>
          <a:prstGeom prst="roundRect">
            <a:avLst>
              <a:gd name="adj" fmla="val 16667"/>
            </a:avLst>
          </a:prstGeom>
          <a:solidFill>
            <a:srgbClr val="7DC9CD"/>
          </a:solidFill>
          <a:ln w="9525">
            <a:solidFill>
              <a:srgbClr val="182D27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  <a:extLst/>
        </p:spPr>
        <p:txBody>
          <a:bodyPr wrap="none" lIns="91429" tIns="45715" rIns="91429" bIns="45715" anchor="ctr"/>
          <a:lstStyle/>
          <a:p>
            <a:pPr algn="ctr"/>
            <a:r>
              <a:rPr lang="es-ES" sz="2000" b="1" dirty="0" smtClean="0">
                <a:solidFill>
                  <a:srgbClr val="182D27"/>
                </a:solidFill>
                <a:latin typeface="Verdana" pitchFamily="34" charset="0"/>
              </a:rPr>
              <a:t>COMPROMISO CON LA MEJORA Y CALIDAD DE LOS</a:t>
            </a:r>
          </a:p>
          <a:p>
            <a:pPr algn="ctr"/>
            <a:r>
              <a:rPr lang="es-ES" sz="2000" b="1" dirty="0" smtClean="0">
                <a:solidFill>
                  <a:srgbClr val="182D27"/>
                </a:solidFill>
                <a:latin typeface="Verdana" pitchFamily="34" charset="0"/>
              </a:rPr>
              <a:t>SERVICIOS PÚBLICOS FUNDAMENTALES</a:t>
            </a:r>
            <a:endParaRPr lang="es-ES" sz="2000" b="1" dirty="0">
              <a:solidFill>
                <a:srgbClr val="182D27"/>
              </a:solidFill>
              <a:latin typeface="Verdana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1745277"/>
            <a:ext cx="7924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marL="342861" indent="-342861" algn="just" fontAlgn="base">
              <a:spcBef>
                <a:spcPct val="20000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q"/>
              <a:defRPr/>
            </a:pPr>
            <a:r>
              <a:rPr lang="es-ES" sz="2000" b="1" kern="0" dirty="0" smtClean="0">
                <a:solidFill>
                  <a:srgbClr val="182D27"/>
                </a:solidFill>
                <a:latin typeface="Verdana"/>
              </a:rPr>
              <a:t>LAS CONSEJERÍAS DISPONDRÁN DE CRÉDITOS POR IMPORTE DE 8.333,43 MILLONES DE EUROS PARA FINANCIAR SUS ACTUACIONES NO FINANCIERAS.</a:t>
            </a:r>
          </a:p>
          <a:p>
            <a:pPr marL="742866" lvl="1" indent="-285717" algn="just" fontAlgn="base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Ø"/>
              <a:defRPr/>
            </a:pPr>
            <a:r>
              <a:rPr lang="es-ES" b="1" u="sng" kern="0" dirty="0" smtClean="0">
                <a:solidFill>
                  <a:srgbClr val="182D27"/>
                </a:solidFill>
                <a:latin typeface="Verdana"/>
              </a:rPr>
              <a:t>SANIDAD</a:t>
            </a:r>
            <a:r>
              <a:rPr lang="es-ES" b="1" kern="0" dirty="0" smtClean="0">
                <a:solidFill>
                  <a:srgbClr val="182D27"/>
                </a:solidFill>
                <a:latin typeface="Verdana"/>
              </a:rPr>
              <a:t>: 3.587,21 M. €</a:t>
            </a:r>
          </a:p>
          <a:p>
            <a:pPr marL="742866" lvl="1" indent="-285717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Ø"/>
              <a:defRPr/>
            </a:pPr>
            <a:r>
              <a:rPr lang="es-ES" b="1" u="sng" kern="0" dirty="0" smtClean="0">
                <a:solidFill>
                  <a:srgbClr val="182D27"/>
                </a:solidFill>
                <a:latin typeface="Verdana"/>
              </a:rPr>
              <a:t>EDUCACIÓN</a:t>
            </a:r>
            <a:r>
              <a:rPr lang="es-ES" b="1" kern="0" dirty="0" smtClean="0">
                <a:solidFill>
                  <a:srgbClr val="182D27"/>
                </a:solidFill>
                <a:latin typeface="Verdana"/>
              </a:rPr>
              <a:t>: 2.044,43 M. €</a:t>
            </a:r>
          </a:p>
          <a:p>
            <a:pPr marL="742866" lvl="1" indent="-285717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E1D14"/>
              </a:buClr>
              <a:buFont typeface="Wingdings" pitchFamily="2" charset="2"/>
              <a:buChar char="Ø"/>
              <a:defRPr/>
            </a:pPr>
            <a:r>
              <a:rPr lang="es-ES" b="1" u="sng" kern="0" dirty="0" smtClean="0">
                <a:solidFill>
                  <a:srgbClr val="182D27"/>
                </a:solidFill>
                <a:latin typeface="Verdana"/>
              </a:rPr>
              <a:t>FAMILIA E I. DE OPORTUNIDADES</a:t>
            </a:r>
            <a:r>
              <a:rPr lang="es-ES" b="1" kern="0" dirty="0" smtClean="0">
                <a:solidFill>
                  <a:srgbClr val="182D27"/>
                </a:solidFill>
                <a:latin typeface="Verdana"/>
              </a:rPr>
              <a:t>: 974,18 M. €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55578" y="4170631"/>
            <a:ext cx="8236024" cy="828328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9525">
            <a:solidFill>
              <a:srgbClr val="004955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91429" tIns="45715" rIns="91429" bIns="45715" anchor="ctr"/>
          <a:lstStyle/>
          <a:p>
            <a:pPr>
              <a:defRPr/>
            </a:pPr>
            <a:endParaRPr lang="es-E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755576" y="4170632"/>
            <a:ext cx="8217024" cy="72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algn="just">
              <a:spcBef>
                <a:spcPct val="50000"/>
              </a:spcBef>
              <a:buClr>
                <a:srgbClr val="D10033"/>
              </a:buClr>
              <a:defRPr/>
            </a:pPr>
            <a:r>
              <a:rPr lang="es-ES" b="1" kern="0" dirty="0" smtClean="0">
                <a:solidFill>
                  <a:srgbClr val="FF0000"/>
                </a:solidFill>
                <a:latin typeface="Verdana" pitchFamily="34" charset="0"/>
              </a:rPr>
              <a:t>AUMENTAN SUS CRÉDITOS EL </a:t>
            </a:r>
            <a:r>
              <a:rPr lang="es-ES" sz="2300" b="1" kern="0" dirty="0" smtClean="0">
                <a:solidFill>
                  <a:srgbClr val="FF0000"/>
                </a:solidFill>
                <a:latin typeface="Verdana" pitchFamily="34" charset="0"/>
              </a:rPr>
              <a:t>3,62 %</a:t>
            </a:r>
            <a:r>
              <a:rPr lang="es-ES" sz="2000" b="1" kern="0" dirty="0" smtClean="0">
                <a:solidFill>
                  <a:srgbClr val="FF0000"/>
                </a:solidFill>
                <a:latin typeface="Verdana" pitchFamily="34" charset="0"/>
              </a:rPr>
              <a:t>,</a:t>
            </a:r>
            <a:r>
              <a:rPr lang="es-ES" b="1" kern="0" dirty="0" smtClean="0">
                <a:solidFill>
                  <a:srgbClr val="FF0000"/>
                </a:solidFill>
                <a:latin typeface="Verdana" pitchFamily="34" charset="0"/>
              </a:rPr>
              <a:t> ABSORBEN EL 70 % DEL AUMENTO DEL GASTO NO FINANCIERO.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755576" y="5207521"/>
            <a:ext cx="8229600" cy="1295400"/>
          </a:xfrm>
          <a:prstGeom prst="roundRect">
            <a:avLst>
              <a:gd name="adj" fmla="val 16667"/>
            </a:avLst>
          </a:prstGeom>
          <a:solidFill>
            <a:srgbClr val="DE1D14"/>
          </a:solidFill>
          <a:ln w="9525">
            <a:noFill/>
            <a:round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>
              <a:defRPr/>
            </a:pPr>
            <a:endParaRPr lang="es-E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8" name="AutoShape 6" descr="20%"/>
          <p:cNvSpPr>
            <a:spLocks noChangeArrowheads="1"/>
          </p:cNvSpPr>
          <p:nvPr/>
        </p:nvSpPr>
        <p:spPr bwMode="auto">
          <a:xfrm>
            <a:off x="831776" y="5664721"/>
            <a:ext cx="8077200" cy="762000"/>
          </a:xfrm>
          <a:prstGeom prst="roundRect">
            <a:avLst>
              <a:gd name="adj" fmla="val 16667"/>
            </a:avLst>
          </a:prstGeom>
          <a:pattFill prst="pct20">
            <a:fgClr>
              <a:srgbClr val="6B9F9B"/>
            </a:fgClr>
            <a:bgClr>
              <a:srgbClr val="FFFFFF"/>
            </a:bgClr>
          </a:pattFill>
          <a:ln w="9525">
            <a:solidFill>
              <a:srgbClr val="F8E206"/>
            </a:solidFill>
            <a:round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>
              <a:defRPr/>
            </a:pPr>
            <a:endParaRPr lang="es-E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31775" y="5207523"/>
            <a:ext cx="7701037" cy="40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000" b="1" kern="0" dirty="0" smtClean="0">
                <a:solidFill>
                  <a:schemeClr val="bg1"/>
                </a:solidFill>
                <a:latin typeface="Verdana" pitchFamily="34" charset="0"/>
              </a:rPr>
              <a:t>LAS TRES CONSEJERÍAS SOCIALES GESTIONAN: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27584" y="5652196"/>
            <a:ext cx="8534400" cy="78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buClr>
                <a:srgbClr val="DE1D14"/>
              </a:buClr>
              <a:buFont typeface="Wingdings" pitchFamily="2" charset="2"/>
              <a:buChar char="q"/>
            </a:pPr>
            <a:r>
              <a:rPr lang="es-ES" b="1" dirty="0">
                <a:solidFill>
                  <a:srgbClr val="004955"/>
                </a:solidFill>
                <a:latin typeface="Verdana" pitchFamily="34" charset="0"/>
              </a:rPr>
              <a:t> </a:t>
            </a:r>
            <a:r>
              <a:rPr lang="es-ES" b="1" dirty="0">
                <a:solidFill>
                  <a:srgbClr val="182D27"/>
                </a:solidFill>
                <a:latin typeface="Verdana" pitchFamily="34" charset="0"/>
              </a:rPr>
              <a:t>EL 80 % DEL GASTO NO FINANCIERO DE LAS CONSEJERÍAS</a:t>
            </a:r>
          </a:p>
          <a:p>
            <a:pPr>
              <a:spcBef>
                <a:spcPct val="50000"/>
              </a:spcBef>
              <a:buClr>
                <a:srgbClr val="DE1D14"/>
              </a:buClr>
              <a:buFont typeface="Wingdings" pitchFamily="2" charset="2"/>
              <a:buChar char="q"/>
            </a:pPr>
            <a:r>
              <a:rPr lang="es-ES" b="1" dirty="0">
                <a:solidFill>
                  <a:srgbClr val="182D27"/>
                </a:solidFill>
                <a:latin typeface="Verdana" pitchFamily="34" charset="0"/>
              </a:rPr>
              <a:t> EL </a:t>
            </a:r>
            <a:r>
              <a:rPr lang="es-ES" b="1" dirty="0" smtClean="0">
                <a:solidFill>
                  <a:srgbClr val="182D27"/>
                </a:solidFill>
                <a:latin typeface="Verdana" pitchFamily="34" charset="0"/>
              </a:rPr>
              <a:t>87 </a:t>
            </a:r>
            <a:r>
              <a:rPr lang="es-ES" b="1" dirty="0">
                <a:solidFill>
                  <a:srgbClr val="182D27"/>
                </a:solidFill>
                <a:latin typeface="Verdana" pitchFamily="34" charset="0"/>
              </a:rPr>
              <a:t>% DE LOS RECURSOS </a:t>
            </a:r>
            <a:r>
              <a:rPr lang="es-ES" b="1" dirty="0" smtClean="0">
                <a:solidFill>
                  <a:srgbClr val="182D27"/>
                </a:solidFill>
                <a:latin typeface="Verdana" pitchFamily="34" charset="0"/>
              </a:rPr>
              <a:t>AUTÓNOMOS NO FINANCIEROS</a:t>
            </a:r>
            <a:endParaRPr lang="es-ES" b="1" dirty="0">
              <a:solidFill>
                <a:srgbClr val="182D27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801</Words>
  <Application>Microsoft Office PowerPoint</Application>
  <PresentationFormat>Presentación en pantalla (4:3)</PresentationFormat>
  <Paragraphs>118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Symbol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JCYL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Director General de Presupuestos y Estadística</dc:creator>
  <cp:lastModifiedBy>Elena Garcia de Castro</cp:lastModifiedBy>
  <cp:revision>56</cp:revision>
  <cp:lastPrinted>2017-10-10T21:29:36Z</cp:lastPrinted>
  <dcterms:created xsi:type="dcterms:W3CDTF">2017-10-05T19:59:44Z</dcterms:created>
  <dcterms:modified xsi:type="dcterms:W3CDTF">2017-10-11T08:30:58Z</dcterms:modified>
</cp:coreProperties>
</file>