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7" r:id="rId3"/>
    <p:sldId id="258" r:id="rId4"/>
    <p:sldId id="259" r:id="rId5"/>
    <p:sldId id="260" r:id="rId6"/>
    <p:sldId id="277" r:id="rId7"/>
    <p:sldId id="262" r:id="rId8"/>
    <p:sldId id="278" r:id="rId9"/>
    <p:sldId id="281" r:id="rId10"/>
    <p:sldId id="280" r:id="rId11"/>
    <p:sldId id="302" r:id="rId12"/>
    <p:sldId id="300" r:id="rId13"/>
    <p:sldId id="299" r:id="rId14"/>
    <p:sldId id="266" r:id="rId15"/>
    <p:sldId id="268" r:id="rId16"/>
    <p:sldId id="269" r:id="rId17"/>
    <p:sldId id="282" r:id="rId18"/>
    <p:sldId id="283" r:id="rId19"/>
    <p:sldId id="284" r:id="rId20"/>
    <p:sldId id="286" r:id="rId21"/>
    <p:sldId id="301" r:id="rId22"/>
    <p:sldId id="285" r:id="rId23"/>
    <p:sldId id="270" r:id="rId24"/>
    <p:sldId id="287" r:id="rId25"/>
    <p:sldId id="274" r:id="rId26"/>
    <p:sldId id="288" r:id="rId27"/>
    <p:sldId id="296" r:id="rId28"/>
    <p:sldId id="297" r:id="rId29"/>
    <p:sldId id="298" r:id="rId30"/>
    <p:sldId id="295" r:id="rId31"/>
    <p:sldId id="293" r:id="rId32"/>
  </p:sldIdLst>
  <p:sldSz cx="12192000" cy="6858000"/>
  <p:notesSz cx="6808788" cy="994092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rectora General de Presupuestos y Estadística" initials="DGdPyE" lastIdx="2" clrIdx="0">
    <p:extLst>
      <p:ext uri="{19B8F6BF-5375-455C-9EA6-DF929625EA0E}">
        <p15:presenceInfo xmlns:p15="http://schemas.microsoft.com/office/powerpoint/2012/main" userId="S::CamLopMr@jcyl.es::cd3f20ff-b355-457c-bed3-820c186fbc6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9E98"/>
    <a:srgbClr val="8B589B"/>
    <a:srgbClr val="1A6767"/>
    <a:srgbClr val="EDCDE1"/>
    <a:srgbClr val="94C7CD"/>
    <a:srgbClr val="E3EF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BEF5F1-C46B-4A43-9026-D036D6B70D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0004C10-0708-47E1-B6A6-C294AC6241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2C19C0-4B67-4F63-BF85-E75274B2E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A1197-F94F-46FF-9992-7BC69F190420}" type="datetimeFigureOut">
              <a:rPr lang="es-ES" smtClean="0"/>
              <a:t>28/10/2021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FAD50C-5E1F-4BE6-944E-D15450C68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B476ED-8CB3-4388-BF9A-4244CDFB5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EB7D-E223-4CF2-B801-1D4BAA133D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6053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44947E-E264-49BA-BA42-0F17E446C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DCBC421-0409-43AE-88BB-80BC6BA554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0AD632-A295-4651-99FB-F0C983465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A1197-F94F-46FF-9992-7BC69F190420}" type="datetimeFigureOut">
              <a:rPr lang="es-ES" smtClean="0"/>
              <a:t>28/10/2021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9DD037-EE58-4DE6-94D3-D5BB67447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00AFF7-557A-4A7F-9F58-4C91F0F30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EB7D-E223-4CF2-B801-1D4BAA133D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6673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CB5009D-DE0E-4226-BEEC-6919F3A47B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61FBE87-906F-4C41-80AF-1693CE81A9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E7A3F0-EB9D-4B01-9C33-9F3A3134F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A1197-F94F-46FF-9992-7BC69F190420}" type="datetimeFigureOut">
              <a:rPr lang="es-ES" smtClean="0"/>
              <a:t>28/10/2021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220F09-111A-4B70-BC4B-4B61CDCE1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90BA34A-88F7-4335-947E-421F15005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EB7D-E223-4CF2-B801-1D4BAA133D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4713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157E1A-BBC6-47FA-A632-67E7FDC9F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533440-9C5C-40DB-80D9-3CD9166FE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2F1B02-B923-4C45-AB8C-86100D40F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A1197-F94F-46FF-9992-7BC69F190420}" type="datetimeFigureOut">
              <a:rPr lang="es-ES" smtClean="0"/>
              <a:t>28/10/2021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1198B9-9AB9-424C-9233-D536D8395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DBA0CE-FD4D-4FA0-9068-33C2BCE08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EB7D-E223-4CF2-B801-1D4BAA133D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0898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10C585-4DCF-4D0D-813B-969B73D14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8588034-3DFF-4952-ACA8-F329FC481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AD6B8A-5163-498E-BDE6-EEAEF564B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A1197-F94F-46FF-9992-7BC69F190420}" type="datetimeFigureOut">
              <a:rPr lang="es-ES" smtClean="0"/>
              <a:t>28/10/2021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EE2A96-A9AF-4A3E-ADC5-B374CC895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0265BD-A037-412A-B233-3E3237397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EB7D-E223-4CF2-B801-1D4BAA133D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1250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6DFC32-9815-4D77-92A7-C89A92763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59EC57-699C-4FB9-9973-A470126F43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851A039-13E2-4019-9E63-DDEC76D37F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2841673-B765-4556-AF7B-C26E43AFC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A1197-F94F-46FF-9992-7BC69F190420}" type="datetimeFigureOut">
              <a:rPr lang="es-ES" smtClean="0"/>
              <a:t>28/10/2021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3FD7E97-2C21-43DE-BE36-1FF212632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A24A770-CBA6-478D-95CA-46A2827F4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EB7D-E223-4CF2-B801-1D4BAA133D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5708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9D09D5-9DC5-47EC-9036-2EECF5607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66EDAD-5BE7-4663-AB13-AA108120A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4AEEFBC-B03E-4393-B4F7-CEEB3BBB5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127D54A-41BF-4642-A43E-11038F4C56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E8A601B-D4FB-41B8-8731-B7733728EB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D5CD76C-95D2-44BE-8E48-1AB337EA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A1197-F94F-46FF-9992-7BC69F190420}" type="datetimeFigureOut">
              <a:rPr lang="es-ES" smtClean="0"/>
              <a:t>28/10/2021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9987D91-047D-40DF-A54D-965F80B11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1DF1CA1-3914-428A-8C3A-EF5B619A2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EB7D-E223-4CF2-B801-1D4BAA133D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9836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AF0F32-A192-402E-A771-CF5656EAE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3705691-3B5F-457D-9435-7C40B31FB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A1197-F94F-46FF-9992-7BC69F190420}" type="datetimeFigureOut">
              <a:rPr lang="es-ES" smtClean="0"/>
              <a:t>28/10/2021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9C5DCC9-7440-451E-877D-C1CB699A3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48800C2-E113-4006-988C-F1C043713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EB7D-E223-4CF2-B801-1D4BAA133D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8319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9868554-EE75-42A4-909E-F3308BF45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A1197-F94F-46FF-9992-7BC69F190420}" type="datetimeFigureOut">
              <a:rPr lang="es-ES" smtClean="0"/>
              <a:t>28/10/2021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3F6E710-402F-4F9F-93D2-816169D56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C516DB4-A6B6-4D08-85E8-D012EDC60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EB7D-E223-4CF2-B801-1D4BAA133D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9371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C0BDB6-BEF8-4DE0-8434-A8C0328C0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D3825C-5E65-4EC9-A1EA-74E9F7918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952DFF9-1731-413A-9F17-6279819CEA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24D4057-7AB4-45C6-AD93-18B9F9759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A1197-F94F-46FF-9992-7BC69F190420}" type="datetimeFigureOut">
              <a:rPr lang="es-ES" smtClean="0"/>
              <a:t>28/10/2021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363DA81-9874-4CB7-B926-8BC8D9D0D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42D194A-4782-4F45-BE32-96FF5A562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EB7D-E223-4CF2-B801-1D4BAA133D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7273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C96C9F-5DC7-4D64-9C88-B6B4D264D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ED8838D-8E19-413D-A6B1-6C7644448B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D37DC5-C37E-4402-83E3-26F8A0D2E5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4E47AF4-1408-421D-BA52-068D22892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A1197-F94F-46FF-9992-7BC69F190420}" type="datetimeFigureOut">
              <a:rPr lang="es-ES" smtClean="0"/>
              <a:t>28/10/2021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B88BD17-2707-444E-84C0-ECDE2C730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5F9E82-CFB8-447A-8FB0-AE5C4FC4E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EB7D-E223-4CF2-B801-1D4BAA133D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0521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4044FC1-1292-403C-BFFE-572CA1AAE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F9BECF-AE0E-4395-8CA4-0D32F4E97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0BE84B-09FC-4B58-A9CD-074BEE9DC2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A1197-F94F-46FF-9992-7BC69F190420}" type="datetimeFigureOut">
              <a:rPr lang="es-ES" smtClean="0"/>
              <a:t>28/10/2021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0A8758-A5F9-4E5B-A7BE-BA0A8AABDA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5BB0FC-ABF8-43E0-AE40-A4C5ED547F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AEB7D-E223-4CF2-B801-1D4BAA133D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5661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Gráfico, Gráfico de proyección solar&#10;&#10;Descripción generada automáticamente">
            <a:extLst>
              <a:ext uri="{FF2B5EF4-FFF2-40B4-BE49-F238E27FC236}">
                <a16:creationId xmlns:a16="http://schemas.microsoft.com/office/drawing/2014/main" id="{8228E55E-689F-4731-821A-D0B797807D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293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E6B48E-E190-4D61-9802-9EEF69D5CC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05058A5-04AF-421A-8C86-C4E5ED3ED9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3CB854-1D1C-4A0C-AF3A-9B6555F97EC1}"/>
              </a:ext>
            </a:extLst>
          </p:cNvPr>
          <p:cNvSpPr txBox="1"/>
          <p:nvPr/>
        </p:nvSpPr>
        <p:spPr>
          <a:xfrm>
            <a:off x="3048778" y="3305890"/>
            <a:ext cx="60975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sz="1000" b="0" i="0" u="none" strike="noStrike" baseline="0" dirty="0">
              <a:latin typeface="Times New Roman" panose="020206030504050203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26DD7EB-84A5-4A9A-A31A-0751521CF581}"/>
              </a:ext>
            </a:extLst>
          </p:cNvPr>
          <p:cNvSpPr txBox="1"/>
          <p:nvPr/>
        </p:nvSpPr>
        <p:spPr>
          <a:xfrm>
            <a:off x="3047301" y="3307987"/>
            <a:ext cx="609460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sz="1000" b="0" i="0" u="none" strike="noStrike" baseline="0" dirty="0">
              <a:latin typeface="Times New Roman" panose="02020603050405020304" pitchFamily="18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94A5F15-DDE3-458E-8193-BE99A7A1B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" y="0"/>
            <a:ext cx="12190815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A423808-32EE-4D6E-BB6F-34AD3BEBCFBC}"/>
              </a:ext>
            </a:extLst>
          </p:cNvPr>
          <p:cNvSpPr txBox="1"/>
          <p:nvPr/>
        </p:nvSpPr>
        <p:spPr>
          <a:xfrm>
            <a:off x="671118" y="1130573"/>
            <a:ext cx="10972800" cy="461665"/>
          </a:xfrm>
          <a:prstGeom prst="rect">
            <a:avLst/>
          </a:prstGeom>
          <a:solidFill>
            <a:srgbClr val="1A67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chemeClr val="bg1"/>
                </a:solidFill>
                <a:latin typeface="Arial Black" panose="020B0A04020102020204" pitchFamily="34" charset="0"/>
              </a:rPr>
              <a:t>NUEVAS MEDIDAS FISCALES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ADB5C0B-E35D-46BB-9960-DF8BE71D3C45}"/>
              </a:ext>
            </a:extLst>
          </p:cNvPr>
          <p:cNvSpPr txBox="1"/>
          <p:nvPr/>
        </p:nvSpPr>
        <p:spPr>
          <a:xfrm>
            <a:off x="671118" y="2898681"/>
            <a:ext cx="10972800" cy="3508653"/>
          </a:xfrm>
          <a:prstGeom prst="rect">
            <a:avLst/>
          </a:prstGeom>
          <a:solidFill>
            <a:srgbClr val="E3EFEA"/>
          </a:solidFill>
          <a:ln>
            <a:solidFill>
              <a:srgbClr val="1A6767"/>
            </a:solidFill>
          </a:ln>
        </p:spPr>
        <p:txBody>
          <a:bodyPr wrap="square" rtlCol="0">
            <a:spAutoFit/>
          </a:bodyPr>
          <a:lstStyle/>
          <a:p>
            <a:pPr lvl="1" algn="just">
              <a:spcAft>
                <a:spcPts val="600"/>
              </a:spcAft>
            </a:pPr>
            <a:endParaRPr lang="es-ES" sz="1600" dirty="0">
              <a:latin typeface="Arial Black" panose="020B0A04020102020204" pitchFamily="34" charset="0"/>
            </a:endParaRPr>
          </a:p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1600" dirty="0">
                <a:latin typeface="Arial Black" panose="020B0A04020102020204" pitchFamily="34" charset="0"/>
              </a:rPr>
              <a:t>Se </a:t>
            </a:r>
            <a:r>
              <a:rPr lang="es-ES" sz="2000" dirty="0">
                <a:solidFill>
                  <a:srgbClr val="8B589B"/>
                </a:solidFill>
                <a:latin typeface="Arial Black" panose="020B0A04020102020204" pitchFamily="34" charset="0"/>
              </a:rPr>
              <a:t>congelan las tasas</a:t>
            </a:r>
            <a:r>
              <a:rPr lang="es-ES" sz="1600" dirty="0">
                <a:latin typeface="Arial Black" panose="020B0A04020102020204" pitchFamily="34" charset="0"/>
              </a:rPr>
              <a:t>, con carácter general. </a:t>
            </a:r>
            <a:r>
              <a:rPr lang="es-ES" sz="1600" b="1" dirty="0">
                <a:solidFill>
                  <a:srgbClr val="000000"/>
                </a:solidFill>
                <a:latin typeface="Arial Black" panose="020B0A04020102020204" pitchFamily="34" charset="0"/>
              </a:rPr>
              <a:t>No se han actualizado las tasas desde el año </a:t>
            </a:r>
            <a:r>
              <a:rPr lang="es-ES" sz="2000" b="1" dirty="0">
                <a:solidFill>
                  <a:srgbClr val="000000"/>
                </a:solidFill>
                <a:latin typeface="Arial Black" panose="020B0A04020102020204" pitchFamily="34" charset="0"/>
              </a:rPr>
              <a:t>2014</a:t>
            </a:r>
          </a:p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s-ES" sz="1600" dirty="0">
              <a:solidFill>
                <a:srgbClr val="8B589B"/>
              </a:solidFill>
              <a:latin typeface="Arial Black" panose="020B0A04020102020204" pitchFamily="34" charset="0"/>
            </a:endParaRPr>
          </a:p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1600" dirty="0">
                <a:latin typeface="Arial Black" panose="020B0A04020102020204" pitchFamily="34" charset="0"/>
              </a:rPr>
              <a:t>Se </a:t>
            </a:r>
            <a:r>
              <a:rPr lang="es-ES" sz="1600" dirty="0">
                <a:solidFill>
                  <a:srgbClr val="8B589B"/>
                </a:solidFill>
                <a:latin typeface="Arial Black" panose="020B0A04020102020204" pitchFamily="34" charset="0"/>
              </a:rPr>
              <a:t>suprime</a:t>
            </a:r>
            <a:r>
              <a:rPr lang="es-ES" sz="1600" dirty="0">
                <a:latin typeface="Arial Black" panose="020B0A04020102020204" pitchFamily="34" charset="0"/>
              </a:rPr>
              <a:t>, de forma temporal, la </a:t>
            </a:r>
            <a:r>
              <a:rPr lang="es-ES" sz="1600" dirty="0">
                <a:solidFill>
                  <a:srgbClr val="8B589B"/>
                </a:solidFill>
                <a:latin typeface="Arial Black" panose="020B0A04020102020204" pitchFamily="34" charset="0"/>
              </a:rPr>
              <a:t>tasa</a:t>
            </a:r>
            <a:r>
              <a:rPr lang="es-ES" sz="1600" dirty="0">
                <a:latin typeface="Arial Black" panose="020B0A04020102020204" pitchFamily="34" charset="0"/>
              </a:rPr>
              <a:t> por la participación en el procedimiento para la </a:t>
            </a:r>
            <a:r>
              <a:rPr lang="es-ES" sz="2000" dirty="0">
                <a:solidFill>
                  <a:srgbClr val="8B589B"/>
                </a:solidFill>
                <a:latin typeface="Arial Black" panose="020B0A04020102020204" pitchFamily="34" charset="0"/>
              </a:rPr>
              <a:t>evaluación y acreditación de las competencias profesionales </a:t>
            </a:r>
            <a:r>
              <a:rPr lang="es-ES" sz="1600" dirty="0">
                <a:latin typeface="Arial Black" panose="020B0A04020102020204" pitchFamily="34" charset="0"/>
              </a:rPr>
              <a:t>adquiridas a través de la experiencia laboral o de vías no formales de formación</a:t>
            </a:r>
          </a:p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s-ES" sz="1600" dirty="0">
              <a:latin typeface="Arial Black" panose="020B0A04020102020204" pitchFamily="34" charset="0"/>
            </a:endParaRPr>
          </a:p>
          <a:p>
            <a:pPr marL="628650" lvl="1" indent="-1714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1600" dirty="0">
                <a:latin typeface="Arial Black" panose="020B0A04020102020204" pitchFamily="34" charset="0"/>
              </a:rPr>
              <a:t>  Se </a:t>
            </a:r>
            <a:r>
              <a:rPr lang="es-ES" sz="1600" b="1" dirty="0">
                <a:solidFill>
                  <a:srgbClr val="8B589B"/>
                </a:solidFill>
                <a:latin typeface="Arial Black" panose="020B0A04020102020204" pitchFamily="34" charset="0"/>
              </a:rPr>
              <a:t>bonifica al </a:t>
            </a:r>
            <a:r>
              <a:rPr lang="es-ES" sz="2000" b="1" dirty="0">
                <a:solidFill>
                  <a:srgbClr val="8B589B"/>
                </a:solidFill>
                <a:latin typeface="Arial Black" panose="020B0A04020102020204" pitchFamily="34" charset="0"/>
              </a:rPr>
              <a:t>95%</a:t>
            </a:r>
            <a:r>
              <a:rPr lang="es-ES" sz="1600" b="1" dirty="0">
                <a:solidFill>
                  <a:srgbClr val="8B589B"/>
                </a:solidFill>
                <a:latin typeface="Arial Black" panose="020B0A04020102020204" pitchFamily="34" charset="0"/>
              </a:rPr>
              <a:t> </a:t>
            </a:r>
            <a:r>
              <a:rPr lang="es-ES" sz="1600" dirty="0">
                <a:latin typeface="Arial Black" panose="020B0A04020102020204" pitchFamily="34" charset="0"/>
              </a:rPr>
              <a:t>la tasa por </a:t>
            </a:r>
            <a:r>
              <a:rPr lang="es-ES" sz="2000" dirty="0">
                <a:solidFill>
                  <a:srgbClr val="8B589B"/>
                </a:solidFill>
                <a:latin typeface="Arial Black" panose="020B0A04020102020204" pitchFamily="34" charset="0"/>
              </a:rPr>
              <a:t>licencia de caza</a:t>
            </a:r>
            <a:r>
              <a:rPr lang="es-ES" sz="1600" dirty="0">
                <a:latin typeface="Arial Black" panose="020B0A04020102020204" pitchFamily="34" charset="0"/>
              </a:rPr>
              <a:t> de clase A y B y de la </a:t>
            </a:r>
            <a:r>
              <a:rPr lang="es-ES" sz="2000" dirty="0">
                <a:solidFill>
                  <a:srgbClr val="8B589B"/>
                </a:solidFill>
                <a:latin typeface="Arial Black" panose="020B0A04020102020204" pitchFamily="34" charset="0"/>
              </a:rPr>
              <a:t>tasa por pesca</a:t>
            </a:r>
          </a:p>
          <a:p>
            <a:pPr marL="628650" lvl="1" indent="-1714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s-ES" sz="1200" dirty="0">
              <a:solidFill>
                <a:srgbClr val="8B589B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3AADAD9-3A21-4840-9DBE-FD64D8F3A455}"/>
              </a:ext>
            </a:extLst>
          </p:cNvPr>
          <p:cNvSpPr txBox="1"/>
          <p:nvPr/>
        </p:nvSpPr>
        <p:spPr>
          <a:xfrm>
            <a:off x="671118" y="1986350"/>
            <a:ext cx="10972800" cy="461665"/>
          </a:xfrm>
          <a:prstGeom prst="rect">
            <a:avLst/>
          </a:prstGeom>
          <a:solidFill>
            <a:srgbClr val="2D9E9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latin typeface="Arial Black" panose="020B0A04020102020204" pitchFamily="34" charset="0"/>
              </a:rPr>
              <a:t> </a:t>
            </a:r>
            <a:r>
              <a:rPr lang="es-ES" sz="2200" dirty="0">
                <a:solidFill>
                  <a:schemeClr val="bg1"/>
                </a:solidFill>
                <a:latin typeface="Arial Black" panose="020B0A04020102020204" pitchFamily="34" charset="0"/>
              </a:rPr>
              <a:t>CONGELACIÓN Y SUPRESIÓN DE TASAS  </a:t>
            </a:r>
          </a:p>
        </p:txBody>
      </p:sp>
    </p:spTree>
    <p:extLst>
      <p:ext uri="{BB962C8B-B14F-4D97-AF65-F5344CB8AC3E}">
        <p14:creationId xmlns:p14="http://schemas.microsoft.com/office/powerpoint/2010/main" val="773512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E6B48E-E190-4D61-9802-9EEF69D5CC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05058A5-04AF-421A-8C86-C4E5ED3ED9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3CB854-1D1C-4A0C-AF3A-9B6555F97EC1}"/>
              </a:ext>
            </a:extLst>
          </p:cNvPr>
          <p:cNvSpPr txBox="1"/>
          <p:nvPr/>
        </p:nvSpPr>
        <p:spPr>
          <a:xfrm>
            <a:off x="3048778" y="3305890"/>
            <a:ext cx="60975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sz="1000" b="0" i="0" u="none" strike="noStrike" baseline="0" dirty="0">
              <a:latin typeface="Times New Roman" panose="020206030504050203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26DD7EB-84A5-4A9A-A31A-0751521CF581}"/>
              </a:ext>
            </a:extLst>
          </p:cNvPr>
          <p:cNvSpPr txBox="1"/>
          <p:nvPr/>
        </p:nvSpPr>
        <p:spPr>
          <a:xfrm>
            <a:off x="3047301" y="3307987"/>
            <a:ext cx="609460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sz="1000" b="0" i="0" u="none" strike="noStrike" baseline="0" dirty="0">
              <a:latin typeface="Times New Roman" panose="02020603050405020304" pitchFamily="18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94A5F15-DDE3-458E-8193-BE99A7A1B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" y="0"/>
            <a:ext cx="12190815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A423808-32EE-4D6E-BB6F-34AD3BEBCFBC}"/>
              </a:ext>
            </a:extLst>
          </p:cNvPr>
          <p:cNvSpPr txBox="1"/>
          <p:nvPr/>
        </p:nvSpPr>
        <p:spPr>
          <a:xfrm>
            <a:off x="671118" y="1130573"/>
            <a:ext cx="10972800" cy="461665"/>
          </a:xfrm>
          <a:prstGeom prst="rect">
            <a:avLst/>
          </a:prstGeom>
          <a:solidFill>
            <a:srgbClr val="1A67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chemeClr val="bg1"/>
                </a:solidFill>
                <a:latin typeface="Arial Black" panose="020B0A04020102020204" pitchFamily="34" charset="0"/>
              </a:rPr>
              <a:t>NUEVAS MEDIDAS FISCALES EN EL MEDIO RURAL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F4AA4C3-DA87-4D33-9CEE-5A648E24EFEE}"/>
              </a:ext>
            </a:extLst>
          </p:cNvPr>
          <p:cNvSpPr txBox="1"/>
          <p:nvPr/>
        </p:nvSpPr>
        <p:spPr>
          <a:xfrm>
            <a:off x="671118" y="2021092"/>
            <a:ext cx="10972800" cy="954107"/>
          </a:xfrm>
          <a:prstGeom prst="rect">
            <a:avLst/>
          </a:prstGeom>
          <a:solidFill>
            <a:srgbClr val="E3EFEA"/>
          </a:solidFill>
          <a:ln>
            <a:solidFill>
              <a:srgbClr val="1A6767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600" dirty="0">
                <a:solidFill>
                  <a:srgbClr val="2D9E98"/>
                </a:solidFill>
                <a:latin typeface="Arial Black" panose="020B0A04020102020204" pitchFamily="34" charset="0"/>
              </a:rPr>
              <a:t>APOYO A LA NATALIDAD: 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s-ES" sz="1200" dirty="0">
                <a:latin typeface="Arial Black" panose="020B0A04020102020204" pitchFamily="34" charset="0"/>
              </a:rPr>
              <a:t>Se eleva hasta el </a:t>
            </a:r>
            <a:r>
              <a:rPr lang="es-ES" sz="1600" b="1" dirty="0">
                <a:solidFill>
                  <a:srgbClr val="8B589B"/>
                </a:solidFill>
                <a:latin typeface="Arial Black" panose="020B0A04020102020204" pitchFamily="34" charset="0"/>
              </a:rPr>
              <a:t>40%</a:t>
            </a:r>
            <a:r>
              <a:rPr lang="es-ES" sz="1400" dirty="0">
                <a:latin typeface="Arial Black" panose="020B0A04020102020204" pitchFamily="34" charset="0"/>
              </a:rPr>
              <a:t> </a:t>
            </a:r>
            <a:r>
              <a:rPr lang="es-ES" sz="1200" dirty="0">
                <a:latin typeface="Arial Black" panose="020B0A04020102020204" pitchFamily="34" charset="0"/>
              </a:rPr>
              <a:t>la deducción autonómica por </a:t>
            </a:r>
            <a:r>
              <a:rPr lang="es-ES" sz="1600" b="1" dirty="0">
                <a:solidFill>
                  <a:srgbClr val="8B589B"/>
                </a:solidFill>
                <a:latin typeface="Arial Black" panose="020B0A04020102020204" pitchFamily="34" charset="0"/>
              </a:rPr>
              <a:t>nacimiento o adopción</a:t>
            </a:r>
            <a:r>
              <a:rPr lang="es-ES" sz="1200" b="1" dirty="0">
                <a:solidFill>
                  <a:srgbClr val="8B589B"/>
                </a:solidFill>
                <a:latin typeface="Arial Black" panose="020B0A04020102020204" pitchFamily="34" charset="0"/>
              </a:rPr>
              <a:t> </a:t>
            </a:r>
            <a:r>
              <a:rPr lang="es-ES" sz="1200" dirty="0">
                <a:latin typeface="Arial Black" panose="020B0A04020102020204" pitchFamily="34" charset="0"/>
              </a:rPr>
              <a:t>en el medio rural sobre la deducción prevista con carácter general</a:t>
            </a:r>
            <a:endParaRPr lang="es-ES" sz="1050" dirty="0">
              <a:latin typeface="Arial Black" panose="020B0A04020102020204" pitchFamily="34" charset="0"/>
            </a:endParaRPr>
          </a:p>
          <a:p>
            <a:pPr lvl="1" algn="just">
              <a:spcAft>
                <a:spcPts val="600"/>
              </a:spcAft>
            </a:pPr>
            <a:endParaRPr lang="es-ES" sz="1050" dirty="0">
              <a:latin typeface="Arial Black" panose="020B0A040201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17535BE-1687-40DD-96B5-8B9A30F68338}"/>
              </a:ext>
            </a:extLst>
          </p:cNvPr>
          <p:cNvSpPr txBox="1"/>
          <p:nvPr/>
        </p:nvSpPr>
        <p:spPr>
          <a:xfrm>
            <a:off x="671118" y="3272641"/>
            <a:ext cx="10972800" cy="938719"/>
          </a:xfrm>
          <a:prstGeom prst="rect">
            <a:avLst/>
          </a:prstGeom>
          <a:solidFill>
            <a:srgbClr val="E3EFEA"/>
          </a:solidFill>
          <a:ln>
            <a:solidFill>
              <a:srgbClr val="1A6767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600" dirty="0">
                <a:solidFill>
                  <a:srgbClr val="2D9E98"/>
                </a:solidFill>
                <a:latin typeface="Arial Black" panose="020B0A04020102020204" pitchFamily="34" charset="0"/>
              </a:rPr>
              <a:t>APOYO A LAS EMPRESAS: 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s-ES" sz="1200" dirty="0">
                <a:latin typeface="Arial Black" panose="020B0A04020102020204" pitchFamily="34" charset="0"/>
              </a:rPr>
              <a:t>Se crea un </a:t>
            </a:r>
            <a:r>
              <a:rPr lang="es-ES" sz="1200" b="1" dirty="0">
                <a:solidFill>
                  <a:srgbClr val="8B589B"/>
                </a:solidFill>
                <a:latin typeface="Arial Black" panose="020B0A04020102020204" pitchFamily="34" charset="0"/>
              </a:rPr>
              <a:t>tipo reducido del </a:t>
            </a:r>
            <a:r>
              <a:rPr lang="es-ES" sz="1600" b="1" dirty="0">
                <a:solidFill>
                  <a:srgbClr val="8B589B"/>
                </a:solidFill>
                <a:latin typeface="Arial Black" panose="020B0A04020102020204" pitchFamily="34" charset="0"/>
              </a:rPr>
              <a:t>2%</a:t>
            </a:r>
            <a:r>
              <a:rPr lang="es-ES" sz="1200" b="1" dirty="0">
                <a:solidFill>
                  <a:srgbClr val="8B589B"/>
                </a:solidFill>
                <a:latin typeface="Arial Black" panose="020B0A04020102020204" pitchFamily="34" charset="0"/>
              </a:rPr>
              <a:t> </a:t>
            </a:r>
            <a:r>
              <a:rPr lang="es-ES" sz="1200" dirty="0">
                <a:latin typeface="Arial Black" panose="020B0A04020102020204" pitchFamily="34" charset="0"/>
              </a:rPr>
              <a:t>en las </a:t>
            </a:r>
            <a:r>
              <a:rPr lang="es-ES" sz="1600" dirty="0">
                <a:solidFill>
                  <a:srgbClr val="8B589B"/>
                </a:solidFill>
                <a:latin typeface="Arial Black" panose="020B0A04020102020204" pitchFamily="34" charset="0"/>
              </a:rPr>
              <a:t>transmisiones de bienes inmuebles para negocios</a:t>
            </a:r>
            <a:r>
              <a:rPr lang="es-ES" sz="1200" dirty="0">
                <a:latin typeface="Arial Black" panose="020B0A04020102020204" pitchFamily="34" charset="0"/>
              </a:rPr>
              <a:t> que constituyan centros de trabajo en el medio rural frente al tipo general del 8% o del 10%</a:t>
            </a:r>
          </a:p>
          <a:p>
            <a:pPr lvl="1" algn="just">
              <a:spcAft>
                <a:spcPts val="600"/>
              </a:spcAft>
            </a:pPr>
            <a:endParaRPr lang="es-ES" sz="1100" dirty="0">
              <a:latin typeface="Arial Black" panose="020B0A040201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27AB0CC-5C36-4DBD-9639-81C323FBC97E}"/>
              </a:ext>
            </a:extLst>
          </p:cNvPr>
          <p:cNvSpPr txBox="1"/>
          <p:nvPr/>
        </p:nvSpPr>
        <p:spPr>
          <a:xfrm>
            <a:off x="671118" y="4478417"/>
            <a:ext cx="10972800" cy="1846659"/>
          </a:xfrm>
          <a:prstGeom prst="rect">
            <a:avLst/>
          </a:prstGeom>
          <a:solidFill>
            <a:srgbClr val="E3EFEA"/>
          </a:solidFill>
          <a:ln>
            <a:solidFill>
              <a:srgbClr val="1A6767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1600" dirty="0">
                <a:solidFill>
                  <a:srgbClr val="2D9E98"/>
                </a:solidFill>
                <a:latin typeface="Arial Black" panose="020B0A04020102020204" pitchFamily="34" charset="0"/>
              </a:rPr>
              <a:t>APOYO A LA CONTINUIDAD DE LA ACTIVIDAD AGRARIA: </a:t>
            </a:r>
          </a:p>
          <a:p>
            <a:pPr marL="742950" lvl="1" indent="-28575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ES" sz="1200" dirty="0">
                <a:latin typeface="Arial Black" panose="020B0A04020102020204" pitchFamily="34" charset="0"/>
              </a:rPr>
              <a:t>Se crea un </a:t>
            </a:r>
            <a:r>
              <a:rPr lang="es-ES" sz="1200" dirty="0">
                <a:solidFill>
                  <a:srgbClr val="8B589B"/>
                </a:solidFill>
                <a:latin typeface="Arial Black" panose="020B0A04020102020204" pitchFamily="34" charset="0"/>
              </a:rPr>
              <a:t>tipo reducido del </a:t>
            </a:r>
            <a:r>
              <a:rPr lang="es-ES" sz="1600" dirty="0">
                <a:solidFill>
                  <a:srgbClr val="8B589B"/>
                </a:solidFill>
                <a:latin typeface="Arial Black" panose="020B0A04020102020204" pitchFamily="34" charset="0"/>
              </a:rPr>
              <a:t>4%</a:t>
            </a:r>
            <a:r>
              <a:rPr lang="es-ES" sz="1200" dirty="0">
                <a:solidFill>
                  <a:srgbClr val="8B589B"/>
                </a:solidFill>
                <a:latin typeface="Arial Black" panose="020B0A04020102020204" pitchFamily="34" charset="0"/>
              </a:rPr>
              <a:t> </a:t>
            </a:r>
            <a:r>
              <a:rPr lang="es-ES" sz="1200" dirty="0">
                <a:latin typeface="Arial Black" panose="020B0A04020102020204" pitchFamily="34" charset="0"/>
              </a:rPr>
              <a:t>en la </a:t>
            </a:r>
            <a:r>
              <a:rPr lang="es-ES" sz="1600" dirty="0">
                <a:solidFill>
                  <a:srgbClr val="8B589B"/>
                </a:solidFill>
                <a:latin typeface="Arial Black" panose="020B0A04020102020204" pitchFamily="34" charset="0"/>
              </a:rPr>
              <a:t>transmisión de explotaciones agrarias prioritarias para agricultores profesionales</a:t>
            </a:r>
            <a:r>
              <a:rPr lang="es-ES" sz="1200" dirty="0">
                <a:latin typeface="Arial Black" panose="020B0A04020102020204" pitchFamily="34" charset="0"/>
              </a:rPr>
              <a:t> cuando mantengan la explotación durante 5 años, lo que supone una rebaja del 50% respecto al tipo general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s-ES" sz="1200" dirty="0">
                <a:latin typeface="Arial Black" panose="020B0A04020102020204" pitchFamily="34" charset="0"/>
              </a:rPr>
              <a:t>Se crea una </a:t>
            </a:r>
            <a:r>
              <a:rPr lang="es-ES" sz="1200" dirty="0">
                <a:solidFill>
                  <a:srgbClr val="8B589B"/>
                </a:solidFill>
                <a:latin typeface="Arial Black" panose="020B0A04020102020204" pitchFamily="34" charset="0"/>
              </a:rPr>
              <a:t>bonificación del </a:t>
            </a:r>
            <a:r>
              <a:rPr lang="es-ES" sz="1600" dirty="0">
                <a:solidFill>
                  <a:srgbClr val="8B589B"/>
                </a:solidFill>
                <a:latin typeface="Arial Black" panose="020B0A04020102020204" pitchFamily="34" charset="0"/>
              </a:rPr>
              <a:t>100%</a:t>
            </a:r>
            <a:r>
              <a:rPr lang="es-ES" sz="1200" dirty="0">
                <a:solidFill>
                  <a:srgbClr val="8B589B"/>
                </a:solidFill>
                <a:latin typeface="Arial Black" panose="020B0A04020102020204" pitchFamily="34" charset="0"/>
              </a:rPr>
              <a:t> </a:t>
            </a:r>
            <a:r>
              <a:rPr lang="es-ES" sz="1200" dirty="0">
                <a:latin typeface="Arial Black" panose="020B0A04020102020204" pitchFamily="34" charset="0"/>
              </a:rPr>
              <a:t>en los </a:t>
            </a:r>
            <a:r>
              <a:rPr lang="es-ES" sz="1600" dirty="0">
                <a:solidFill>
                  <a:srgbClr val="8B589B"/>
                </a:solidFill>
                <a:latin typeface="Arial Black" panose="020B0A04020102020204" pitchFamily="34" charset="0"/>
              </a:rPr>
              <a:t>arrendamientos de fincas rústicas</a:t>
            </a:r>
            <a:r>
              <a:rPr lang="es-ES" sz="1200" dirty="0">
                <a:latin typeface="Arial Black" panose="020B0A04020102020204" pitchFamily="34" charset="0"/>
              </a:rPr>
              <a:t> en el impuesto sobre transmisiones patrimoniales onerosas</a:t>
            </a:r>
          </a:p>
          <a:p>
            <a:pPr lvl="1" algn="just">
              <a:spcAft>
                <a:spcPts val="600"/>
              </a:spcAft>
            </a:pPr>
            <a:endParaRPr lang="es-ES" sz="11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207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E6B48E-E190-4D61-9802-9EEF69D5CC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05058A5-04AF-421A-8C86-C4E5ED3ED9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3CB854-1D1C-4A0C-AF3A-9B6555F97EC1}"/>
              </a:ext>
            </a:extLst>
          </p:cNvPr>
          <p:cNvSpPr txBox="1"/>
          <p:nvPr/>
        </p:nvSpPr>
        <p:spPr>
          <a:xfrm>
            <a:off x="3048778" y="3305890"/>
            <a:ext cx="60975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sz="1000" b="0" i="0" u="none" strike="noStrike" baseline="0" dirty="0">
              <a:latin typeface="Times New Roman" panose="020206030504050203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26DD7EB-84A5-4A9A-A31A-0751521CF581}"/>
              </a:ext>
            </a:extLst>
          </p:cNvPr>
          <p:cNvSpPr txBox="1"/>
          <p:nvPr/>
        </p:nvSpPr>
        <p:spPr>
          <a:xfrm>
            <a:off x="3047301" y="3307987"/>
            <a:ext cx="609460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sz="1000" b="0" i="0" u="none" strike="noStrike" baseline="0" dirty="0">
              <a:latin typeface="Times New Roman" panose="02020603050405020304" pitchFamily="18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94A5F15-DDE3-458E-8193-BE99A7A1B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" y="0"/>
            <a:ext cx="12190815" cy="685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089" y="1726876"/>
            <a:ext cx="9755026" cy="40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701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E6B48E-E190-4D61-9802-9EEF69D5CC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05058A5-04AF-421A-8C86-C4E5ED3ED9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3CB854-1D1C-4A0C-AF3A-9B6555F97EC1}"/>
              </a:ext>
            </a:extLst>
          </p:cNvPr>
          <p:cNvSpPr txBox="1"/>
          <p:nvPr/>
        </p:nvSpPr>
        <p:spPr>
          <a:xfrm>
            <a:off x="3048778" y="3305890"/>
            <a:ext cx="60975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sz="1000" b="0" i="0" u="none" strike="noStrike" baseline="0" dirty="0">
              <a:latin typeface="Times New Roman" panose="020206030504050203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26DD7EB-84A5-4A9A-A31A-0751521CF581}"/>
              </a:ext>
            </a:extLst>
          </p:cNvPr>
          <p:cNvSpPr txBox="1"/>
          <p:nvPr/>
        </p:nvSpPr>
        <p:spPr>
          <a:xfrm>
            <a:off x="3047301" y="3307987"/>
            <a:ext cx="609460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sz="1000" b="0" i="0" u="none" strike="noStrike" baseline="0" dirty="0">
              <a:latin typeface="Times New Roman" panose="02020603050405020304" pitchFamily="18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94A5F15-DDE3-458E-8193-BE99A7A1B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" y="0"/>
            <a:ext cx="12190815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041D288-1663-433A-8549-4E18A7B3B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122363"/>
            <a:ext cx="11153422" cy="541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939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E6B48E-E190-4D61-9802-9EEF69D5CC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05058A5-04AF-421A-8C86-C4E5ED3ED9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3CB854-1D1C-4A0C-AF3A-9B6555F97EC1}"/>
              </a:ext>
            </a:extLst>
          </p:cNvPr>
          <p:cNvSpPr txBox="1"/>
          <p:nvPr/>
        </p:nvSpPr>
        <p:spPr>
          <a:xfrm>
            <a:off x="3048778" y="3305890"/>
            <a:ext cx="60975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sz="1000" b="0" i="0" u="none" strike="noStrike" baseline="0" dirty="0">
              <a:latin typeface="Times New Roman" panose="020206030504050203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26DD7EB-84A5-4A9A-A31A-0751521CF581}"/>
              </a:ext>
            </a:extLst>
          </p:cNvPr>
          <p:cNvSpPr txBox="1"/>
          <p:nvPr/>
        </p:nvSpPr>
        <p:spPr>
          <a:xfrm>
            <a:off x="3047301" y="3307987"/>
            <a:ext cx="609460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sz="1000" b="0" i="0" u="none" strike="noStrike" baseline="0" dirty="0">
              <a:latin typeface="Times New Roman" panose="02020603050405020304" pitchFamily="18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94A5F15-DDE3-458E-8193-BE99A7A1B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" y="0"/>
            <a:ext cx="12190815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8C3821D-8452-42B3-AAAC-A7C2651CAB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9032" y="1122363"/>
            <a:ext cx="7391139" cy="554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909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E6B48E-E190-4D61-9802-9EEF69D5CC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05058A5-04AF-421A-8C86-C4E5ED3ED9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3CB854-1D1C-4A0C-AF3A-9B6555F97EC1}"/>
              </a:ext>
            </a:extLst>
          </p:cNvPr>
          <p:cNvSpPr txBox="1"/>
          <p:nvPr/>
        </p:nvSpPr>
        <p:spPr>
          <a:xfrm>
            <a:off x="3048778" y="3305890"/>
            <a:ext cx="60975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sz="1000" b="0" i="0" u="none" strike="noStrike" baseline="0" dirty="0">
              <a:latin typeface="Times New Roman" panose="020206030504050203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26DD7EB-84A5-4A9A-A31A-0751521CF581}"/>
              </a:ext>
            </a:extLst>
          </p:cNvPr>
          <p:cNvSpPr txBox="1"/>
          <p:nvPr/>
        </p:nvSpPr>
        <p:spPr>
          <a:xfrm>
            <a:off x="3047301" y="3307987"/>
            <a:ext cx="609460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sz="1000" b="0" i="0" u="none" strike="noStrike" baseline="0" dirty="0">
              <a:latin typeface="Times New Roman" panose="02020603050405020304" pitchFamily="18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94A5F15-DDE3-458E-8193-BE99A7A1B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" y="0"/>
            <a:ext cx="12190815" cy="68580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AC63B36-C2C6-4C45-8A69-09A7A51EB511}"/>
              </a:ext>
            </a:extLst>
          </p:cNvPr>
          <p:cNvSpPr txBox="1"/>
          <p:nvPr/>
        </p:nvSpPr>
        <p:spPr>
          <a:xfrm>
            <a:off x="485422" y="1364638"/>
            <a:ext cx="11158497" cy="461665"/>
          </a:xfrm>
          <a:prstGeom prst="rect">
            <a:avLst/>
          </a:prstGeom>
          <a:solidFill>
            <a:srgbClr val="1A67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chemeClr val="bg1"/>
                </a:solidFill>
                <a:latin typeface="Arial Black" panose="020B0A04020102020204" pitchFamily="34" charset="0"/>
              </a:rPr>
              <a:t>CLASIFICACIÓN ECONÓMICA DE LOS GASTOS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5B24EFD-A94A-43A7-9782-C63AC8950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20" y="1993480"/>
            <a:ext cx="11158497" cy="441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601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E6B48E-E190-4D61-9802-9EEF69D5CC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05058A5-04AF-421A-8C86-C4E5ED3ED9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3CB854-1D1C-4A0C-AF3A-9B6555F97EC1}"/>
              </a:ext>
            </a:extLst>
          </p:cNvPr>
          <p:cNvSpPr txBox="1"/>
          <p:nvPr/>
        </p:nvSpPr>
        <p:spPr>
          <a:xfrm>
            <a:off x="3048778" y="3305890"/>
            <a:ext cx="60975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sz="1000" b="0" i="0" u="none" strike="noStrike" baseline="0" dirty="0">
              <a:latin typeface="Times New Roman" panose="020206030504050203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26DD7EB-84A5-4A9A-A31A-0751521CF581}"/>
              </a:ext>
            </a:extLst>
          </p:cNvPr>
          <p:cNvSpPr txBox="1"/>
          <p:nvPr/>
        </p:nvSpPr>
        <p:spPr>
          <a:xfrm>
            <a:off x="3047301" y="3307987"/>
            <a:ext cx="609460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sz="1000" b="0" i="0" u="none" strike="noStrike" baseline="0" dirty="0">
              <a:latin typeface="Times New Roman" panose="02020603050405020304" pitchFamily="18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94A5F15-DDE3-458E-8193-BE99A7A1B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6" y="0"/>
            <a:ext cx="12190815" cy="68580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F133205-2924-4C1E-B004-06DBDD3B5BFE}"/>
              </a:ext>
            </a:extLst>
          </p:cNvPr>
          <p:cNvSpPr txBox="1"/>
          <p:nvPr/>
        </p:nvSpPr>
        <p:spPr>
          <a:xfrm>
            <a:off x="284387" y="5738154"/>
            <a:ext cx="11620425" cy="1037272"/>
          </a:xfrm>
          <a:prstGeom prst="rect">
            <a:avLst/>
          </a:prstGeom>
          <a:solidFill>
            <a:srgbClr val="EDCDE1"/>
          </a:solidFill>
          <a:ln>
            <a:solidFill>
              <a:srgbClr val="1A6767"/>
            </a:solidFill>
          </a:ln>
        </p:spPr>
        <p:txBody>
          <a:bodyPr wrap="square" rtlCol="0">
            <a:spAutoFit/>
          </a:bodyPr>
          <a:lstStyle/>
          <a:p>
            <a:pPr marL="800100" lvl="1" indent="-342900" algn="just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sz="24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▲</a:t>
            </a:r>
            <a:r>
              <a:rPr lang="es-ES" sz="22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2 % </a:t>
            </a:r>
            <a:r>
              <a:rPr lang="es-ES" sz="16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subida salarial para todos los empleados públicos</a:t>
            </a:r>
          </a:p>
          <a:p>
            <a:pPr marL="800100" lvl="1" indent="-342900" algn="just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sz="2200" dirty="0">
                <a:latin typeface="Arial Black" panose="020B0A04020102020204" pitchFamily="34" charset="0"/>
              </a:rPr>
              <a:t> </a:t>
            </a:r>
            <a:r>
              <a:rPr lang="es-ES" sz="1600" dirty="0">
                <a:latin typeface="Arial Black" panose="020B0A04020102020204" pitchFamily="34" charset="0"/>
              </a:rPr>
              <a:t>Se incorpora la carrera profesional horizontal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B6304E0-6D64-4BF6-98E8-422E03DACF7B}"/>
              </a:ext>
            </a:extLst>
          </p:cNvPr>
          <p:cNvSpPr txBox="1"/>
          <p:nvPr/>
        </p:nvSpPr>
        <p:spPr>
          <a:xfrm>
            <a:off x="284387" y="4175105"/>
            <a:ext cx="11620425" cy="1508618"/>
          </a:xfrm>
          <a:prstGeom prst="rect">
            <a:avLst/>
          </a:prstGeom>
          <a:solidFill>
            <a:srgbClr val="2D9E98"/>
          </a:solidFill>
          <a:ln>
            <a:solidFill>
              <a:srgbClr val="1A6767"/>
            </a:solidFill>
          </a:ln>
        </p:spPr>
        <p:txBody>
          <a:bodyPr wrap="square" rtlCol="0">
            <a:spAutoFit/>
          </a:bodyPr>
          <a:lstStyle/>
          <a:p>
            <a:pPr marL="800100" lvl="1" indent="-342900" algn="just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ES" sz="24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87,22 % </a:t>
            </a:r>
            <a:r>
              <a:rPr lang="es-ES" sz="18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corresponden a </a:t>
            </a:r>
            <a:r>
              <a:rPr lang="es-ES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consejerías de </a:t>
            </a:r>
            <a:r>
              <a:rPr lang="es-ES" sz="18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SANIDAD, EDUCACIÓN y FAMILIA E IGUALDAD DE OPORTUNIDADES</a:t>
            </a:r>
          </a:p>
          <a:p>
            <a:pPr marL="914400" lvl="1" indent="-457200" algn="just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ES" sz="28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3.842 M€</a:t>
            </a:r>
            <a:r>
              <a:rPr lang="es-ES" sz="18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s-ES" sz="28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▲</a:t>
            </a:r>
            <a:r>
              <a:rPr lang="es-ES" sz="24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4,13%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49CF647-3D85-4FC8-9B8A-90DAA341886A}"/>
              </a:ext>
            </a:extLst>
          </p:cNvPr>
          <p:cNvSpPr txBox="1"/>
          <p:nvPr/>
        </p:nvSpPr>
        <p:spPr>
          <a:xfrm>
            <a:off x="285436" y="995128"/>
            <a:ext cx="11685739" cy="461665"/>
          </a:xfrm>
          <a:prstGeom prst="rect">
            <a:avLst/>
          </a:prstGeom>
          <a:solidFill>
            <a:srgbClr val="1A6767"/>
          </a:solidFill>
        </p:spPr>
        <p:txBody>
          <a:bodyPr wrap="square">
            <a:spAutoFit/>
          </a:bodyPr>
          <a:lstStyle/>
          <a:p>
            <a:pPr algn="ctr"/>
            <a:r>
              <a:rPr lang="es-ES" sz="1800" b="1" i="0" u="none" strike="noStrike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es-ES" sz="2400" b="1" i="0" u="none" strike="noStrike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GASTOS DE PERSONAL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5" name="Flecha: pentágono 14">
            <a:extLst>
              <a:ext uri="{FF2B5EF4-FFF2-40B4-BE49-F238E27FC236}">
                <a16:creationId xmlns:a16="http://schemas.microsoft.com/office/drawing/2014/main" id="{D5F48CA4-B7A7-4EC3-88D3-79BFB2706F15}"/>
              </a:ext>
            </a:extLst>
          </p:cNvPr>
          <p:cNvSpPr/>
          <p:nvPr/>
        </p:nvSpPr>
        <p:spPr>
          <a:xfrm>
            <a:off x="284387" y="1778925"/>
            <a:ext cx="4768269" cy="1997478"/>
          </a:xfrm>
          <a:prstGeom prst="homePlate">
            <a:avLst/>
          </a:prstGeom>
          <a:solidFill>
            <a:srgbClr val="E3EFEA"/>
          </a:solidFill>
          <a:ln w="57150">
            <a:solidFill>
              <a:srgbClr val="1A6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spcAft>
                <a:spcPts val="600"/>
              </a:spcAft>
            </a:pPr>
            <a:r>
              <a:rPr lang="es-ES" sz="4800" dirty="0">
                <a:solidFill>
                  <a:srgbClr val="1A6767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4.404 M€</a:t>
            </a:r>
            <a:r>
              <a:rPr lang="es-ES" sz="24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 algn="just">
              <a:spcAft>
                <a:spcPts val="600"/>
              </a:spcAft>
            </a:pPr>
            <a:r>
              <a:rPr lang="es-ES" sz="24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▲</a:t>
            </a:r>
            <a:r>
              <a:rPr lang="es-ES" sz="1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4,52% </a:t>
            </a:r>
          </a:p>
          <a:p>
            <a:pPr lvl="0"/>
            <a:r>
              <a:rPr lang="es-ES" sz="1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34,32% de los gastos totales</a:t>
            </a:r>
          </a:p>
          <a:p>
            <a:pPr algn="ctr"/>
            <a:endParaRPr lang="es-ES" dirty="0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5D130FFA-9E65-4899-A884-7328ABCDB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849" y="1476335"/>
            <a:ext cx="6057005" cy="264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424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E6B48E-E190-4D61-9802-9EEF69D5CC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05058A5-04AF-421A-8C86-C4E5ED3ED9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3CB854-1D1C-4A0C-AF3A-9B6555F97EC1}"/>
              </a:ext>
            </a:extLst>
          </p:cNvPr>
          <p:cNvSpPr txBox="1"/>
          <p:nvPr/>
        </p:nvSpPr>
        <p:spPr>
          <a:xfrm>
            <a:off x="3048778" y="3305890"/>
            <a:ext cx="60975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sz="1000" b="0" i="0" u="none" strike="noStrike" baseline="0" dirty="0">
              <a:latin typeface="Times New Roman" panose="020206030504050203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26DD7EB-84A5-4A9A-A31A-0751521CF581}"/>
              </a:ext>
            </a:extLst>
          </p:cNvPr>
          <p:cNvSpPr txBox="1"/>
          <p:nvPr/>
        </p:nvSpPr>
        <p:spPr>
          <a:xfrm>
            <a:off x="3047301" y="3307987"/>
            <a:ext cx="609460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sz="1000" b="0" i="0" u="none" strike="noStrike" baseline="0" dirty="0">
              <a:latin typeface="Times New Roman" panose="02020603050405020304" pitchFamily="18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94A5F15-DDE3-458E-8193-BE99A7A1B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6" y="0"/>
            <a:ext cx="12190815" cy="68580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F133205-2924-4C1E-B004-06DBDD3B5BFE}"/>
              </a:ext>
            </a:extLst>
          </p:cNvPr>
          <p:cNvSpPr txBox="1"/>
          <p:nvPr/>
        </p:nvSpPr>
        <p:spPr>
          <a:xfrm>
            <a:off x="284387" y="5733388"/>
            <a:ext cx="11620425" cy="1037272"/>
          </a:xfrm>
          <a:prstGeom prst="rect">
            <a:avLst/>
          </a:prstGeom>
          <a:solidFill>
            <a:srgbClr val="EDCDE1"/>
          </a:solidFill>
          <a:ln>
            <a:solidFill>
              <a:srgbClr val="1A6767"/>
            </a:solidFill>
          </a:ln>
        </p:spPr>
        <p:txBody>
          <a:bodyPr wrap="square" rtlCol="0">
            <a:spAutoFit/>
          </a:bodyPr>
          <a:lstStyle/>
          <a:p>
            <a:pPr marL="800100" lvl="1" indent="-342900" algn="just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sz="2200" dirty="0">
                <a:latin typeface="Arial Black" panose="020B0A04020102020204" pitchFamily="34" charset="0"/>
              </a:rPr>
              <a:t> </a:t>
            </a:r>
            <a:r>
              <a:rPr lang="es-ES" sz="1600" dirty="0">
                <a:latin typeface="Arial Black" panose="020B0A04020102020204" pitchFamily="34" charset="0"/>
              </a:rPr>
              <a:t>El resto de Consejerías disponen de </a:t>
            </a:r>
            <a:r>
              <a:rPr lang="es-ES" sz="2000" dirty="0">
                <a:latin typeface="Arial Black" panose="020B0A04020102020204" pitchFamily="34" charset="0"/>
              </a:rPr>
              <a:t>102 M€</a:t>
            </a:r>
            <a:r>
              <a:rPr lang="es-ES" sz="1600" dirty="0">
                <a:latin typeface="Arial Black" panose="020B0A04020102020204" pitchFamily="34" charset="0"/>
              </a:rPr>
              <a:t> , </a:t>
            </a:r>
            <a:r>
              <a:rPr lang="es-ES" sz="2000" dirty="0">
                <a:latin typeface="Arial Black" panose="020B0A04020102020204" pitchFamily="34" charset="0"/>
              </a:rPr>
              <a:t>▲2,83% </a:t>
            </a:r>
          </a:p>
          <a:p>
            <a:pPr marL="800100" lvl="1" indent="-342900" algn="just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sz="2200" dirty="0">
                <a:latin typeface="Arial Black" panose="020B0A04020102020204" pitchFamily="34" charset="0"/>
              </a:rPr>
              <a:t> </a:t>
            </a:r>
            <a:r>
              <a:rPr lang="es-ES" sz="1600" dirty="0">
                <a:latin typeface="Arial Black" panose="020B0A04020102020204" pitchFamily="34" charset="0"/>
              </a:rPr>
              <a:t>Suponen el </a:t>
            </a:r>
            <a:r>
              <a:rPr lang="es-ES" sz="2000" dirty="0">
                <a:latin typeface="Arial Black" panose="020B0A04020102020204" pitchFamily="34" charset="0"/>
              </a:rPr>
              <a:t>5,50%</a:t>
            </a:r>
            <a:r>
              <a:rPr lang="es-ES" sz="1600" dirty="0">
                <a:latin typeface="Arial Black" panose="020B0A04020102020204" pitchFamily="34" charset="0"/>
              </a:rPr>
              <a:t> de los gastos corrientes en bienes y servicios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B6304E0-6D64-4BF6-98E8-422E03DACF7B}"/>
              </a:ext>
            </a:extLst>
          </p:cNvPr>
          <p:cNvSpPr txBox="1"/>
          <p:nvPr/>
        </p:nvSpPr>
        <p:spPr>
          <a:xfrm>
            <a:off x="284388" y="4190266"/>
            <a:ext cx="11620425" cy="1455783"/>
          </a:xfrm>
          <a:prstGeom prst="rect">
            <a:avLst/>
          </a:prstGeom>
          <a:solidFill>
            <a:srgbClr val="2D9E98"/>
          </a:solidFill>
          <a:ln>
            <a:solidFill>
              <a:srgbClr val="1A6767"/>
            </a:solidFill>
          </a:ln>
        </p:spPr>
        <p:txBody>
          <a:bodyPr wrap="square" rtlCol="0">
            <a:spAutoFit/>
          </a:bodyPr>
          <a:lstStyle/>
          <a:p>
            <a:pPr marL="800100" lvl="1" indent="-342900" algn="just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ES" sz="2400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94,50</a:t>
            </a:r>
            <a:r>
              <a:rPr lang="es-ES" sz="24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% </a:t>
            </a:r>
            <a:r>
              <a:rPr lang="es-ES" sz="18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corresponden a </a:t>
            </a:r>
            <a:r>
              <a:rPr lang="es-ES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consejerías de </a:t>
            </a:r>
            <a:r>
              <a:rPr lang="es-ES" sz="18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SANIDAD, EDUCACIÓN y FAMILIA E IGUALDAD DE OPORTUNIDADES</a:t>
            </a:r>
          </a:p>
          <a:p>
            <a:pPr marL="914400" lvl="1" indent="-457200" algn="just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ES" sz="2800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s-ES" sz="28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.748 M€ </a:t>
            </a:r>
            <a:r>
              <a:rPr lang="es-ES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s-ES" sz="28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▲1,84% </a:t>
            </a:r>
            <a:r>
              <a:rPr lang="es-ES" sz="18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S" sz="1400" dirty="0">
              <a:solidFill>
                <a:schemeClr val="bg1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49CF647-3D85-4FC8-9B8A-90DAA341886A}"/>
              </a:ext>
            </a:extLst>
          </p:cNvPr>
          <p:cNvSpPr txBox="1"/>
          <p:nvPr/>
        </p:nvSpPr>
        <p:spPr>
          <a:xfrm>
            <a:off x="285436" y="995128"/>
            <a:ext cx="11685739" cy="461665"/>
          </a:xfrm>
          <a:prstGeom prst="rect">
            <a:avLst/>
          </a:prstGeom>
          <a:solidFill>
            <a:srgbClr val="1A6767"/>
          </a:solidFill>
        </p:spPr>
        <p:txBody>
          <a:bodyPr wrap="square">
            <a:spAutoFit/>
          </a:bodyPr>
          <a:lstStyle/>
          <a:p>
            <a:pPr algn="ctr"/>
            <a:r>
              <a:rPr lang="es-ES" sz="1800" b="1" i="0" u="none" strike="noStrike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es-ES" sz="2400" b="1" i="0" u="none" strike="noStrike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GASTOS </a:t>
            </a:r>
            <a:r>
              <a:rPr lang="es-E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CORRIENTES EN BIENES Y SERVICIOS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5" name="Flecha: pentágono 14">
            <a:extLst>
              <a:ext uri="{FF2B5EF4-FFF2-40B4-BE49-F238E27FC236}">
                <a16:creationId xmlns:a16="http://schemas.microsoft.com/office/drawing/2014/main" id="{D5F48CA4-B7A7-4EC3-88D3-79BFB2706F15}"/>
              </a:ext>
            </a:extLst>
          </p:cNvPr>
          <p:cNvSpPr/>
          <p:nvPr/>
        </p:nvSpPr>
        <p:spPr>
          <a:xfrm>
            <a:off x="284387" y="1834869"/>
            <a:ext cx="4768269" cy="1997478"/>
          </a:xfrm>
          <a:prstGeom prst="homePlate">
            <a:avLst/>
          </a:prstGeom>
          <a:solidFill>
            <a:srgbClr val="E3EFEA"/>
          </a:solidFill>
          <a:ln w="57150">
            <a:solidFill>
              <a:srgbClr val="1A6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spcAft>
                <a:spcPts val="600"/>
              </a:spcAft>
            </a:pPr>
            <a:r>
              <a:rPr lang="es-ES" sz="4800" dirty="0">
                <a:solidFill>
                  <a:srgbClr val="1A6767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1.850 M€ </a:t>
            </a:r>
            <a:r>
              <a:rPr lang="es-ES" sz="24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 algn="just">
              <a:spcAft>
                <a:spcPts val="600"/>
              </a:spcAft>
            </a:pPr>
            <a:r>
              <a:rPr lang="es-ES" sz="1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▲1,90%  </a:t>
            </a:r>
          </a:p>
          <a:p>
            <a:pPr lvl="0" algn="just">
              <a:spcAft>
                <a:spcPts val="600"/>
              </a:spcAft>
            </a:pPr>
            <a:r>
              <a:rPr lang="es-ES" sz="1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14,41% de los gastos totales</a:t>
            </a:r>
          </a:p>
          <a:p>
            <a:pPr algn="ctr"/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A1514B9-1D76-4C6A-BD8B-965537CBF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849" y="1495215"/>
            <a:ext cx="6013450" cy="266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77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E6B48E-E190-4D61-9802-9EEF69D5CC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05058A5-04AF-421A-8C86-C4E5ED3ED9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3CB854-1D1C-4A0C-AF3A-9B6555F97EC1}"/>
              </a:ext>
            </a:extLst>
          </p:cNvPr>
          <p:cNvSpPr txBox="1"/>
          <p:nvPr/>
        </p:nvSpPr>
        <p:spPr>
          <a:xfrm>
            <a:off x="3048778" y="3305890"/>
            <a:ext cx="60975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sz="1000" b="0" i="0" u="none" strike="noStrike" baseline="0" dirty="0">
              <a:latin typeface="Times New Roman" panose="020206030504050203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26DD7EB-84A5-4A9A-A31A-0751521CF581}"/>
              </a:ext>
            </a:extLst>
          </p:cNvPr>
          <p:cNvSpPr txBox="1"/>
          <p:nvPr/>
        </p:nvSpPr>
        <p:spPr>
          <a:xfrm>
            <a:off x="3047301" y="3307987"/>
            <a:ext cx="609460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sz="1000" b="0" i="0" u="none" strike="noStrike" baseline="0" dirty="0">
              <a:latin typeface="Times New Roman" panose="02020603050405020304" pitchFamily="18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94A5F15-DDE3-458E-8193-BE99A7A1B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7" y="-34137"/>
            <a:ext cx="12190815" cy="6858000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1B6304E0-6D64-4BF6-98E8-422E03DACF7B}"/>
              </a:ext>
            </a:extLst>
          </p:cNvPr>
          <p:cNvSpPr txBox="1"/>
          <p:nvPr/>
        </p:nvSpPr>
        <p:spPr>
          <a:xfrm>
            <a:off x="284389" y="3981663"/>
            <a:ext cx="11620425" cy="2754793"/>
          </a:xfrm>
          <a:prstGeom prst="rect">
            <a:avLst/>
          </a:prstGeom>
          <a:solidFill>
            <a:srgbClr val="2D9E98"/>
          </a:solidFill>
          <a:ln>
            <a:solidFill>
              <a:srgbClr val="1A6767"/>
            </a:solidFill>
          </a:ln>
        </p:spPr>
        <p:txBody>
          <a:bodyPr wrap="square" rtlCol="0">
            <a:spAutoFit/>
          </a:bodyPr>
          <a:lstStyle/>
          <a:p>
            <a:pPr lvl="1" algn="just">
              <a:lnSpc>
                <a:spcPct val="115000"/>
              </a:lnSpc>
              <a:spcAft>
                <a:spcPts val="600"/>
              </a:spcAft>
            </a:pPr>
            <a:r>
              <a:rPr lang="es-ES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Consejerías de </a:t>
            </a:r>
            <a:r>
              <a:rPr lang="es-ES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SANIDAD, EDUCACIÓN y FAMILIA E IGUALDAD DE OPORTUNIDADES: </a:t>
            </a:r>
            <a:endParaRPr lang="es-ES" dirty="0">
              <a:solidFill>
                <a:schemeClr val="bg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2200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94,55</a:t>
            </a:r>
            <a:r>
              <a:rPr lang="es-ES" sz="20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% </a:t>
            </a:r>
            <a:r>
              <a:rPr lang="es-ES" sz="1600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las transferencias corrientes sin PAC</a:t>
            </a:r>
            <a:endParaRPr lang="es-ES" sz="1600" dirty="0">
              <a:solidFill>
                <a:schemeClr val="bg1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2" indent="-4572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s-ES" sz="24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2.082 M€ </a:t>
            </a:r>
            <a:r>
              <a:rPr lang="es-ES" sz="16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s-ES" sz="24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▲0,74%</a:t>
            </a:r>
          </a:p>
          <a:p>
            <a:pPr marL="1371600" lvl="2" indent="-45720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22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Gastos más importantes:</a:t>
            </a:r>
          </a:p>
          <a:p>
            <a:pPr marL="1828800" lvl="3" indent="-4572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s-ES" sz="1600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Farmacia</a:t>
            </a:r>
          </a:p>
          <a:p>
            <a:pPr marL="1828800" lvl="3" indent="-4572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s-ES" sz="16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Universidades  y gastos de funcionamiento de Colegios Concertados</a:t>
            </a:r>
          </a:p>
          <a:p>
            <a:pPr marL="1828800" lvl="3" indent="-4572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s-ES" sz="1600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Gastos de Dependencia</a:t>
            </a:r>
            <a:r>
              <a:rPr lang="es-ES" sz="16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s-ES" sz="1200" dirty="0">
              <a:solidFill>
                <a:schemeClr val="bg1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49CF647-3D85-4FC8-9B8A-90DAA341886A}"/>
              </a:ext>
            </a:extLst>
          </p:cNvPr>
          <p:cNvSpPr txBox="1"/>
          <p:nvPr/>
        </p:nvSpPr>
        <p:spPr>
          <a:xfrm>
            <a:off x="285436" y="995128"/>
            <a:ext cx="11685739" cy="461665"/>
          </a:xfrm>
          <a:prstGeom prst="rect">
            <a:avLst/>
          </a:prstGeom>
          <a:solidFill>
            <a:srgbClr val="1A6767"/>
          </a:solidFill>
        </p:spPr>
        <p:txBody>
          <a:bodyPr wrap="square">
            <a:spAutoFit/>
          </a:bodyPr>
          <a:lstStyle/>
          <a:p>
            <a:pPr algn="ctr"/>
            <a:r>
              <a:rPr lang="es-ES" sz="1800" b="1" i="0" u="none" strike="noStrike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es-ES" sz="2400" b="1" i="0" u="none" strike="noStrike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 TRANSFERENCIAS </a:t>
            </a:r>
            <a:r>
              <a:rPr lang="es-E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CORRIENTES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5" name="Flecha: pentágono 14">
            <a:extLst>
              <a:ext uri="{FF2B5EF4-FFF2-40B4-BE49-F238E27FC236}">
                <a16:creationId xmlns:a16="http://schemas.microsoft.com/office/drawing/2014/main" id="{D5F48CA4-B7A7-4EC3-88D3-79BFB2706F15}"/>
              </a:ext>
            </a:extLst>
          </p:cNvPr>
          <p:cNvSpPr/>
          <p:nvPr/>
        </p:nvSpPr>
        <p:spPr>
          <a:xfrm>
            <a:off x="338518" y="1674451"/>
            <a:ext cx="4768269" cy="1997478"/>
          </a:xfrm>
          <a:prstGeom prst="homePlate">
            <a:avLst/>
          </a:prstGeom>
          <a:solidFill>
            <a:srgbClr val="E3EFEA"/>
          </a:solidFill>
          <a:ln w="57150">
            <a:solidFill>
              <a:srgbClr val="1A6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spcAft>
                <a:spcPts val="600"/>
              </a:spcAft>
            </a:pPr>
            <a:r>
              <a:rPr lang="es-ES" sz="4800" dirty="0">
                <a:solidFill>
                  <a:srgbClr val="1A6767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s-ES" sz="4800" dirty="0">
                <a:solidFill>
                  <a:srgbClr val="1A6767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.126 M€ </a:t>
            </a:r>
            <a:r>
              <a:rPr lang="es-ES" sz="24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 algn="just">
              <a:spcAft>
                <a:spcPts val="600"/>
              </a:spcAft>
            </a:pPr>
            <a:r>
              <a:rPr lang="es-ES" sz="1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▲0,53%  </a:t>
            </a:r>
          </a:p>
          <a:p>
            <a:pPr lvl="0" algn="just">
              <a:spcAft>
                <a:spcPts val="600"/>
              </a:spcAft>
            </a:pPr>
            <a:r>
              <a:rPr lang="es-ES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s-ES" sz="18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4,36% de los gastos totales</a:t>
            </a:r>
          </a:p>
          <a:p>
            <a:r>
              <a:rPr lang="es-ES" dirty="0">
                <a:solidFill>
                  <a:srgbClr val="000000"/>
                </a:solidFill>
                <a:latin typeface="Arial Black" panose="020B0A04020102020204" pitchFamily="34" charset="0"/>
              </a:rPr>
              <a:t>Incluye PAC: 924 M€ </a:t>
            </a:r>
          </a:p>
          <a:p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65FD98D-6F47-4036-98B7-DB9C345B4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7429" y="1456793"/>
            <a:ext cx="6289399" cy="243279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DD35A2DA-83A9-4683-AFE4-AE7F53571165}"/>
              </a:ext>
            </a:extLst>
          </p:cNvPr>
          <p:cNvSpPr txBox="1"/>
          <p:nvPr/>
        </p:nvSpPr>
        <p:spPr>
          <a:xfrm>
            <a:off x="8120058" y="2654412"/>
            <a:ext cx="883984" cy="307777"/>
          </a:xfrm>
          <a:prstGeom prst="rect">
            <a:avLst/>
          </a:prstGeom>
          <a:solidFill>
            <a:srgbClr val="94C7CD"/>
          </a:solidFill>
          <a:ln>
            <a:solidFill>
              <a:srgbClr val="1A6767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Sin PAC</a:t>
            </a:r>
          </a:p>
        </p:txBody>
      </p:sp>
    </p:spTree>
    <p:extLst>
      <p:ext uri="{BB962C8B-B14F-4D97-AF65-F5344CB8AC3E}">
        <p14:creationId xmlns:p14="http://schemas.microsoft.com/office/powerpoint/2010/main" val="3112313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E6B48E-E190-4D61-9802-9EEF69D5CC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05058A5-04AF-421A-8C86-C4E5ED3ED9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3CB854-1D1C-4A0C-AF3A-9B6555F97EC1}"/>
              </a:ext>
            </a:extLst>
          </p:cNvPr>
          <p:cNvSpPr txBox="1"/>
          <p:nvPr/>
        </p:nvSpPr>
        <p:spPr>
          <a:xfrm>
            <a:off x="3048778" y="3305890"/>
            <a:ext cx="60975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26DD7EB-84A5-4A9A-A31A-0751521CF581}"/>
              </a:ext>
            </a:extLst>
          </p:cNvPr>
          <p:cNvSpPr txBox="1"/>
          <p:nvPr/>
        </p:nvSpPr>
        <p:spPr>
          <a:xfrm>
            <a:off x="3047301" y="3307987"/>
            <a:ext cx="609460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94A5F15-DDE3-458E-8193-BE99A7A1B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5" y="0"/>
            <a:ext cx="12190815" cy="6858000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549CF647-3D85-4FC8-9B8A-90DAA341886A}"/>
              </a:ext>
            </a:extLst>
          </p:cNvPr>
          <p:cNvSpPr txBox="1"/>
          <p:nvPr/>
        </p:nvSpPr>
        <p:spPr>
          <a:xfrm>
            <a:off x="285436" y="995128"/>
            <a:ext cx="11685739" cy="461665"/>
          </a:xfrm>
          <a:prstGeom prst="rect">
            <a:avLst/>
          </a:prstGeom>
          <a:solidFill>
            <a:srgbClr val="1A6767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GASTOS DE CAPITAL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lecha: pentágono 14">
            <a:extLst>
              <a:ext uri="{FF2B5EF4-FFF2-40B4-BE49-F238E27FC236}">
                <a16:creationId xmlns:a16="http://schemas.microsoft.com/office/drawing/2014/main" id="{D5F48CA4-B7A7-4EC3-88D3-79BFB2706F15}"/>
              </a:ext>
            </a:extLst>
          </p:cNvPr>
          <p:cNvSpPr/>
          <p:nvPr/>
        </p:nvSpPr>
        <p:spPr>
          <a:xfrm>
            <a:off x="284387" y="1778925"/>
            <a:ext cx="4768269" cy="1997478"/>
          </a:xfrm>
          <a:prstGeom prst="homePlate">
            <a:avLst/>
          </a:prstGeom>
          <a:solidFill>
            <a:srgbClr val="E3EFEA"/>
          </a:solidFill>
          <a:ln w="57150">
            <a:solidFill>
              <a:srgbClr val="1A6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sz="4800" dirty="0">
                <a:solidFill>
                  <a:srgbClr val="1A6767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es-ES" sz="4800" b="0" i="0" u="none" strike="noStrike" kern="1200" cap="none" spc="0" normalizeH="0" baseline="0" noProof="0" dirty="0">
                <a:ln>
                  <a:noFill/>
                </a:ln>
                <a:solidFill>
                  <a:srgbClr val="1A6767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.010 M€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▲</a:t>
            </a:r>
            <a:r>
              <a:rPr lang="es-ES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26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,00% (▲415 M€)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,66% de los gastos totales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63D0230-CC52-4860-B2D9-0C1CA489825C}"/>
              </a:ext>
            </a:extLst>
          </p:cNvPr>
          <p:cNvSpPr txBox="1"/>
          <p:nvPr/>
        </p:nvSpPr>
        <p:spPr>
          <a:xfrm>
            <a:off x="284383" y="5852578"/>
            <a:ext cx="11620425" cy="924933"/>
          </a:xfrm>
          <a:prstGeom prst="rect">
            <a:avLst/>
          </a:prstGeom>
          <a:solidFill>
            <a:srgbClr val="EDCDE1"/>
          </a:solidFill>
          <a:ln>
            <a:solidFill>
              <a:srgbClr val="1A6767"/>
            </a:solidFill>
          </a:ln>
        </p:spPr>
        <p:txBody>
          <a:bodyPr wrap="square" rtlCol="0">
            <a:spAutoFit/>
          </a:bodyPr>
          <a:lstStyle/>
          <a:p>
            <a:pPr marL="800100" lvl="1" indent="-34290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200" dirty="0">
                <a:latin typeface="Arial Black" panose="020B0A04020102020204" pitchFamily="34" charset="0"/>
              </a:rPr>
              <a:t> </a:t>
            </a:r>
            <a:r>
              <a:rPr lang="es-ES" sz="1600" dirty="0">
                <a:latin typeface="Arial Black" panose="020B0A04020102020204" pitchFamily="34" charset="0"/>
              </a:rPr>
              <a:t>El resto de Consejerías disponen de </a:t>
            </a:r>
            <a:r>
              <a:rPr lang="es-ES" sz="2000" dirty="0">
                <a:latin typeface="Arial Black" panose="020B0A04020102020204" pitchFamily="34" charset="0"/>
              </a:rPr>
              <a:t>1.255 M€</a:t>
            </a:r>
            <a:r>
              <a:rPr lang="es-ES" sz="1600" dirty="0">
                <a:latin typeface="Arial Black" panose="020B0A04020102020204" pitchFamily="34" charset="0"/>
              </a:rPr>
              <a:t> , </a:t>
            </a:r>
            <a:r>
              <a:rPr lang="es-ES" sz="2000" dirty="0">
                <a:latin typeface="Arial Black" panose="020B0A04020102020204" pitchFamily="34" charset="0"/>
              </a:rPr>
              <a:t>▲15,32% </a:t>
            </a:r>
          </a:p>
          <a:p>
            <a:pPr marL="800100" lvl="1" indent="-342900" algn="just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sz="2200" dirty="0">
                <a:latin typeface="Arial Black" panose="020B0A04020102020204" pitchFamily="34" charset="0"/>
              </a:rPr>
              <a:t> </a:t>
            </a:r>
            <a:r>
              <a:rPr lang="es-ES" sz="1600" dirty="0">
                <a:latin typeface="Arial Black" panose="020B0A04020102020204" pitchFamily="34" charset="0"/>
              </a:rPr>
              <a:t>Suponen el </a:t>
            </a:r>
            <a:r>
              <a:rPr lang="es-ES" sz="2000" dirty="0">
                <a:latin typeface="Arial Black" panose="020B0A04020102020204" pitchFamily="34" charset="0"/>
              </a:rPr>
              <a:t>62,41%</a:t>
            </a:r>
            <a:r>
              <a:rPr lang="es-ES" sz="1600" dirty="0">
                <a:latin typeface="Arial Black" panose="020B0A04020102020204" pitchFamily="34" charset="0"/>
              </a:rPr>
              <a:t> de los gastos en operaciones de capital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60A292B-1563-4762-B552-48D7C183D7F6}"/>
              </a:ext>
            </a:extLst>
          </p:cNvPr>
          <p:cNvSpPr txBox="1"/>
          <p:nvPr/>
        </p:nvSpPr>
        <p:spPr>
          <a:xfrm>
            <a:off x="284383" y="3919272"/>
            <a:ext cx="11620425" cy="1874359"/>
          </a:xfrm>
          <a:prstGeom prst="rect">
            <a:avLst/>
          </a:prstGeom>
          <a:solidFill>
            <a:srgbClr val="2D9E98"/>
          </a:solidFill>
          <a:ln>
            <a:solidFill>
              <a:srgbClr val="1A6767"/>
            </a:solidFill>
          </a:ln>
        </p:spPr>
        <p:txBody>
          <a:bodyPr wrap="square" rtlCol="0">
            <a:spAutoFit/>
          </a:bodyPr>
          <a:lstStyle/>
          <a:p>
            <a:pPr marL="800100" lvl="1" indent="-34290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2400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37,59</a:t>
            </a:r>
            <a:r>
              <a:rPr lang="es-ES" sz="24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% </a:t>
            </a:r>
            <a:r>
              <a:rPr lang="es-ES" sz="18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corresponden a </a:t>
            </a:r>
            <a:r>
              <a:rPr lang="es-ES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consejerías de </a:t>
            </a:r>
            <a:r>
              <a:rPr lang="es-ES" sz="18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SANIDAD, EDUCACIÓN y FAMILIA E IGUALDAD DE OPORTUNIDADES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es-ES" sz="2800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756</a:t>
            </a:r>
            <a:r>
              <a:rPr lang="es-ES" sz="28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M€ </a:t>
            </a:r>
            <a:r>
              <a:rPr lang="es-ES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s-ES" sz="28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▲48,92%</a:t>
            </a:r>
          </a:p>
          <a:p>
            <a:pPr marL="1371600" lvl="2" indent="-457200" algn="just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ES" sz="16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▲250,50% de los gastos de capital en FAMILIA E IGUALDAD DE OPORTUNIDADES</a:t>
            </a:r>
            <a:r>
              <a:rPr lang="es-ES" sz="28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S" sz="1400" dirty="0">
              <a:solidFill>
                <a:schemeClr val="bg1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7114386-6563-43D1-8512-425C963667AE}"/>
              </a:ext>
            </a:extLst>
          </p:cNvPr>
          <p:cNvSpPr txBox="1"/>
          <p:nvPr/>
        </p:nvSpPr>
        <p:spPr>
          <a:xfrm>
            <a:off x="285434" y="1005422"/>
            <a:ext cx="11685739" cy="461665"/>
          </a:xfrm>
          <a:prstGeom prst="rect">
            <a:avLst/>
          </a:prstGeom>
          <a:solidFill>
            <a:srgbClr val="1A6767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GASTOS DE CAPITAL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lecha: pentágono 20">
            <a:extLst>
              <a:ext uri="{FF2B5EF4-FFF2-40B4-BE49-F238E27FC236}">
                <a16:creationId xmlns:a16="http://schemas.microsoft.com/office/drawing/2014/main" id="{B2C40044-3681-4261-9216-BB1E6C3ED051}"/>
              </a:ext>
            </a:extLst>
          </p:cNvPr>
          <p:cNvSpPr/>
          <p:nvPr/>
        </p:nvSpPr>
        <p:spPr>
          <a:xfrm>
            <a:off x="284385" y="1789219"/>
            <a:ext cx="4768269" cy="1997478"/>
          </a:xfrm>
          <a:prstGeom prst="homePlate">
            <a:avLst/>
          </a:prstGeom>
          <a:solidFill>
            <a:srgbClr val="E3EFEA"/>
          </a:solidFill>
          <a:ln w="57150">
            <a:solidFill>
              <a:srgbClr val="1A6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sz="4800" dirty="0">
                <a:solidFill>
                  <a:srgbClr val="1A6767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es-ES" sz="4800" b="0" i="0" u="none" strike="noStrike" kern="1200" cap="none" spc="0" normalizeH="0" baseline="0" noProof="0" dirty="0">
                <a:ln>
                  <a:noFill/>
                </a:ln>
                <a:solidFill>
                  <a:srgbClr val="1A6767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.010 M€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▲</a:t>
            </a:r>
            <a:r>
              <a:rPr lang="es-ES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26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,00% (▲415 M€)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,66% de los gastos totales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38A3300-4E66-4FCF-8FF0-62D2E545E0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594" y="1499586"/>
            <a:ext cx="5055487" cy="24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953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E6B48E-E190-4D61-9802-9EEF69D5CC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05058A5-04AF-421A-8C86-C4E5ED3ED9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3CB854-1D1C-4A0C-AF3A-9B6555F97EC1}"/>
              </a:ext>
            </a:extLst>
          </p:cNvPr>
          <p:cNvSpPr txBox="1"/>
          <p:nvPr/>
        </p:nvSpPr>
        <p:spPr>
          <a:xfrm>
            <a:off x="3048778" y="3305890"/>
            <a:ext cx="60975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sz="1000" b="0" i="0" u="none" strike="noStrike" baseline="0" dirty="0">
              <a:latin typeface="Times New Roman" panose="020206030504050203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26DD7EB-84A5-4A9A-A31A-0751521CF581}"/>
              </a:ext>
            </a:extLst>
          </p:cNvPr>
          <p:cNvSpPr txBox="1"/>
          <p:nvPr/>
        </p:nvSpPr>
        <p:spPr>
          <a:xfrm>
            <a:off x="3047301" y="3307987"/>
            <a:ext cx="609460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sz="1000" b="0" i="0" u="none" strike="noStrike" baseline="0" dirty="0">
              <a:latin typeface="Times New Roman" panose="02020603050405020304" pitchFamily="18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94A5F15-DDE3-458E-8193-BE99A7A1B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" y="0"/>
            <a:ext cx="12190815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F883E4D-77FB-475A-8F6E-6F7902FCD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361" y="1748338"/>
            <a:ext cx="11474481" cy="426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0581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E6B48E-E190-4D61-9802-9EEF69D5CC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05058A5-04AF-421A-8C86-C4E5ED3ED9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3CB854-1D1C-4A0C-AF3A-9B6555F97EC1}"/>
              </a:ext>
            </a:extLst>
          </p:cNvPr>
          <p:cNvSpPr txBox="1"/>
          <p:nvPr/>
        </p:nvSpPr>
        <p:spPr>
          <a:xfrm>
            <a:off x="3048778" y="3305890"/>
            <a:ext cx="60975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26DD7EB-84A5-4A9A-A31A-0751521CF581}"/>
              </a:ext>
            </a:extLst>
          </p:cNvPr>
          <p:cNvSpPr txBox="1"/>
          <p:nvPr/>
        </p:nvSpPr>
        <p:spPr>
          <a:xfrm>
            <a:off x="3047301" y="3307987"/>
            <a:ext cx="609460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94A5F15-DDE3-458E-8193-BE99A7A1B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6" y="0"/>
            <a:ext cx="12190815" cy="6858000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549CF647-3D85-4FC8-9B8A-90DAA341886A}"/>
              </a:ext>
            </a:extLst>
          </p:cNvPr>
          <p:cNvSpPr txBox="1"/>
          <p:nvPr/>
        </p:nvSpPr>
        <p:spPr>
          <a:xfrm>
            <a:off x="285436" y="995128"/>
            <a:ext cx="11685739" cy="461665"/>
          </a:xfrm>
          <a:prstGeom prst="rect">
            <a:avLst/>
          </a:prstGeom>
          <a:solidFill>
            <a:srgbClr val="1A6767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GASTOS DE CAPITAL: INVERSIONES REALES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60A292B-1563-4762-B552-48D7C183D7F6}"/>
              </a:ext>
            </a:extLst>
          </p:cNvPr>
          <p:cNvSpPr txBox="1"/>
          <p:nvPr/>
        </p:nvSpPr>
        <p:spPr>
          <a:xfrm>
            <a:off x="284378" y="4163416"/>
            <a:ext cx="11620425" cy="1309782"/>
          </a:xfrm>
          <a:prstGeom prst="rect">
            <a:avLst/>
          </a:prstGeom>
          <a:solidFill>
            <a:srgbClr val="2D9E98"/>
          </a:solidFill>
          <a:ln>
            <a:solidFill>
              <a:srgbClr val="1A6767"/>
            </a:solidFill>
          </a:ln>
        </p:spPr>
        <p:txBody>
          <a:bodyPr wrap="square" rtlCol="0">
            <a:spAutoFit/>
          </a:bodyPr>
          <a:lstStyle/>
          <a:p>
            <a:pPr marL="800100" lvl="1" indent="-34290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2400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41,24</a:t>
            </a:r>
            <a:r>
              <a:rPr lang="es-ES" sz="24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%</a:t>
            </a:r>
            <a:r>
              <a:rPr lang="es-ES" sz="20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las inversiones reales corresponden a </a:t>
            </a:r>
            <a:r>
              <a:rPr lang="es-ES" sz="1600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consejerías de </a:t>
            </a:r>
            <a:r>
              <a:rPr lang="es-ES" b="1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SANIDAD, EDUCACIÓN y FAMILIA E IGUALDAD DE OPORTUNIDADES</a:t>
            </a:r>
            <a:endParaRPr lang="es-ES" sz="1600" dirty="0">
              <a:solidFill>
                <a:schemeClr val="bg1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16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4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386 M€ ,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▲2,55%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BA1CAAB-60A6-4C55-A5FA-F020E4805E39}"/>
              </a:ext>
            </a:extLst>
          </p:cNvPr>
          <p:cNvSpPr txBox="1"/>
          <p:nvPr/>
        </p:nvSpPr>
        <p:spPr>
          <a:xfrm>
            <a:off x="284377" y="5577545"/>
            <a:ext cx="11620425" cy="991233"/>
          </a:xfrm>
          <a:prstGeom prst="rect">
            <a:avLst/>
          </a:prstGeom>
          <a:solidFill>
            <a:srgbClr val="EDCDE1"/>
          </a:solidFill>
          <a:ln>
            <a:solidFill>
              <a:srgbClr val="1A6767"/>
            </a:solidFill>
          </a:ln>
        </p:spPr>
        <p:txBody>
          <a:bodyPr wrap="square" rtlCol="0">
            <a:spAutoFit/>
          </a:bodyPr>
          <a:lstStyle/>
          <a:p>
            <a:pPr marL="800100" lvl="1" indent="-34290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56,78</a:t>
            </a:r>
            <a:r>
              <a:rPr lang="es-ES" sz="24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%</a:t>
            </a:r>
            <a:r>
              <a:rPr lang="es-ES" sz="20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las inversiones reales corresponden a las </a:t>
            </a:r>
            <a:r>
              <a:rPr lang="es-ES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consejerías del área económica </a:t>
            </a:r>
            <a:endParaRPr lang="es-ES" sz="16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24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531 M€ ,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▲29,85%</a:t>
            </a:r>
            <a:endParaRPr lang="es-ES" sz="24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Flecha: pentágono 14">
            <a:extLst>
              <a:ext uri="{FF2B5EF4-FFF2-40B4-BE49-F238E27FC236}">
                <a16:creationId xmlns:a16="http://schemas.microsoft.com/office/drawing/2014/main" id="{F248D05E-BEDA-460C-ACCA-F33D818826D8}"/>
              </a:ext>
            </a:extLst>
          </p:cNvPr>
          <p:cNvSpPr/>
          <p:nvPr/>
        </p:nvSpPr>
        <p:spPr>
          <a:xfrm>
            <a:off x="284385" y="1789219"/>
            <a:ext cx="4768269" cy="1997478"/>
          </a:xfrm>
          <a:prstGeom prst="homePlate">
            <a:avLst/>
          </a:prstGeom>
          <a:solidFill>
            <a:srgbClr val="E3EFEA"/>
          </a:solidFill>
          <a:ln w="57150">
            <a:solidFill>
              <a:srgbClr val="1A6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s-ES" sz="4800" b="0" i="0" u="none" strike="noStrike" kern="1200" cap="none" spc="0" normalizeH="0" baseline="0" noProof="0" dirty="0">
                <a:ln>
                  <a:noFill/>
                </a:ln>
                <a:solidFill>
                  <a:srgbClr val="1A6767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935 M€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▲</a:t>
            </a: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38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,92%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7,29% de los gastos totales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E3A0AFE-39CE-4983-A91E-FBA9BBB8B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589" y="1509889"/>
            <a:ext cx="5139349" cy="262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6844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E6B48E-E190-4D61-9802-9EEF69D5CC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05058A5-04AF-421A-8C86-C4E5ED3ED9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3CB854-1D1C-4A0C-AF3A-9B6555F97EC1}"/>
              </a:ext>
            </a:extLst>
          </p:cNvPr>
          <p:cNvSpPr txBox="1"/>
          <p:nvPr/>
        </p:nvSpPr>
        <p:spPr>
          <a:xfrm>
            <a:off x="3048778" y="3305890"/>
            <a:ext cx="60975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26DD7EB-84A5-4A9A-A31A-0751521CF581}"/>
              </a:ext>
            </a:extLst>
          </p:cNvPr>
          <p:cNvSpPr txBox="1"/>
          <p:nvPr/>
        </p:nvSpPr>
        <p:spPr>
          <a:xfrm>
            <a:off x="3047301" y="3307987"/>
            <a:ext cx="609460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94A5F15-DDE3-458E-8193-BE99A7A1B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6" y="0"/>
            <a:ext cx="12190815" cy="6858000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549CF647-3D85-4FC8-9B8A-90DAA341886A}"/>
              </a:ext>
            </a:extLst>
          </p:cNvPr>
          <p:cNvSpPr txBox="1"/>
          <p:nvPr/>
        </p:nvSpPr>
        <p:spPr>
          <a:xfrm>
            <a:off x="285436" y="995128"/>
            <a:ext cx="11685739" cy="461665"/>
          </a:xfrm>
          <a:prstGeom prst="rect">
            <a:avLst/>
          </a:prstGeom>
          <a:solidFill>
            <a:srgbClr val="1A6767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GASTOS DE CAPITAL: TRANSFERENCIAS DE CAPITAL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60A292B-1563-4762-B552-48D7C183D7F6}"/>
              </a:ext>
            </a:extLst>
          </p:cNvPr>
          <p:cNvSpPr txBox="1"/>
          <p:nvPr/>
        </p:nvSpPr>
        <p:spPr>
          <a:xfrm>
            <a:off x="284376" y="3993586"/>
            <a:ext cx="11620425" cy="1309782"/>
          </a:xfrm>
          <a:prstGeom prst="rect">
            <a:avLst/>
          </a:prstGeom>
          <a:solidFill>
            <a:srgbClr val="2D9E98"/>
          </a:solidFill>
          <a:ln>
            <a:solidFill>
              <a:srgbClr val="1A6767"/>
            </a:solidFill>
          </a:ln>
        </p:spPr>
        <p:txBody>
          <a:bodyPr wrap="square" rtlCol="0">
            <a:spAutoFit/>
          </a:bodyPr>
          <a:lstStyle/>
          <a:p>
            <a:pPr marL="800100" lvl="1" indent="-34290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2400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10,07 </a:t>
            </a:r>
            <a:r>
              <a:rPr lang="es-ES" sz="24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r>
              <a:rPr lang="es-ES" sz="20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las transferencias de capital corresponden a </a:t>
            </a:r>
            <a:r>
              <a:rPr lang="es-ES" sz="1600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</a:t>
            </a:r>
            <a:r>
              <a:rPr lang="es-ES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consejerías de </a:t>
            </a:r>
            <a:r>
              <a:rPr lang="es-ES" b="1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SANIDAD, EDUCACIÓN y FAMILIA E IGUALDAD DE OPORTUNIDADES</a:t>
            </a:r>
            <a:endParaRPr lang="es-ES" sz="1600" b="1" dirty="0">
              <a:solidFill>
                <a:schemeClr val="bg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2400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108</a:t>
            </a:r>
            <a:r>
              <a:rPr lang="es-ES" sz="24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M€ ,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▲35,69%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BA1CAAB-60A6-4C55-A5FA-F020E4805E39}"/>
              </a:ext>
            </a:extLst>
          </p:cNvPr>
          <p:cNvSpPr txBox="1"/>
          <p:nvPr/>
        </p:nvSpPr>
        <p:spPr>
          <a:xfrm>
            <a:off x="284376" y="5469946"/>
            <a:ext cx="11620425" cy="1309782"/>
          </a:xfrm>
          <a:prstGeom prst="rect">
            <a:avLst/>
          </a:prstGeom>
          <a:solidFill>
            <a:srgbClr val="EDCDE1"/>
          </a:solidFill>
          <a:ln>
            <a:solidFill>
              <a:srgbClr val="1A6767"/>
            </a:solidFill>
          </a:ln>
        </p:spPr>
        <p:txBody>
          <a:bodyPr wrap="square" rtlCol="0">
            <a:spAutoFit/>
          </a:bodyPr>
          <a:lstStyle/>
          <a:p>
            <a:pPr marL="800100" lvl="1" indent="-34290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83,54</a:t>
            </a:r>
            <a:r>
              <a:rPr lang="es-ES" sz="24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%</a:t>
            </a:r>
            <a:r>
              <a:rPr lang="es-ES" sz="20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las transferencias de capital corresponden a las </a:t>
            </a:r>
            <a:r>
              <a:rPr lang="es-ES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consejerías del área económica</a:t>
            </a:r>
            <a:endParaRPr lang="es-ES" sz="16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898</a:t>
            </a:r>
            <a:r>
              <a:rPr lang="es-ES" sz="24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M€ ,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▲18,86%</a:t>
            </a:r>
            <a:endParaRPr lang="es-ES" sz="24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Flecha: pentágono 14">
            <a:extLst>
              <a:ext uri="{FF2B5EF4-FFF2-40B4-BE49-F238E27FC236}">
                <a16:creationId xmlns:a16="http://schemas.microsoft.com/office/drawing/2014/main" id="{05914EC6-993B-4DEB-9011-B8EC0C3C37C5}"/>
              </a:ext>
            </a:extLst>
          </p:cNvPr>
          <p:cNvSpPr/>
          <p:nvPr/>
        </p:nvSpPr>
        <p:spPr>
          <a:xfrm>
            <a:off x="284377" y="1692948"/>
            <a:ext cx="4768269" cy="1997478"/>
          </a:xfrm>
          <a:prstGeom prst="homePlate">
            <a:avLst/>
          </a:prstGeom>
          <a:solidFill>
            <a:srgbClr val="E3EFEA"/>
          </a:solidFill>
          <a:ln w="57150">
            <a:solidFill>
              <a:srgbClr val="1A6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s-ES" sz="4800" b="0" i="0" u="none" strike="noStrike" kern="1200" cap="none" spc="0" normalizeH="0" baseline="0" noProof="0" dirty="0">
                <a:ln>
                  <a:noFill/>
                </a:ln>
                <a:solidFill>
                  <a:srgbClr val="1A6767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1.075 M€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▲</a:t>
            </a: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,58%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8,38% de los gastos totales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54EA84E-19C2-481E-9C10-4DD364AF4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8304" y="1505721"/>
            <a:ext cx="4928385" cy="246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4390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E6B48E-E190-4D61-9802-9EEF69D5CC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05058A5-04AF-421A-8C86-C4E5ED3ED9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3CB854-1D1C-4A0C-AF3A-9B6555F97EC1}"/>
              </a:ext>
            </a:extLst>
          </p:cNvPr>
          <p:cNvSpPr txBox="1"/>
          <p:nvPr/>
        </p:nvSpPr>
        <p:spPr>
          <a:xfrm>
            <a:off x="3048778" y="3305890"/>
            <a:ext cx="60975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26DD7EB-84A5-4A9A-A31A-0751521CF581}"/>
              </a:ext>
            </a:extLst>
          </p:cNvPr>
          <p:cNvSpPr txBox="1"/>
          <p:nvPr/>
        </p:nvSpPr>
        <p:spPr>
          <a:xfrm>
            <a:off x="3047301" y="3307987"/>
            <a:ext cx="609460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94A5F15-DDE3-458E-8193-BE99A7A1B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722" y="42573"/>
            <a:ext cx="12190815" cy="6858000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1B6304E0-6D64-4BF6-98E8-422E03DACF7B}"/>
              </a:ext>
            </a:extLst>
          </p:cNvPr>
          <p:cNvSpPr txBox="1"/>
          <p:nvPr/>
        </p:nvSpPr>
        <p:spPr>
          <a:xfrm>
            <a:off x="284388" y="4190266"/>
            <a:ext cx="11620425" cy="1063689"/>
          </a:xfrm>
          <a:prstGeom prst="rect">
            <a:avLst/>
          </a:prstGeom>
          <a:solidFill>
            <a:srgbClr val="2D9E98"/>
          </a:solidFill>
          <a:ln>
            <a:solidFill>
              <a:srgbClr val="1A6767"/>
            </a:solidFill>
          </a:ln>
        </p:spPr>
        <p:txBody>
          <a:bodyPr wrap="square" rtlCol="0">
            <a:spAutoFit/>
          </a:bodyPr>
          <a:lstStyle/>
          <a:p>
            <a:pPr marR="0" lvl="1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s-ES" sz="2000" dirty="0">
                <a:solidFill>
                  <a:prstClr val="white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INTERESES: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1" indent="-4572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s-ES" sz="2800" dirty="0">
                <a:solidFill>
                  <a:prstClr val="white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224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M€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▼</a:t>
            </a:r>
            <a:r>
              <a:rPr lang="es-ES" sz="2800" dirty="0">
                <a:solidFill>
                  <a:prstClr val="white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,10%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49CF647-3D85-4FC8-9B8A-90DAA341886A}"/>
              </a:ext>
            </a:extLst>
          </p:cNvPr>
          <p:cNvSpPr txBox="1"/>
          <p:nvPr/>
        </p:nvSpPr>
        <p:spPr>
          <a:xfrm>
            <a:off x="285436" y="995128"/>
            <a:ext cx="11685739" cy="461665"/>
          </a:xfrm>
          <a:prstGeom prst="rect">
            <a:avLst/>
          </a:prstGeom>
          <a:solidFill>
            <a:srgbClr val="1A6767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GASTOS </a:t>
            </a:r>
            <a:r>
              <a:rPr lang="es-ES" sz="2400" b="1" dirty="0">
                <a:solidFill>
                  <a:prstClr val="white"/>
                </a:solidFill>
                <a:latin typeface="Arial Black" panose="020B0A04020102020204" pitchFamily="34" charset="0"/>
              </a:rPr>
              <a:t>DEUDA PÚBLICA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lecha: pentágono 14">
            <a:extLst>
              <a:ext uri="{FF2B5EF4-FFF2-40B4-BE49-F238E27FC236}">
                <a16:creationId xmlns:a16="http://schemas.microsoft.com/office/drawing/2014/main" id="{D5F48CA4-B7A7-4EC3-88D3-79BFB2706F15}"/>
              </a:ext>
            </a:extLst>
          </p:cNvPr>
          <p:cNvSpPr/>
          <p:nvPr/>
        </p:nvSpPr>
        <p:spPr>
          <a:xfrm>
            <a:off x="284387" y="1834869"/>
            <a:ext cx="4768269" cy="1997478"/>
          </a:xfrm>
          <a:prstGeom prst="homePlate">
            <a:avLst/>
          </a:prstGeom>
          <a:solidFill>
            <a:srgbClr val="E3EFEA"/>
          </a:solidFill>
          <a:ln w="57150">
            <a:solidFill>
              <a:srgbClr val="1A6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0" u="none" strike="noStrike" kern="1200" cap="none" spc="0" normalizeH="0" baseline="0" noProof="0" dirty="0">
                <a:ln>
                  <a:noFill/>
                </a:ln>
                <a:solidFill>
                  <a:srgbClr val="1A6767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1.300 M€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▼</a:t>
            </a:r>
            <a:r>
              <a:rPr lang="es-ES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,62%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10,13% de los gastos totales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396F292-E73C-4F89-B2C0-7BB0E5780D9C}"/>
              </a:ext>
            </a:extLst>
          </p:cNvPr>
          <p:cNvSpPr txBox="1"/>
          <p:nvPr/>
        </p:nvSpPr>
        <p:spPr>
          <a:xfrm>
            <a:off x="284387" y="5524133"/>
            <a:ext cx="11620425" cy="1063689"/>
          </a:xfrm>
          <a:prstGeom prst="rect">
            <a:avLst/>
          </a:prstGeom>
          <a:solidFill>
            <a:srgbClr val="EDCDE1"/>
          </a:solidFill>
          <a:ln>
            <a:solidFill>
              <a:srgbClr val="1A6767"/>
            </a:solidFill>
          </a:ln>
        </p:spPr>
        <p:txBody>
          <a:bodyPr wrap="square" rtlCol="0">
            <a:spAutoFit/>
          </a:bodyPr>
          <a:lstStyle/>
          <a:p>
            <a:pPr marR="0" lvl="1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s-ES" sz="2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AMORTIZACIÓN: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1" indent="-4572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s-ES" sz="28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1.075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M€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▼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9,13%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607971B-7CC8-42E9-BCB9-211CE86F2B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5263" y="1463632"/>
            <a:ext cx="4590895" cy="2637924"/>
          </a:xfrm>
          <a:prstGeom prst="rect">
            <a:avLst/>
          </a:prstGeom>
        </p:spPr>
      </p:pic>
      <p:sp>
        <p:nvSpPr>
          <p:cNvPr id="8" name="Diagrama de flujo: combinar 7">
            <a:extLst>
              <a:ext uri="{FF2B5EF4-FFF2-40B4-BE49-F238E27FC236}">
                <a16:creationId xmlns:a16="http://schemas.microsoft.com/office/drawing/2014/main" id="{07A1A8C4-5F17-4F88-9AB3-C6E3F1A32C66}"/>
              </a:ext>
            </a:extLst>
          </p:cNvPr>
          <p:cNvSpPr/>
          <p:nvPr/>
        </p:nvSpPr>
        <p:spPr>
          <a:xfrm>
            <a:off x="8307739" y="1800332"/>
            <a:ext cx="1526098" cy="637209"/>
          </a:xfrm>
          <a:prstGeom prst="flowChartMerge">
            <a:avLst/>
          </a:prstGeom>
          <a:solidFill>
            <a:srgbClr val="EDCDE1"/>
          </a:solidFill>
          <a:ln>
            <a:solidFill>
              <a:srgbClr val="1A6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600" dirty="0">
                <a:solidFill>
                  <a:srgbClr val="1A6767"/>
                </a:solidFill>
                <a:latin typeface="Arial Black" panose="020B0A04020102020204" pitchFamily="34" charset="0"/>
              </a:rPr>
              <a:t> </a:t>
            </a:r>
            <a:r>
              <a:rPr lang="es-ES" sz="1050" b="1" dirty="0">
                <a:solidFill>
                  <a:srgbClr val="1A67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- 8,62%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844C527-63BE-45BD-A1F2-E14293BDA5B7}"/>
              </a:ext>
            </a:extLst>
          </p:cNvPr>
          <p:cNvSpPr txBox="1"/>
          <p:nvPr/>
        </p:nvSpPr>
        <p:spPr>
          <a:xfrm>
            <a:off x="7815570" y="3183635"/>
            <a:ext cx="13178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(Millones de euros)</a:t>
            </a:r>
          </a:p>
        </p:txBody>
      </p:sp>
    </p:spTree>
    <p:extLst>
      <p:ext uri="{BB962C8B-B14F-4D97-AF65-F5344CB8AC3E}">
        <p14:creationId xmlns:p14="http://schemas.microsoft.com/office/powerpoint/2010/main" val="20586056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E6B48E-E190-4D61-9802-9EEF69D5CC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05058A5-04AF-421A-8C86-C4E5ED3ED9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3CB854-1D1C-4A0C-AF3A-9B6555F97EC1}"/>
              </a:ext>
            </a:extLst>
          </p:cNvPr>
          <p:cNvSpPr txBox="1"/>
          <p:nvPr/>
        </p:nvSpPr>
        <p:spPr>
          <a:xfrm>
            <a:off x="3048778" y="3305890"/>
            <a:ext cx="60975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sz="1000" b="0" i="0" u="none" strike="noStrike" baseline="0" dirty="0">
              <a:latin typeface="Times New Roman" panose="020206030504050203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26DD7EB-84A5-4A9A-A31A-0751521CF581}"/>
              </a:ext>
            </a:extLst>
          </p:cNvPr>
          <p:cNvSpPr txBox="1"/>
          <p:nvPr/>
        </p:nvSpPr>
        <p:spPr>
          <a:xfrm>
            <a:off x="3047301" y="3307987"/>
            <a:ext cx="609460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sz="1000" b="0" i="0" u="none" strike="noStrike" baseline="0" dirty="0">
              <a:latin typeface="Times New Roman" panose="02020603050405020304" pitchFamily="18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94A5F15-DDE3-458E-8193-BE99A7A1B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" y="0"/>
            <a:ext cx="12190815" cy="68580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3FF43A6-A8B6-4F5E-BFF7-E73CCBF3E353}"/>
              </a:ext>
            </a:extLst>
          </p:cNvPr>
          <p:cNvSpPr txBox="1"/>
          <p:nvPr/>
        </p:nvSpPr>
        <p:spPr>
          <a:xfrm>
            <a:off x="282222" y="1166689"/>
            <a:ext cx="11593689" cy="461665"/>
          </a:xfrm>
          <a:prstGeom prst="rect">
            <a:avLst/>
          </a:prstGeom>
          <a:solidFill>
            <a:srgbClr val="1A6767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GASTO NO FINANCIERO DE CONSEJERÍAS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7825C4DB-7742-4C8B-9DC0-41739673FBD7}"/>
              </a:ext>
            </a:extLst>
          </p:cNvPr>
          <p:cNvSpPr/>
          <p:nvPr/>
        </p:nvSpPr>
        <p:spPr>
          <a:xfrm>
            <a:off x="6013450" y="3869575"/>
            <a:ext cx="721453" cy="570451"/>
          </a:xfrm>
          <a:prstGeom prst="rightArrow">
            <a:avLst/>
          </a:prstGeom>
          <a:solidFill>
            <a:srgbClr val="1A6767"/>
          </a:solidFill>
          <a:ln>
            <a:solidFill>
              <a:srgbClr val="1A6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highlight>
                <a:srgbClr val="1A6767"/>
              </a:highlight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1A31A77A-DF3F-409C-9034-1A11AC558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293" y="2230651"/>
            <a:ext cx="5441621" cy="402505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4D1077B-293F-4D22-AA39-F640006F2C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8723" y="2665957"/>
            <a:ext cx="4882471" cy="315444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8706DC87-6F5F-47CA-9F55-0F59C67380D3}"/>
              </a:ext>
            </a:extLst>
          </p:cNvPr>
          <p:cNvSpPr txBox="1"/>
          <p:nvPr/>
        </p:nvSpPr>
        <p:spPr>
          <a:xfrm>
            <a:off x="7622445" y="3782082"/>
            <a:ext cx="323165" cy="57766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ES" sz="900" b="1" dirty="0">
                <a:latin typeface="Arial" panose="020B0604020202020204" pitchFamily="34" charset="0"/>
                <a:cs typeface="Arial" panose="020B0604020202020204" pitchFamily="34" charset="0"/>
              </a:rPr>
              <a:t>(euros)</a:t>
            </a:r>
          </a:p>
        </p:txBody>
      </p:sp>
    </p:spTree>
    <p:extLst>
      <p:ext uri="{BB962C8B-B14F-4D97-AF65-F5344CB8AC3E}">
        <p14:creationId xmlns:p14="http://schemas.microsoft.com/office/powerpoint/2010/main" val="32553618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E6B48E-E190-4D61-9802-9EEF69D5CC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05058A5-04AF-421A-8C86-C4E5ED3ED9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3CB854-1D1C-4A0C-AF3A-9B6555F97EC1}"/>
              </a:ext>
            </a:extLst>
          </p:cNvPr>
          <p:cNvSpPr txBox="1"/>
          <p:nvPr/>
        </p:nvSpPr>
        <p:spPr>
          <a:xfrm>
            <a:off x="3048778" y="3305890"/>
            <a:ext cx="60975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sz="1000" b="0" i="0" u="none" strike="noStrike" baseline="0" dirty="0">
              <a:latin typeface="Times New Roman" panose="020206030504050203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26DD7EB-84A5-4A9A-A31A-0751521CF581}"/>
              </a:ext>
            </a:extLst>
          </p:cNvPr>
          <p:cNvSpPr txBox="1"/>
          <p:nvPr/>
        </p:nvSpPr>
        <p:spPr>
          <a:xfrm>
            <a:off x="3047301" y="3307987"/>
            <a:ext cx="609460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sz="1000" b="0" i="0" u="none" strike="noStrike" baseline="0" dirty="0">
              <a:latin typeface="Times New Roman" panose="02020603050405020304" pitchFamily="18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94A5F15-DDE3-458E-8193-BE99A7A1B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" y="0"/>
            <a:ext cx="12190815" cy="68580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562DD36-8017-43B4-BB1C-BCEA6B281BCC}"/>
              </a:ext>
            </a:extLst>
          </p:cNvPr>
          <p:cNvSpPr txBox="1"/>
          <p:nvPr/>
        </p:nvSpPr>
        <p:spPr>
          <a:xfrm>
            <a:off x="447711" y="1369367"/>
            <a:ext cx="11293779" cy="461665"/>
          </a:xfrm>
          <a:prstGeom prst="rect">
            <a:avLst/>
          </a:prstGeom>
          <a:solidFill>
            <a:srgbClr val="1A6767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GASTO NO FINANCIERO CONSEJERÍAS SOCIALES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EC7B8A2-B96D-4BEC-8127-75A3AF55A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711" y="2976565"/>
            <a:ext cx="11293773" cy="165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8471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E6B48E-E190-4D61-9802-9EEF69D5CC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05058A5-04AF-421A-8C86-C4E5ED3ED9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3CB854-1D1C-4A0C-AF3A-9B6555F97EC1}"/>
              </a:ext>
            </a:extLst>
          </p:cNvPr>
          <p:cNvSpPr txBox="1"/>
          <p:nvPr/>
        </p:nvSpPr>
        <p:spPr>
          <a:xfrm>
            <a:off x="3048778" y="3305890"/>
            <a:ext cx="60975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sz="1000" b="0" i="0" u="none" strike="noStrike" baseline="0" dirty="0">
              <a:latin typeface="Times New Roman" panose="020206030504050203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26DD7EB-84A5-4A9A-A31A-0751521CF581}"/>
              </a:ext>
            </a:extLst>
          </p:cNvPr>
          <p:cNvSpPr txBox="1"/>
          <p:nvPr/>
        </p:nvSpPr>
        <p:spPr>
          <a:xfrm>
            <a:off x="3047301" y="3307987"/>
            <a:ext cx="609460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sz="1000" b="0" i="0" u="none" strike="noStrike" baseline="0" dirty="0">
              <a:latin typeface="Times New Roman" panose="02020603050405020304" pitchFamily="18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94A5F15-DDE3-458E-8193-BE99A7A1B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5" y="-41242"/>
            <a:ext cx="12190815" cy="68580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DCC1C3F-A7E6-4309-8BC3-C2D3545B7717}"/>
              </a:ext>
            </a:extLst>
          </p:cNvPr>
          <p:cNvSpPr txBox="1"/>
          <p:nvPr/>
        </p:nvSpPr>
        <p:spPr>
          <a:xfrm>
            <a:off x="285434" y="981993"/>
            <a:ext cx="11685739" cy="461665"/>
          </a:xfrm>
          <a:prstGeom prst="rect">
            <a:avLst/>
          </a:prstGeom>
          <a:solidFill>
            <a:srgbClr val="1A6767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lang="es-ES" sz="2400" b="1" dirty="0">
                <a:solidFill>
                  <a:prstClr val="white"/>
                </a:solidFill>
                <a:latin typeface="Arial Black" panose="020B0A04020102020204" pitchFamily="34" charset="0"/>
              </a:rPr>
              <a:t>RECUPERACIÓN DE LA ACTIVIDAD ECONÓMICA Y EL EMPLEO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lecha: pentágono 10">
            <a:extLst>
              <a:ext uri="{FF2B5EF4-FFF2-40B4-BE49-F238E27FC236}">
                <a16:creationId xmlns:a16="http://schemas.microsoft.com/office/drawing/2014/main" id="{DDDE7555-792D-421D-94D7-4B8557D19D6C}"/>
              </a:ext>
            </a:extLst>
          </p:cNvPr>
          <p:cNvSpPr/>
          <p:nvPr/>
        </p:nvSpPr>
        <p:spPr>
          <a:xfrm>
            <a:off x="285434" y="1535733"/>
            <a:ext cx="3943666" cy="1285613"/>
          </a:xfrm>
          <a:prstGeom prst="homePlate">
            <a:avLst/>
          </a:prstGeom>
          <a:solidFill>
            <a:srgbClr val="E3EFEA"/>
          </a:solidFill>
          <a:ln w="57150">
            <a:solidFill>
              <a:srgbClr val="1A6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sz="3600" dirty="0">
                <a:solidFill>
                  <a:srgbClr val="1A6767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1A6767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.010 M€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sz="16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Operaciones de capital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▲</a:t>
            </a:r>
            <a:r>
              <a:rPr lang="es-ES" sz="12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26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,00% (▲415 M€)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252E78E-4DD3-426E-9F54-EA5081A62CC9}"/>
              </a:ext>
            </a:extLst>
          </p:cNvPr>
          <p:cNvSpPr txBox="1"/>
          <p:nvPr/>
        </p:nvSpPr>
        <p:spPr>
          <a:xfrm>
            <a:off x="285434" y="2929523"/>
            <a:ext cx="4966074" cy="3856120"/>
          </a:xfrm>
          <a:prstGeom prst="rect">
            <a:avLst/>
          </a:prstGeom>
          <a:solidFill>
            <a:srgbClr val="2D9E98"/>
          </a:solidFill>
          <a:ln>
            <a:solidFill>
              <a:srgbClr val="1A6767"/>
            </a:solidFill>
          </a:ln>
        </p:spPr>
        <p:txBody>
          <a:bodyPr wrap="square" rtlCol="0">
            <a:sp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s-ES" sz="2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447 M€</a:t>
            </a:r>
            <a:r>
              <a:rPr lang="es-ES" sz="2000" dirty="0">
                <a:solidFill>
                  <a:srgbClr val="8B589B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gestionados por FOMENTO Y MEDIO AMBIENTE </a:t>
            </a:r>
            <a:r>
              <a:rPr lang="es-ES" sz="16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8B589B"/>
                </a:highlight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▲44,70% </a:t>
            </a:r>
          </a:p>
          <a:p>
            <a:pPr marL="342900" indent="-342900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s-ES" sz="2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394 M€</a:t>
            </a:r>
            <a:r>
              <a:rPr lang="es-ES" sz="20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gestionados por AGRICULTURA, GANADERÍA Y DESARROLLO RURAL </a:t>
            </a:r>
            <a:r>
              <a:rPr lang="es-ES" sz="16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8B589B"/>
                </a:highlight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▲11,43% </a:t>
            </a:r>
          </a:p>
          <a:p>
            <a:pPr marL="342900" marR="0" lvl="0" indent="-34290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309 M€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gestionados por EMPLEO E INDUSTRIA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8B589B"/>
                </a:highlight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▲17,28% 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highlight>
                <a:srgbClr val="8B589B"/>
              </a:highlight>
              <a:uLnTx/>
              <a:uFillTx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s-ES" sz="2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94 M€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gestionados por ECONOMÍA Y HACIENDA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8B589B"/>
                </a:highlight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▲20,59% </a:t>
            </a:r>
          </a:p>
          <a:p>
            <a:pPr marL="342900" indent="-342900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s-ES" sz="2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85 M€</a:t>
            </a:r>
            <a:r>
              <a:rPr lang="es-ES" sz="20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6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gestionados por CULTURA Y TURISMO</a:t>
            </a:r>
            <a:r>
              <a:rPr lang="es-ES" sz="16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8B589B"/>
                </a:highlight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▲9,62% 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8B589B"/>
              </a:highlight>
              <a:uLnTx/>
              <a:uFillTx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FE2E58D-748E-45A4-BF87-1B764C2D0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9164" y="1693332"/>
            <a:ext cx="6716889" cy="448935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84ADA30-8E69-4DA3-BBB3-7A5BFCF65D4C}"/>
              </a:ext>
            </a:extLst>
          </p:cNvPr>
          <p:cNvSpPr txBox="1"/>
          <p:nvPr/>
        </p:nvSpPr>
        <p:spPr>
          <a:xfrm>
            <a:off x="8355909" y="1675269"/>
            <a:ext cx="7633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b="1" dirty="0">
                <a:latin typeface="Arial" panose="020B0604020202020204" pitchFamily="34" charset="0"/>
                <a:cs typeface="Arial" panose="020B0604020202020204" pitchFamily="34" charset="0"/>
              </a:rPr>
              <a:t>(euros)</a:t>
            </a:r>
          </a:p>
        </p:txBody>
      </p:sp>
    </p:spTree>
    <p:extLst>
      <p:ext uri="{BB962C8B-B14F-4D97-AF65-F5344CB8AC3E}">
        <p14:creationId xmlns:p14="http://schemas.microsoft.com/office/powerpoint/2010/main" val="12079195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E6B48E-E190-4D61-9802-9EEF69D5CC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05058A5-04AF-421A-8C86-C4E5ED3ED9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3CB854-1D1C-4A0C-AF3A-9B6555F97EC1}"/>
              </a:ext>
            </a:extLst>
          </p:cNvPr>
          <p:cNvSpPr txBox="1"/>
          <p:nvPr/>
        </p:nvSpPr>
        <p:spPr>
          <a:xfrm>
            <a:off x="3048778" y="3305890"/>
            <a:ext cx="60975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sz="1000" b="0" i="0" u="none" strike="noStrike" baseline="0" dirty="0">
              <a:latin typeface="Times New Roman" panose="020206030504050203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26DD7EB-84A5-4A9A-A31A-0751521CF581}"/>
              </a:ext>
            </a:extLst>
          </p:cNvPr>
          <p:cNvSpPr txBox="1"/>
          <p:nvPr/>
        </p:nvSpPr>
        <p:spPr>
          <a:xfrm>
            <a:off x="3047301" y="3307987"/>
            <a:ext cx="609460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sz="1000" b="0" i="0" u="none" strike="noStrike" baseline="0" dirty="0">
              <a:latin typeface="Times New Roman" panose="02020603050405020304" pitchFamily="18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94A5F15-DDE3-458E-8193-BE99A7A1B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" y="0"/>
            <a:ext cx="12190815" cy="68580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B65A339-8894-4719-901B-D57A97CA2E1A}"/>
              </a:ext>
            </a:extLst>
          </p:cNvPr>
          <p:cNvSpPr txBox="1"/>
          <p:nvPr/>
        </p:nvSpPr>
        <p:spPr>
          <a:xfrm>
            <a:off x="474134" y="1829584"/>
            <a:ext cx="11287232" cy="1431161"/>
          </a:xfrm>
          <a:prstGeom prst="rect">
            <a:avLst/>
          </a:prstGeom>
          <a:solidFill>
            <a:srgbClr val="2D9E98"/>
          </a:solidFill>
          <a:ln>
            <a:solidFill>
              <a:srgbClr val="1A6767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Incentivos a las empresas: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s-ES" dirty="0">
                <a:solidFill>
                  <a:schemeClr val="bg1"/>
                </a:solidFill>
                <a:latin typeface="Arial Black" panose="020B0A04020102020204" pitchFamily="34" charset="0"/>
              </a:rPr>
              <a:t>483 M€</a:t>
            </a:r>
            <a:r>
              <a:rPr lang="es-ES" sz="1400" dirty="0">
                <a:solidFill>
                  <a:prstClr val="black"/>
                </a:solidFill>
                <a:latin typeface="Arial Black" panose="020B0A04020102020204" pitchFamily="34" charset="0"/>
              </a:rPr>
              <a:t> para ayudas directas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dirty="0">
                <a:solidFill>
                  <a:schemeClr val="bg1"/>
                </a:solidFill>
                <a:latin typeface="Arial Black" panose="020B0A04020102020204" pitchFamily="34" charset="0"/>
              </a:rPr>
              <a:t>58 M€</a:t>
            </a:r>
            <a:r>
              <a:rPr lang="es-ES" sz="1400" dirty="0">
                <a:solidFill>
                  <a:prstClr val="black"/>
                </a:solidFill>
                <a:latin typeface="Arial Black" panose="020B0A04020102020204" pitchFamily="34" charset="0"/>
              </a:rPr>
              <a:t> para ayudas financieras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dirty="0">
                <a:solidFill>
                  <a:schemeClr val="bg1"/>
                </a:solidFill>
                <a:latin typeface="Arial Black" panose="020B0A04020102020204" pitchFamily="34" charset="0"/>
              </a:rPr>
              <a:t>1.150 M€</a:t>
            </a:r>
            <a:r>
              <a:rPr lang="es-ES" sz="1400" dirty="0">
                <a:solidFill>
                  <a:prstClr val="black"/>
                </a:solidFill>
                <a:latin typeface="Arial Black" panose="020B0A04020102020204" pitchFamily="34" charset="0"/>
              </a:rPr>
              <a:t> para avales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8422ECA-F132-4354-A43E-8E332EF2A42F}"/>
              </a:ext>
            </a:extLst>
          </p:cNvPr>
          <p:cNvSpPr txBox="1"/>
          <p:nvPr/>
        </p:nvSpPr>
        <p:spPr>
          <a:xfrm>
            <a:off x="473978" y="1108703"/>
            <a:ext cx="11316748" cy="461665"/>
          </a:xfrm>
          <a:prstGeom prst="rect">
            <a:avLst/>
          </a:prstGeom>
          <a:solidFill>
            <a:srgbClr val="1A6767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lang="es-ES" sz="2400" b="1" dirty="0">
                <a:solidFill>
                  <a:prstClr val="white"/>
                </a:solidFill>
                <a:latin typeface="Arial Black" panose="020B0A04020102020204" pitchFamily="34" charset="0"/>
              </a:rPr>
              <a:t>RECUPERACIÓN DE LA ACTIVIDAD ECONÓMICA Y EL EMPLEO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C2A0F44-05F2-438E-A29C-9BA300E52BD4}"/>
              </a:ext>
            </a:extLst>
          </p:cNvPr>
          <p:cNvSpPr txBox="1"/>
          <p:nvPr/>
        </p:nvSpPr>
        <p:spPr>
          <a:xfrm>
            <a:off x="473978" y="3499141"/>
            <a:ext cx="11287387" cy="1738938"/>
          </a:xfrm>
          <a:prstGeom prst="rect">
            <a:avLst/>
          </a:prstGeom>
          <a:solidFill>
            <a:srgbClr val="94C7CD"/>
          </a:solidFill>
          <a:ln>
            <a:solidFill>
              <a:srgbClr val="1A6767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s-ES" dirty="0">
                <a:solidFill>
                  <a:srgbClr val="1A6767"/>
                </a:solidFill>
                <a:latin typeface="Arial Black" panose="020B0A04020102020204" pitchFamily="34" charset="0"/>
              </a:rPr>
              <a:t>Políticas de empleo</a:t>
            </a: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srgbClr val="1A676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: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s-ES" dirty="0">
                <a:solidFill>
                  <a:srgbClr val="8B589B"/>
                </a:solidFill>
                <a:latin typeface="Arial Black" panose="020B0A04020102020204" pitchFamily="34" charset="0"/>
              </a:rPr>
              <a:t>397 M€</a:t>
            </a:r>
            <a:r>
              <a:rPr lang="es-ES" sz="1400" dirty="0">
                <a:solidFill>
                  <a:prstClr val="black"/>
                </a:solidFill>
                <a:latin typeface="Arial Black" panose="020B0A04020102020204" pitchFamily="34" charset="0"/>
              </a:rPr>
              <a:t> para actuaciones de formación para el empleo, economía social y programas de mejora de empleabilidad </a:t>
            </a:r>
            <a:endParaRPr lang="es-ES" sz="1400" dirty="0">
              <a:solidFill>
                <a:prstClr val="black"/>
              </a:solidFill>
              <a:latin typeface="Arial Black" panose="020B0A04020102020204" pitchFamily="34" charset="0"/>
              <a:sym typeface="Wingdings" panose="05000000000000000000" pitchFamily="2" charset="2"/>
            </a:endParaRP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s-ES" sz="1400" dirty="0">
                <a:solidFill>
                  <a:prstClr val="black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       </a:t>
            </a:r>
            <a:r>
              <a:rPr lang="es-ES" sz="2400" dirty="0">
                <a:solidFill>
                  <a:srgbClr val="8B589B"/>
                </a:solidFill>
                <a:latin typeface="Arial Black" panose="020B0A04020102020204" pitchFamily="34" charset="0"/>
                <a:cs typeface="Courier New" panose="02070309020205020404" pitchFamily="49" charset="0"/>
              </a:rPr>
              <a:t>▲</a:t>
            </a:r>
            <a:r>
              <a:rPr lang="es-ES" dirty="0">
                <a:solidFill>
                  <a:srgbClr val="8B589B"/>
                </a:solidFill>
                <a:latin typeface="Arial Black" panose="020B0A04020102020204" pitchFamily="34" charset="0"/>
                <a:cs typeface="Courier New" panose="02070309020205020404" pitchFamily="49" charset="0"/>
              </a:rPr>
              <a:t>15,27%</a:t>
            </a:r>
            <a:r>
              <a:rPr lang="es-ES" sz="2400" dirty="0">
                <a:solidFill>
                  <a:srgbClr val="8B589B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 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8B589B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lvl="1">
              <a:spcAft>
                <a:spcPts val="600"/>
              </a:spcAft>
            </a:pP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Cumpliendo los </a:t>
            </a:r>
            <a:r>
              <a:rPr lang="es-ES" dirty="0">
                <a:solidFill>
                  <a:prstClr val="black"/>
                </a:solidFill>
                <a:latin typeface="Arial Black" panose="020B0A04020102020204" pitchFamily="34" charset="0"/>
              </a:rPr>
              <a:t>compromisos adquiridos con el </a:t>
            </a:r>
            <a:r>
              <a:rPr lang="es-ES" dirty="0">
                <a:solidFill>
                  <a:srgbClr val="8B589B"/>
                </a:solidFill>
                <a:latin typeface="Arial Black" panose="020B0A04020102020204" pitchFamily="34" charset="0"/>
              </a:rPr>
              <a:t>Diálogo Social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8B589B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ABF50A2-18D3-411C-A8EF-CB0DD4BE115C}"/>
              </a:ext>
            </a:extLst>
          </p:cNvPr>
          <p:cNvSpPr txBox="1"/>
          <p:nvPr/>
        </p:nvSpPr>
        <p:spPr>
          <a:xfrm>
            <a:off x="473978" y="5429233"/>
            <a:ext cx="11287387" cy="1169551"/>
          </a:xfrm>
          <a:prstGeom prst="rect">
            <a:avLst/>
          </a:prstGeom>
          <a:solidFill>
            <a:srgbClr val="EDCDE1"/>
          </a:solidFill>
          <a:ln>
            <a:solidFill>
              <a:srgbClr val="1A6767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s-ES" dirty="0">
                <a:solidFill>
                  <a:srgbClr val="1A6767"/>
                </a:solidFill>
                <a:latin typeface="Arial Black" panose="020B0A04020102020204" pitchFamily="34" charset="0"/>
              </a:rPr>
              <a:t>Ciencia y tecnología</a:t>
            </a: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srgbClr val="1A676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: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s-ES" dirty="0">
                <a:solidFill>
                  <a:srgbClr val="1A6767"/>
                </a:solidFill>
                <a:latin typeface="Arial Black" panose="020B0A04020102020204" pitchFamily="34" charset="0"/>
              </a:rPr>
              <a:t>398 M€</a:t>
            </a:r>
            <a:r>
              <a:rPr lang="es-ES" dirty="0">
                <a:solidFill>
                  <a:prstClr val="black"/>
                </a:solidFill>
                <a:latin typeface="Arial Black" panose="020B0A04020102020204" pitchFamily="34" charset="0"/>
              </a:rPr>
              <a:t> </a:t>
            </a:r>
            <a:r>
              <a:rPr lang="es-ES" sz="1400" dirty="0">
                <a:solidFill>
                  <a:prstClr val="black"/>
                </a:solidFill>
                <a:latin typeface="Arial Black" panose="020B0A04020102020204" pitchFamily="34" charset="0"/>
              </a:rPr>
              <a:t> </a:t>
            </a:r>
            <a:r>
              <a:rPr lang="es-ES" sz="1400" dirty="0">
                <a:solidFill>
                  <a:prstClr val="black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 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1A676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Courier New" panose="02070309020205020404" pitchFamily="49" charset="0"/>
              </a:rPr>
              <a:t>▲</a:t>
            </a:r>
            <a:r>
              <a:rPr lang="es-ES" dirty="0">
                <a:solidFill>
                  <a:srgbClr val="1A6767"/>
                </a:solidFill>
                <a:latin typeface="Arial Black" panose="020B0A04020102020204" pitchFamily="34" charset="0"/>
                <a:cs typeface="Courier New" panose="02070309020205020404" pitchFamily="49" charset="0"/>
              </a:rPr>
              <a:t>34</a:t>
            </a: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srgbClr val="1A676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Courier New" panose="02070309020205020404" pitchFamily="49" charset="0"/>
              </a:rPr>
              <a:t>,51%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1A676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1A6767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dirty="0">
                <a:solidFill>
                  <a:srgbClr val="1A6767"/>
                </a:solidFill>
                <a:latin typeface="Arial Black" panose="020B0A04020102020204" pitchFamily="34" charset="0"/>
              </a:rPr>
              <a:t>3,81%</a:t>
            </a:r>
            <a:r>
              <a:rPr lang="es-ES" dirty="0">
                <a:solidFill>
                  <a:prstClr val="black"/>
                </a:solidFill>
                <a:latin typeface="Arial Black" panose="020B0A04020102020204" pitchFamily="34" charset="0"/>
              </a:rPr>
              <a:t> del gasto no financiero de las consejerías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76601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E6B48E-E190-4D61-9802-9EEF69D5CC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05058A5-04AF-421A-8C86-C4E5ED3ED9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3CB854-1D1C-4A0C-AF3A-9B6555F97EC1}"/>
              </a:ext>
            </a:extLst>
          </p:cNvPr>
          <p:cNvSpPr txBox="1"/>
          <p:nvPr/>
        </p:nvSpPr>
        <p:spPr>
          <a:xfrm>
            <a:off x="3048778" y="3305890"/>
            <a:ext cx="60975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sz="1000" b="0" i="0" u="none" strike="noStrike" baseline="0" dirty="0">
              <a:latin typeface="Times New Roman" panose="020206030504050203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26DD7EB-84A5-4A9A-A31A-0751521CF581}"/>
              </a:ext>
            </a:extLst>
          </p:cNvPr>
          <p:cNvSpPr txBox="1"/>
          <p:nvPr/>
        </p:nvSpPr>
        <p:spPr>
          <a:xfrm>
            <a:off x="3047301" y="3307987"/>
            <a:ext cx="609460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sz="1000" b="0" i="0" u="none" strike="noStrike" baseline="0" dirty="0">
              <a:latin typeface="Times New Roman" panose="02020603050405020304" pitchFamily="18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94A5F15-DDE3-458E-8193-BE99A7A1B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" y="0"/>
            <a:ext cx="12190815" cy="68580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B65A339-8894-4719-901B-D57A97CA2E1A}"/>
              </a:ext>
            </a:extLst>
          </p:cNvPr>
          <p:cNvSpPr txBox="1"/>
          <p:nvPr/>
        </p:nvSpPr>
        <p:spPr>
          <a:xfrm>
            <a:off x="503339" y="1861174"/>
            <a:ext cx="11316748" cy="1523494"/>
          </a:xfrm>
          <a:prstGeom prst="rect">
            <a:avLst/>
          </a:prstGeom>
          <a:solidFill>
            <a:srgbClr val="2D9E98"/>
          </a:solidFill>
          <a:ln>
            <a:solidFill>
              <a:srgbClr val="1A6767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s-ES" sz="2400" dirty="0">
                <a:solidFill>
                  <a:schemeClr val="bg1"/>
                </a:solidFill>
                <a:latin typeface="Arial Black" panose="020B0A04020102020204" pitchFamily="34" charset="0"/>
              </a:rPr>
              <a:t>10.437 M€ </a:t>
            </a:r>
            <a:r>
              <a:rPr lang="es-ES" dirty="0">
                <a:solidFill>
                  <a:schemeClr val="bg1"/>
                </a:solidFill>
                <a:latin typeface="Arial Black" panose="020B0A04020102020204" pitchFamily="34" charset="0"/>
              </a:rPr>
              <a:t>disponibles para actuaciones no financieras de las CONSEJERÍAS: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s-ES" dirty="0">
                <a:solidFill>
                  <a:schemeClr val="bg1"/>
                </a:solidFill>
                <a:latin typeface="Arial Black" panose="020B0A04020102020204" pitchFamily="34" charset="0"/>
              </a:rPr>
              <a:t>4.449 M€</a:t>
            </a:r>
            <a:r>
              <a:rPr lang="es-ES" sz="1400" dirty="0">
                <a:solidFill>
                  <a:prstClr val="black"/>
                </a:solidFill>
                <a:latin typeface="Arial Black" panose="020B0A04020102020204" pitchFamily="34" charset="0"/>
              </a:rPr>
              <a:t> gestionará </a:t>
            </a:r>
            <a:r>
              <a:rPr lang="es-ES" sz="1400" dirty="0">
                <a:solidFill>
                  <a:schemeClr val="bg1"/>
                </a:solidFill>
                <a:latin typeface="Arial Black" panose="020B0A04020102020204" pitchFamily="34" charset="0"/>
              </a:rPr>
              <a:t>SANIDAD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dirty="0">
                <a:solidFill>
                  <a:schemeClr val="bg1"/>
                </a:solidFill>
                <a:latin typeface="Arial Black" panose="020B0A04020102020204" pitchFamily="34" charset="0"/>
              </a:rPr>
              <a:t>2.501 M€</a:t>
            </a:r>
            <a:r>
              <a:rPr lang="es-ES" sz="1400" dirty="0">
                <a:solidFill>
                  <a:prstClr val="black"/>
                </a:solidFill>
                <a:latin typeface="Arial Black" panose="020B0A04020102020204" pitchFamily="34" charset="0"/>
              </a:rPr>
              <a:t> gestionará </a:t>
            </a:r>
            <a:r>
              <a:rPr lang="es-ES" sz="1400" dirty="0">
                <a:solidFill>
                  <a:schemeClr val="bg1"/>
                </a:solidFill>
                <a:latin typeface="Arial Black" panose="020B0A04020102020204" pitchFamily="34" charset="0"/>
              </a:rPr>
              <a:t>EDUCACIÓN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dirty="0">
                <a:solidFill>
                  <a:schemeClr val="bg1"/>
                </a:solidFill>
                <a:latin typeface="Arial Black" panose="020B0A04020102020204" pitchFamily="34" charset="0"/>
              </a:rPr>
              <a:t>1.216 M€</a:t>
            </a:r>
            <a:r>
              <a:rPr lang="es-ES" sz="1400" dirty="0">
                <a:solidFill>
                  <a:prstClr val="black"/>
                </a:solidFill>
                <a:latin typeface="Arial Black" panose="020B0A04020102020204" pitchFamily="34" charset="0"/>
              </a:rPr>
              <a:t> gestionará </a:t>
            </a:r>
            <a:r>
              <a:rPr lang="es-ES" sz="1400" dirty="0">
                <a:solidFill>
                  <a:schemeClr val="bg1"/>
                </a:solidFill>
                <a:latin typeface="Arial Black" panose="020B0A04020102020204" pitchFamily="34" charset="0"/>
              </a:rPr>
              <a:t>FAMILIA E IGUALDAD DE OPORTUNIDADES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8422ECA-F132-4354-A43E-8E332EF2A42F}"/>
              </a:ext>
            </a:extLst>
          </p:cNvPr>
          <p:cNvSpPr txBox="1"/>
          <p:nvPr/>
        </p:nvSpPr>
        <p:spPr>
          <a:xfrm>
            <a:off x="503340" y="1151765"/>
            <a:ext cx="11316748" cy="461665"/>
          </a:xfrm>
          <a:prstGeom prst="rect">
            <a:avLst/>
          </a:prstGeom>
          <a:solidFill>
            <a:srgbClr val="1A6767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lang="es-ES" sz="2400" b="1" dirty="0">
                <a:solidFill>
                  <a:prstClr val="white"/>
                </a:solidFill>
                <a:latin typeface="Arial Black" panose="020B0A04020102020204" pitchFamily="34" charset="0"/>
              </a:rPr>
              <a:t>PRESTACIÓN DE SERVICIOS PÚBLICOS ESENCIALES DE CALIDAD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C2A0F44-05F2-438E-A29C-9BA300E52BD4}"/>
              </a:ext>
            </a:extLst>
          </p:cNvPr>
          <p:cNvSpPr txBox="1"/>
          <p:nvPr/>
        </p:nvSpPr>
        <p:spPr>
          <a:xfrm>
            <a:off x="503339" y="3671367"/>
            <a:ext cx="11316748" cy="846386"/>
          </a:xfrm>
          <a:prstGeom prst="rect">
            <a:avLst/>
          </a:prstGeom>
          <a:solidFill>
            <a:srgbClr val="94C7CD"/>
          </a:solidFill>
          <a:ln>
            <a:solidFill>
              <a:srgbClr val="1A6767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8B589B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78,24% </a:t>
            </a:r>
            <a:r>
              <a:rPr lang="es-ES" sz="1600" b="1" dirty="0">
                <a:latin typeface="Arial Black" panose="020B0A04020102020204" pitchFamily="34" charset="0"/>
              </a:rPr>
              <a:t>del gasto no financiero de las consejerías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8B589B"/>
                </a:solidFill>
                <a:effectLst/>
                <a:uLnTx/>
                <a:uFillTx/>
                <a:latin typeface="Arial Black" panose="020B0A04020102020204" pitchFamily="34" charset="0"/>
                <a:cs typeface="Courier New" panose="02070309020205020404" pitchFamily="49" charset="0"/>
              </a:rPr>
              <a:t>▲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8B589B"/>
                </a:solidFill>
                <a:effectLst/>
                <a:uLnTx/>
                <a:uFillTx/>
                <a:latin typeface="Arial Black" panose="020B0A04020102020204" pitchFamily="34" charset="0"/>
                <a:cs typeface="Courier New" panose="02070309020205020404" pitchFamily="49" charset="0"/>
              </a:rPr>
              <a:t> 4,61%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cs typeface="Courier New" panose="02070309020205020404" pitchFamily="49" charset="0"/>
              </a:rPr>
              <a:t>varían sus créditos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ABF50A2-18D3-411C-A8EF-CB0DD4BE115C}"/>
              </a:ext>
            </a:extLst>
          </p:cNvPr>
          <p:cNvSpPr txBox="1"/>
          <p:nvPr/>
        </p:nvSpPr>
        <p:spPr>
          <a:xfrm>
            <a:off x="503339" y="4703941"/>
            <a:ext cx="11316748" cy="1846659"/>
          </a:xfrm>
          <a:prstGeom prst="rect">
            <a:avLst/>
          </a:prstGeom>
          <a:solidFill>
            <a:srgbClr val="EDCDE1"/>
          </a:solidFill>
          <a:ln>
            <a:solidFill>
              <a:srgbClr val="1A6767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1A676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89,38%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de los gastos de funcionamiento corresponde a las consejerías de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1A676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SANIDAD, EDUCACIÓN Y FAMILIA E IGUALDAD DE OPOR</a:t>
            </a:r>
            <a:r>
              <a:rPr lang="es-ES" sz="1600" dirty="0">
                <a:solidFill>
                  <a:srgbClr val="1A6767"/>
                </a:solidFill>
                <a:latin typeface="Arial Black" panose="020B0A04020102020204" pitchFamily="34" charset="0"/>
              </a:rPr>
              <a:t>TUNIDADES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1A676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: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s-ES" dirty="0">
                <a:solidFill>
                  <a:srgbClr val="1A6767"/>
                </a:solidFill>
                <a:latin typeface="Arial Black" panose="020B0A04020102020204" pitchFamily="34" charset="0"/>
              </a:rPr>
              <a:t>3.842 M€</a:t>
            </a:r>
            <a:r>
              <a:rPr lang="es-ES" sz="1600" dirty="0">
                <a:solidFill>
                  <a:srgbClr val="000000"/>
                </a:solidFill>
                <a:latin typeface="Arial Black" panose="020B0A04020102020204" pitchFamily="34" charset="0"/>
              </a:rPr>
              <a:t>, el</a:t>
            </a:r>
            <a:r>
              <a:rPr lang="es-ES" sz="1600" dirty="0">
                <a:solidFill>
                  <a:srgbClr val="00000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  </a:t>
            </a:r>
            <a:r>
              <a:rPr lang="es-ES" dirty="0">
                <a:solidFill>
                  <a:srgbClr val="1A6767"/>
                </a:solidFill>
                <a:latin typeface="Arial Black" panose="020B0A04020102020204" pitchFamily="34" charset="0"/>
                <a:cs typeface="Courier New" panose="02070309020205020404" pitchFamily="49" charset="0"/>
                <a:sym typeface="Wingdings" panose="05000000000000000000" pitchFamily="2" charset="2"/>
              </a:rPr>
              <a:t>87</a:t>
            </a: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srgbClr val="1A676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Courier New" panose="02070309020205020404" pitchFamily="49" charset="0"/>
              </a:rPr>
              <a:t>,22%</a:t>
            </a: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srgbClr val="1A676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s-ES" sz="1600" dirty="0">
                <a:solidFill>
                  <a:srgbClr val="00000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de los </a:t>
            </a:r>
            <a:r>
              <a:rPr lang="es-ES" sz="1600" dirty="0">
                <a:solidFill>
                  <a:srgbClr val="1A6767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gastos de personal </a:t>
            </a:r>
            <a:r>
              <a:rPr lang="es-ES" sz="1600" dirty="0">
                <a:solidFill>
                  <a:srgbClr val="00000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se destinan a estos tres servicios públicos fundamentales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1A6767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dirty="0">
                <a:solidFill>
                  <a:srgbClr val="1A6767"/>
                </a:solidFill>
                <a:latin typeface="Arial Black" panose="020B0A04020102020204" pitchFamily="34" charset="0"/>
              </a:rPr>
              <a:t>1.748 M€</a:t>
            </a:r>
            <a:r>
              <a:rPr lang="es-ES" sz="1600" dirty="0">
                <a:latin typeface="Arial Black" panose="020B0A04020102020204" pitchFamily="34" charset="0"/>
              </a:rPr>
              <a:t>, el </a:t>
            </a:r>
            <a:r>
              <a:rPr lang="es-ES" dirty="0">
                <a:solidFill>
                  <a:srgbClr val="1A6767"/>
                </a:solidFill>
                <a:latin typeface="Arial Black" panose="020B0A04020102020204" pitchFamily="34" charset="0"/>
              </a:rPr>
              <a:t>94,50%</a:t>
            </a:r>
            <a:r>
              <a:rPr lang="es-ES" sz="1600" dirty="0">
                <a:solidFill>
                  <a:srgbClr val="1A6767"/>
                </a:solidFill>
                <a:latin typeface="Arial Black" panose="020B0A04020102020204" pitchFamily="34" charset="0"/>
              </a:rPr>
              <a:t> </a:t>
            </a:r>
            <a:r>
              <a:rPr lang="es-ES" sz="1600" dirty="0">
                <a:solidFill>
                  <a:prstClr val="black"/>
                </a:solidFill>
                <a:latin typeface="Arial Black" panose="020B0A04020102020204" pitchFamily="34" charset="0"/>
              </a:rPr>
              <a:t>de los </a:t>
            </a:r>
            <a:r>
              <a:rPr lang="es-ES" sz="1600" dirty="0">
                <a:solidFill>
                  <a:srgbClr val="1A6767"/>
                </a:solidFill>
                <a:latin typeface="Arial Black" panose="020B0A04020102020204" pitchFamily="34" charset="0"/>
              </a:rPr>
              <a:t>gastos corrientes en bienes y servicios </a:t>
            </a:r>
            <a:r>
              <a:rPr lang="es-ES" sz="1600" dirty="0">
                <a:solidFill>
                  <a:prstClr val="black"/>
                </a:solidFill>
                <a:latin typeface="Arial Black" panose="020B0A04020102020204" pitchFamily="34" charset="0"/>
              </a:rPr>
              <a:t>se destinan a dichos servicios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41789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E6B48E-E190-4D61-9802-9EEF69D5CC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05058A5-04AF-421A-8C86-C4E5ED3ED9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3CB854-1D1C-4A0C-AF3A-9B6555F97EC1}"/>
              </a:ext>
            </a:extLst>
          </p:cNvPr>
          <p:cNvSpPr txBox="1"/>
          <p:nvPr/>
        </p:nvSpPr>
        <p:spPr>
          <a:xfrm>
            <a:off x="3048778" y="3305890"/>
            <a:ext cx="60975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26DD7EB-84A5-4A9A-A31A-0751521CF581}"/>
              </a:ext>
            </a:extLst>
          </p:cNvPr>
          <p:cNvSpPr txBox="1"/>
          <p:nvPr/>
        </p:nvSpPr>
        <p:spPr>
          <a:xfrm>
            <a:off x="3047301" y="3307987"/>
            <a:ext cx="609460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94A5F15-DDE3-458E-8193-BE99A7A1B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" y="0"/>
            <a:ext cx="12190815" cy="68580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B65A339-8894-4719-901B-D57A97CA2E1A}"/>
              </a:ext>
            </a:extLst>
          </p:cNvPr>
          <p:cNvSpPr txBox="1"/>
          <p:nvPr/>
        </p:nvSpPr>
        <p:spPr>
          <a:xfrm>
            <a:off x="444618" y="1940542"/>
            <a:ext cx="11316748" cy="2246769"/>
          </a:xfrm>
          <a:prstGeom prst="rect">
            <a:avLst/>
          </a:prstGeom>
          <a:solidFill>
            <a:srgbClr val="2D9E98"/>
          </a:solidFill>
          <a:ln>
            <a:solidFill>
              <a:srgbClr val="1A6767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s-ES" sz="2000" dirty="0">
                <a:solidFill>
                  <a:prstClr val="white"/>
                </a:solidFill>
                <a:latin typeface="Arial Black" panose="020B0A04020102020204" pitchFamily="34" charset="0"/>
              </a:rPr>
              <a:t>SECTOR AGRARIO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: 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prstClr val="white"/>
                </a:solidFill>
                <a:latin typeface="Arial Black" panose="020B0A04020102020204" pitchFamily="34" charset="0"/>
              </a:rPr>
              <a:t>1.498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M€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para el </a:t>
            </a:r>
            <a:r>
              <a:rPr lang="es-ES" sz="1600" dirty="0">
                <a:solidFill>
                  <a:schemeClr val="bg1"/>
                </a:solidFill>
                <a:latin typeface="Arial Black" panose="020B0A04020102020204" pitchFamily="34" charset="0"/>
              </a:rPr>
              <a:t>SECTOR AGRARIO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1200150" lvl="2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prstClr val="white"/>
                </a:solidFill>
                <a:latin typeface="Arial Black" panose="020B0A04020102020204" pitchFamily="34" charset="0"/>
              </a:rPr>
              <a:t>924,42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M€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representa la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PAC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prstClr val="white"/>
                </a:solidFill>
                <a:latin typeface="Arial Black" panose="020B0A04020102020204" pitchFamily="34" charset="0"/>
              </a:rPr>
              <a:t>573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M€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dotación de la consejería de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AGRICULTURA, GANADERÍA Y DESARROLLO RURAL, 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cs typeface="Courier New" panose="02070309020205020404" pitchFamily="49" charset="0"/>
              </a:rPr>
              <a:t>▲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cs typeface="Courier New" panose="02070309020205020404" pitchFamily="49" charset="0"/>
              </a:rPr>
              <a:t> 9,41%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8422ECA-F132-4354-A43E-8E332EF2A42F}"/>
              </a:ext>
            </a:extLst>
          </p:cNvPr>
          <p:cNvSpPr txBox="1"/>
          <p:nvPr/>
        </p:nvSpPr>
        <p:spPr>
          <a:xfrm>
            <a:off x="444617" y="1148528"/>
            <a:ext cx="11316748" cy="461665"/>
          </a:xfrm>
          <a:prstGeom prst="rect">
            <a:avLst/>
          </a:prstGeom>
          <a:solidFill>
            <a:srgbClr val="1A6767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APUESTA POR EL SECTOR AGRARIO Y EL MEDIO AMBIENTE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C2A0F44-05F2-438E-A29C-9BA300E52BD4}"/>
              </a:ext>
            </a:extLst>
          </p:cNvPr>
          <p:cNvSpPr txBox="1"/>
          <p:nvPr/>
        </p:nvSpPr>
        <p:spPr>
          <a:xfrm>
            <a:off x="444618" y="4466939"/>
            <a:ext cx="11316748" cy="2123658"/>
          </a:xfrm>
          <a:prstGeom prst="rect">
            <a:avLst/>
          </a:prstGeom>
          <a:solidFill>
            <a:srgbClr val="94C7CD"/>
          </a:solidFill>
          <a:ln>
            <a:solidFill>
              <a:srgbClr val="1A6767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s-ES" sz="2000" dirty="0">
                <a:solidFill>
                  <a:srgbClr val="1A6767"/>
                </a:solidFill>
                <a:latin typeface="Arial Black" panose="020B0A04020102020204" pitchFamily="34" charset="0"/>
              </a:rPr>
              <a:t>MEDIO AMBIENTE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1A676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: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8B589B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205 M€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 </a:t>
            </a:r>
            <a:r>
              <a:rPr lang="es-ES" sz="1600" dirty="0">
                <a:solidFill>
                  <a:prstClr val="black"/>
                </a:solidFill>
                <a:latin typeface="Arial Black" panose="020B0A04020102020204" pitchFamily="34" charset="0"/>
              </a:rPr>
              <a:t>dota</a:t>
            </a:r>
            <a:r>
              <a:rPr kumimoji="0" lang="es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ción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de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8B589B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PROGRAMAS MEDIOAMBIENTALES,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8B589B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8B589B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Courier New" panose="02070309020205020404" pitchFamily="49" charset="0"/>
              </a:rPr>
              <a:t>▲ </a:t>
            </a:r>
            <a:r>
              <a:rPr lang="es-ES" sz="2000" dirty="0">
                <a:solidFill>
                  <a:srgbClr val="8B589B"/>
                </a:solidFill>
                <a:latin typeface="Arial Black" panose="020B0A04020102020204" pitchFamily="34" charset="0"/>
                <a:cs typeface="Courier New" panose="02070309020205020404" pitchFamily="49" charset="0"/>
              </a:rPr>
              <a:t>20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8B589B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Courier New" panose="02070309020205020404" pitchFamily="49" charset="0"/>
              </a:rPr>
              <a:t>,96%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8B589B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8B589B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s-ES" sz="2000" dirty="0">
                <a:solidFill>
                  <a:srgbClr val="8B589B"/>
                </a:solidFill>
                <a:latin typeface="Arial Black" panose="020B0A04020102020204" pitchFamily="34" charset="0"/>
              </a:rPr>
              <a:t>154 M€,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8B589B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Courier New" panose="02070309020205020404" pitchFamily="49" charset="0"/>
              </a:rPr>
              <a:t>▲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8B589B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Courier New" panose="02070309020205020404" pitchFamily="49" charset="0"/>
              </a:rPr>
              <a:t> 11,03%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Courier New" panose="02070309020205020404" pitchFamily="49" charset="0"/>
              </a:rPr>
              <a:t>para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8B589B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Courier New" panose="02070309020205020404" pitchFamily="49" charset="0"/>
              </a:rPr>
              <a:t>ordenación y mejora del medio natural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8B589B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1257300" lvl="2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rgbClr val="8B589B"/>
                </a:solidFill>
                <a:latin typeface="Arial Black" panose="020B0A04020102020204" pitchFamily="34" charset="0"/>
              </a:rPr>
              <a:t>14 M€,</a:t>
            </a:r>
            <a:r>
              <a:rPr lang="es-ES" sz="2000" dirty="0">
                <a:solidFill>
                  <a:prstClr val="black"/>
                </a:solidFill>
                <a:latin typeface="Arial Black" panose="020B0A04020102020204" pitchFamily="34" charset="0"/>
              </a:rPr>
              <a:t>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8B589B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Courier New" panose="02070309020205020404" pitchFamily="49" charset="0"/>
              </a:rPr>
              <a:t>▲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8B589B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Courier New" panose="02070309020205020404" pitchFamily="49" charset="0"/>
              </a:rPr>
              <a:t> 71,27%</a:t>
            </a:r>
            <a:r>
              <a:rPr lang="es-ES" sz="2000" dirty="0">
                <a:solidFill>
                  <a:prstClr val="black"/>
                </a:solidFill>
                <a:latin typeface="Arial Black" panose="020B0A04020102020204" pitchFamily="34" charset="0"/>
              </a:rPr>
              <a:t> </a:t>
            </a:r>
            <a:r>
              <a:rPr lang="es-ES" sz="1600" dirty="0">
                <a:solidFill>
                  <a:prstClr val="black"/>
                </a:solidFill>
                <a:latin typeface="Arial Black" panose="020B0A04020102020204" pitchFamily="34" charset="0"/>
              </a:rPr>
              <a:t>para inversiones en </a:t>
            </a:r>
            <a:r>
              <a:rPr lang="es-ES" sz="1600" dirty="0">
                <a:solidFill>
                  <a:srgbClr val="8B589B"/>
                </a:solidFill>
                <a:latin typeface="Arial Black" panose="020B0A04020102020204" pitchFamily="34" charset="0"/>
              </a:rPr>
              <a:t>abastecimiento y saneamiento de agua 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8B589B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1257300" lvl="2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8B589B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38091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E6B48E-E190-4D61-9802-9EEF69D5CC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05058A5-04AF-421A-8C86-C4E5ED3ED9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3CB854-1D1C-4A0C-AF3A-9B6555F97EC1}"/>
              </a:ext>
            </a:extLst>
          </p:cNvPr>
          <p:cNvSpPr txBox="1"/>
          <p:nvPr/>
        </p:nvSpPr>
        <p:spPr>
          <a:xfrm>
            <a:off x="3048778" y="3305890"/>
            <a:ext cx="60975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sz="1000" b="0" i="0" u="none" strike="noStrike" baseline="0" dirty="0">
              <a:latin typeface="Times New Roman" panose="020206030504050203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26DD7EB-84A5-4A9A-A31A-0751521CF581}"/>
              </a:ext>
            </a:extLst>
          </p:cNvPr>
          <p:cNvSpPr txBox="1"/>
          <p:nvPr/>
        </p:nvSpPr>
        <p:spPr>
          <a:xfrm>
            <a:off x="3047301" y="3307987"/>
            <a:ext cx="609460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sz="1000" b="0" i="0" u="none" strike="noStrike" baseline="0" dirty="0">
              <a:latin typeface="Times New Roman" panose="02020603050405020304" pitchFamily="18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94A5F15-DDE3-458E-8193-BE99A7A1B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3" y="0"/>
            <a:ext cx="12190815" cy="68580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A12497E-EFC5-4D04-95F9-BEC5E36E2CB5}"/>
              </a:ext>
            </a:extLst>
          </p:cNvPr>
          <p:cNvSpPr txBox="1"/>
          <p:nvPr/>
        </p:nvSpPr>
        <p:spPr>
          <a:xfrm>
            <a:off x="436228" y="1112565"/>
            <a:ext cx="11316748" cy="461665"/>
          </a:xfrm>
          <a:prstGeom prst="rect">
            <a:avLst/>
          </a:prstGeom>
          <a:solidFill>
            <a:srgbClr val="1A6767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lang="es-ES" sz="2400" b="1" dirty="0">
                <a:solidFill>
                  <a:prstClr val="white"/>
                </a:solidFill>
                <a:latin typeface="Arial Black" panose="020B0A04020102020204" pitchFamily="34" charset="0"/>
              </a:rPr>
              <a:t>COLABORACIÓN CON LAS ENTIDADES LOCALES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9FD8801-983B-41B7-857D-D3492EE19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909" y="1661019"/>
            <a:ext cx="9150154" cy="508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97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E6B48E-E190-4D61-9802-9EEF69D5CC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05058A5-04AF-421A-8C86-C4E5ED3ED9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3CB854-1D1C-4A0C-AF3A-9B6555F97EC1}"/>
              </a:ext>
            </a:extLst>
          </p:cNvPr>
          <p:cNvSpPr txBox="1"/>
          <p:nvPr/>
        </p:nvSpPr>
        <p:spPr>
          <a:xfrm>
            <a:off x="3048778" y="3305890"/>
            <a:ext cx="60975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sz="1000" b="0" i="0" u="none" strike="noStrike" baseline="0" dirty="0">
              <a:latin typeface="Times New Roman" panose="020206030504050203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26DD7EB-84A5-4A9A-A31A-0751521CF581}"/>
              </a:ext>
            </a:extLst>
          </p:cNvPr>
          <p:cNvSpPr txBox="1"/>
          <p:nvPr/>
        </p:nvSpPr>
        <p:spPr>
          <a:xfrm>
            <a:off x="3047301" y="3307987"/>
            <a:ext cx="609460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sz="1000" b="0" i="0" u="none" strike="noStrike" baseline="0" dirty="0">
              <a:latin typeface="Times New Roman" panose="02020603050405020304" pitchFamily="18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94A5F15-DDE3-458E-8193-BE99A7A1B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6" y="14681"/>
            <a:ext cx="12190815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F5B172A-A769-426F-A80F-7F07DB78D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544" y="1600200"/>
            <a:ext cx="9986113" cy="458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6148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E6B48E-E190-4D61-9802-9EEF69D5CC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05058A5-04AF-421A-8C86-C4E5ED3ED9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3CB854-1D1C-4A0C-AF3A-9B6555F97EC1}"/>
              </a:ext>
            </a:extLst>
          </p:cNvPr>
          <p:cNvSpPr txBox="1"/>
          <p:nvPr/>
        </p:nvSpPr>
        <p:spPr>
          <a:xfrm>
            <a:off x="3048778" y="3305890"/>
            <a:ext cx="60975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sz="1000" b="0" i="0" u="none" strike="noStrike" baseline="0" dirty="0">
              <a:latin typeface="Times New Roman" panose="020206030504050203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26DD7EB-84A5-4A9A-A31A-0751521CF581}"/>
              </a:ext>
            </a:extLst>
          </p:cNvPr>
          <p:cNvSpPr txBox="1"/>
          <p:nvPr/>
        </p:nvSpPr>
        <p:spPr>
          <a:xfrm>
            <a:off x="3047301" y="3307987"/>
            <a:ext cx="609460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sz="1000" b="0" i="0" u="none" strike="noStrike" baseline="0" dirty="0">
              <a:latin typeface="Times New Roman" panose="02020603050405020304" pitchFamily="18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94A5F15-DDE3-458E-8193-BE99A7A1B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" y="0"/>
            <a:ext cx="12190815" cy="68580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991EA65-D79B-4260-9169-CF17855F894A}"/>
              </a:ext>
            </a:extLst>
          </p:cNvPr>
          <p:cNvSpPr txBox="1"/>
          <p:nvPr/>
        </p:nvSpPr>
        <p:spPr>
          <a:xfrm>
            <a:off x="1350629" y="1078118"/>
            <a:ext cx="8883940" cy="461665"/>
          </a:xfrm>
          <a:prstGeom prst="rect">
            <a:avLst/>
          </a:prstGeom>
          <a:solidFill>
            <a:srgbClr val="1A6767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lang="es-ES" sz="2400" b="1" dirty="0">
                <a:solidFill>
                  <a:prstClr val="white"/>
                </a:solidFill>
                <a:latin typeface="Arial Black" panose="020B0A04020102020204" pitchFamily="34" charset="0"/>
              </a:rPr>
              <a:t>CLASIFICACIÓN ORGÁNICA DE LOS GASTOS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F6047E2-CBD0-4FC1-8FC1-B6DFE21B7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629" y="1704554"/>
            <a:ext cx="8883940" cy="498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1631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Gráfico, Gráfico de proyección solar&#10;&#10;Descripción generada automáticamente">
            <a:extLst>
              <a:ext uri="{FF2B5EF4-FFF2-40B4-BE49-F238E27FC236}">
                <a16:creationId xmlns:a16="http://schemas.microsoft.com/office/drawing/2014/main" id="{8228E55E-689F-4731-821A-D0B797807D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888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E6B48E-E190-4D61-9802-9EEF69D5CC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05058A5-04AF-421A-8C86-C4E5ED3ED9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3CB854-1D1C-4A0C-AF3A-9B6555F97EC1}"/>
              </a:ext>
            </a:extLst>
          </p:cNvPr>
          <p:cNvSpPr txBox="1"/>
          <p:nvPr/>
        </p:nvSpPr>
        <p:spPr>
          <a:xfrm>
            <a:off x="3048778" y="3305890"/>
            <a:ext cx="60975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sz="1000" b="0" i="0" u="none" strike="noStrike" baseline="0" dirty="0">
              <a:latin typeface="Times New Roman" panose="020206030504050203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26DD7EB-84A5-4A9A-A31A-0751521CF581}"/>
              </a:ext>
            </a:extLst>
          </p:cNvPr>
          <p:cNvSpPr txBox="1"/>
          <p:nvPr/>
        </p:nvSpPr>
        <p:spPr>
          <a:xfrm>
            <a:off x="3047301" y="3307987"/>
            <a:ext cx="609460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sz="1000" b="0" i="0" u="none" strike="noStrike" baseline="0" dirty="0">
              <a:latin typeface="Times New Roman" panose="02020603050405020304" pitchFamily="18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94A5F15-DDE3-458E-8193-BE99A7A1B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" y="0"/>
            <a:ext cx="12190815" cy="68580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9A6BE58-E241-4AD7-8168-CF9249252A78}"/>
              </a:ext>
            </a:extLst>
          </p:cNvPr>
          <p:cNvSpPr txBox="1"/>
          <p:nvPr/>
        </p:nvSpPr>
        <p:spPr>
          <a:xfrm>
            <a:off x="608202" y="1083933"/>
            <a:ext cx="10972800" cy="461665"/>
          </a:xfrm>
          <a:prstGeom prst="rect">
            <a:avLst/>
          </a:prstGeom>
          <a:solidFill>
            <a:srgbClr val="1A67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chemeClr val="bg1"/>
                </a:solidFill>
                <a:latin typeface="Arial Black" panose="020B0A04020102020204" pitchFamily="34" charset="0"/>
              </a:rPr>
              <a:t>CLASIFICACIÓN ECONÓMICA DE LOS INGRESOS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2F6A8E9-5401-4C66-B485-A5A44EDF4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02" y="1545598"/>
            <a:ext cx="10972800" cy="512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153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E6B48E-E190-4D61-9802-9EEF69D5CC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05058A5-04AF-421A-8C86-C4E5ED3ED9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3CB854-1D1C-4A0C-AF3A-9B6555F97EC1}"/>
              </a:ext>
            </a:extLst>
          </p:cNvPr>
          <p:cNvSpPr txBox="1"/>
          <p:nvPr/>
        </p:nvSpPr>
        <p:spPr>
          <a:xfrm>
            <a:off x="3048778" y="3305890"/>
            <a:ext cx="60975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sz="1000" b="0" i="0" u="none" strike="noStrike" baseline="0" dirty="0">
              <a:latin typeface="Times New Roman" panose="020206030504050203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26DD7EB-84A5-4A9A-A31A-0751521CF581}"/>
              </a:ext>
            </a:extLst>
          </p:cNvPr>
          <p:cNvSpPr txBox="1"/>
          <p:nvPr/>
        </p:nvSpPr>
        <p:spPr>
          <a:xfrm>
            <a:off x="3047301" y="3307987"/>
            <a:ext cx="609460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sz="1000" b="0" i="0" u="none" strike="noStrike" baseline="0" dirty="0">
              <a:latin typeface="Times New Roman" panose="02020603050405020304" pitchFamily="18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94A5F15-DDE3-458E-8193-BE99A7A1B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" y="0"/>
            <a:ext cx="12190815" cy="68580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8EF741B-2E70-42B4-86DF-8779821F0CAF}"/>
              </a:ext>
            </a:extLst>
          </p:cNvPr>
          <p:cNvSpPr txBox="1"/>
          <p:nvPr/>
        </p:nvSpPr>
        <p:spPr>
          <a:xfrm>
            <a:off x="125835" y="1215215"/>
            <a:ext cx="11937534" cy="461665"/>
          </a:xfrm>
          <a:prstGeom prst="rect">
            <a:avLst/>
          </a:prstGeom>
          <a:solidFill>
            <a:srgbClr val="1A67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chemeClr val="bg1"/>
                </a:solidFill>
                <a:latin typeface="Arial Black" panose="020B0A04020102020204" pitchFamily="34" charset="0"/>
              </a:rPr>
              <a:t>INGRESOS NO FINANCIEROS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F1F8E52-4934-4BED-9A52-58E4AADC5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35" y="2147672"/>
            <a:ext cx="11937534" cy="349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617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E6B48E-E190-4D61-9802-9EEF69D5CC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05058A5-04AF-421A-8C86-C4E5ED3ED9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3CB854-1D1C-4A0C-AF3A-9B6555F97EC1}"/>
              </a:ext>
            </a:extLst>
          </p:cNvPr>
          <p:cNvSpPr txBox="1"/>
          <p:nvPr/>
        </p:nvSpPr>
        <p:spPr>
          <a:xfrm>
            <a:off x="3048778" y="3305890"/>
            <a:ext cx="60975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sz="1000" b="0" i="0" u="none" strike="noStrike" baseline="0" dirty="0">
              <a:latin typeface="Times New Roman" panose="020206030504050203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26DD7EB-84A5-4A9A-A31A-0751521CF581}"/>
              </a:ext>
            </a:extLst>
          </p:cNvPr>
          <p:cNvSpPr txBox="1"/>
          <p:nvPr/>
        </p:nvSpPr>
        <p:spPr>
          <a:xfrm>
            <a:off x="3047301" y="3307987"/>
            <a:ext cx="609460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sz="1000" b="0" i="0" u="none" strike="noStrike" baseline="0" dirty="0">
              <a:latin typeface="Times New Roman" panose="02020603050405020304" pitchFamily="18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94A5F15-DDE3-458E-8193-BE99A7A1B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" y="0"/>
            <a:ext cx="12190815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6D5227E-9F5A-4B25-9035-02746BB45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8285" y="973123"/>
            <a:ext cx="5533899" cy="588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860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E6B48E-E190-4D61-9802-9EEF69D5CC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05058A5-04AF-421A-8C86-C4E5ED3ED9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3CB854-1D1C-4A0C-AF3A-9B6555F97EC1}"/>
              </a:ext>
            </a:extLst>
          </p:cNvPr>
          <p:cNvSpPr txBox="1"/>
          <p:nvPr/>
        </p:nvSpPr>
        <p:spPr>
          <a:xfrm>
            <a:off x="3048778" y="3305890"/>
            <a:ext cx="60975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sz="1000" b="0" i="0" u="none" strike="noStrike" baseline="0" dirty="0">
              <a:latin typeface="Times New Roman" panose="020206030504050203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26DD7EB-84A5-4A9A-A31A-0751521CF581}"/>
              </a:ext>
            </a:extLst>
          </p:cNvPr>
          <p:cNvSpPr txBox="1"/>
          <p:nvPr/>
        </p:nvSpPr>
        <p:spPr>
          <a:xfrm>
            <a:off x="3047301" y="3307987"/>
            <a:ext cx="609460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sz="1000" b="0" i="0" u="none" strike="noStrike" baseline="0" dirty="0">
              <a:latin typeface="Times New Roman" panose="02020603050405020304" pitchFamily="18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94A5F15-DDE3-458E-8193-BE99A7A1B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" y="0"/>
            <a:ext cx="12190815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9DF2D5E-AE85-4D5F-8E86-6E8E8D83B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570" y="1256768"/>
            <a:ext cx="8846063" cy="459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97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E6B48E-E190-4D61-9802-9EEF69D5CC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05058A5-04AF-421A-8C86-C4E5ED3ED9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3CB854-1D1C-4A0C-AF3A-9B6555F97EC1}"/>
              </a:ext>
            </a:extLst>
          </p:cNvPr>
          <p:cNvSpPr txBox="1"/>
          <p:nvPr/>
        </p:nvSpPr>
        <p:spPr>
          <a:xfrm>
            <a:off x="3048778" y="3305890"/>
            <a:ext cx="60975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sz="1000" b="0" i="0" u="none" strike="noStrike" baseline="0" dirty="0">
              <a:latin typeface="Times New Roman" panose="020206030504050203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26DD7EB-84A5-4A9A-A31A-0751521CF581}"/>
              </a:ext>
            </a:extLst>
          </p:cNvPr>
          <p:cNvSpPr txBox="1"/>
          <p:nvPr/>
        </p:nvSpPr>
        <p:spPr>
          <a:xfrm>
            <a:off x="3047301" y="3307987"/>
            <a:ext cx="609460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sz="1000" b="0" i="0" u="none" strike="noStrike" baseline="0" dirty="0">
              <a:latin typeface="Times New Roman" panose="02020603050405020304" pitchFamily="18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94A5F15-DDE3-458E-8193-BE99A7A1B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" y="0"/>
            <a:ext cx="12190815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A423808-32EE-4D6E-BB6F-34AD3BEBCFBC}"/>
              </a:ext>
            </a:extLst>
          </p:cNvPr>
          <p:cNvSpPr txBox="1"/>
          <p:nvPr/>
        </p:nvSpPr>
        <p:spPr>
          <a:xfrm>
            <a:off x="671119" y="1150440"/>
            <a:ext cx="10972800" cy="461665"/>
          </a:xfrm>
          <a:prstGeom prst="rect">
            <a:avLst/>
          </a:prstGeom>
          <a:solidFill>
            <a:srgbClr val="1A67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chemeClr val="bg1"/>
                </a:solidFill>
                <a:latin typeface="Arial Black" panose="020B0A04020102020204" pitchFamily="34" charset="0"/>
              </a:rPr>
              <a:t>UNA FISCALIDAD ACERTADA EN CASTILLA Y LEÓN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F4AA4C3-DA87-4D33-9CEE-5A648E24EFEE}"/>
              </a:ext>
            </a:extLst>
          </p:cNvPr>
          <p:cNvSpPr txBox="1"/>
          <p:nvPr/>
        </p:nvSpPr>
        <p:spPr>
          <a:xfrm>
            <a:off x="671119" y="1840597"/>
            <a:ext cx="10972800" cy="1415772"/>
          </a:xfrm>
          <a:prstGeom prst="rect">
            <a:avLst/>
          </a:prstGeom>
          <a:solidFill>
            <a:srgbClr val="E3EFEA"/>
          </a:solidFill>
          <a:ln>
            <a:solidFill>
              <a:srgbClr val="1A6767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1600" dirty="0">
                <a:solidFill>
                  <a:srgbClr val="2D9E98"/>
                </a:solidFill>
                <a:latin typeface="Arial Black" panose="020B0A04020102020204" pitchFamily="34" charset="0"/>
              </a:rPr>
              <a:t>Una política fiscal moderada y justa con bajada de impuestos: 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1200" dirty="0">
                <a:latin typeface="Arial Black" panose="020B0A04020102020204" pitchFamily="34" charset="0"/>
              </a:rPr>
              <a:t>reduce la carga fiscal de las familias y empresas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1200" dirty="0">
                <a:latin typeface="Arial Black" panose="020B0A04020102020204" pitchFamily="34" charset="0"/>
              </a:rPr>
              <a:t>sirve de incentivo al consumo y a la inversión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1200" dirty="0">
                <a:latin typeface="Arial Black" panose="020B0A04020102020204" pitchFamily="34" charset="0"/>
              </a:rPr>
              <a:t>favorece el crecimiento económico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1200" dirty="0">
                <a:latin typeface="Arial Black" panose="020B0A04020102020204" pitchFamily="34" charset="0"/>
              </a:rPr>
              <a:t>estimula la demanda interna y crea empleo</a:t>
            </a:r>
            <a:endParaRPr lang="es-ES" sz="1400" dirty="0">
              <a:latin typeface="Arial Black" panose="020B0A040201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E86F78A-A46F-4D19-9E11-39B2D9B029B0}"/>
              </a:ext>
            </a:extLst>
          </p:cNvPr>
          <p:cNvSpPr txBox="1"/>
          <p:nvPr/>
        </p:nvSpPr>
        <p:spPr>
          <a:xfrm>
            <a:off x="671119" y="3501542"/>
            <a:ext cx="10972800" cy="584775"/>
          </a:xfrm>
          <a:prstGeom prst="rect">
            <a:avLst/>
          </a:prstGeom>
          <a:solidFill>
            <a:srgbClr val="E3EFEA"/>
          </a:solidFill>
          <a:ln>
            <a:solidFill>
              <a:srgbClr val="1A6767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1600" dirty="0">
                <a:solidFill>
                  <a:srgbClr val="2D9E98"/>
                </a:solidFill>
                <a:latin typeface="Arial Black" panose="020B0A04020102020204" pitchFamily="34" charset="0"/>
              </a:rPr>
              <a:t>Una política fiscal que pone en el centro el apoyo a la familia, a los jóvenes, al medio rural, al emprendimiento, y a los autónomos y pymes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2AF18DF-E77E-4511-B869-1891DF1F99E4}"/>
              </a:ext>
            </a:extLst>
          </p:cNvPr>
          <p:cNvSpPr txBox="1"/>
          <p:nvPr/>
        </p:nvSpPr>
        <p:spPr>
          <a:xfrm>
            <a:off x="671119" y="4341428"/>
            <a:ext cx="10972800" cy="1154162"/>
          </a:xfrm>
          <a:prstGeom prst="rect">
            <a:avLst/>
          </a:prstGeom>
          <a:solidFill>
            <a:srgbClr val="E3EFEA"/>
          </a:solidFill>
          <a:ln>
            <a:solidFill>
              <a:srgbClr val="1A6767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1600" dirty="0">
                <a:solidFill>
                  <a:srgbClr val="2D9E98"/>
                </a:solidFill>
                <a:latin typeface="Arial Black" panose="020B0A04020102020204" pitchFamily="34" charset="0"/>
              </a:rPr>
              <a:t>Castilla y León ofrece las mejores ventajas fiscales: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1200" dirty="0">
                <a:latin typeface="Arial Black" panose="020B0A04020102020204" pitchFamily="34" charset="0"/>
              </a:rPr>
              <a:t>para la natalidad y la familia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1200" dirty="0">
                <a:latin typeface="Arial Black" panose="020B0A04020102020204" pitchFamily="34" charset="0"/>
              </a:rPr>
              <a:t>tiene la segunda tarifa autonómica más baja en el IRPF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1200" dirty="0">
                <a:latin typeface="Arial Black" panose="020B0A04020102020204" pitchFamily="34" charset="0"/>
              </a:rPr>
              <a:t>está entre las tres Comunidades Autónomas con una fiscalidad más favorable para el medio rural</a:t>
            </a:r>
            <a:endParaRPr lang="es-ES" sz="1400" dirty="0">
              <a:latin typeface="Arial Black" panose="020B0A040201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43781E2-1E0C-4535-9FA4-AE721279E354}"/>
              </a:ext>
            </a:extLst>
          </p:cNvPr>
          <p:cNvSpPr txBox="1"/>
          <p:nvPr/>
        </p:nvSpPr>
        <p:spPr>
          <a:xfrm>
            <a:off x="671119" y="5735637"/>
            <a:ext cx="10972800" cy="830997"/>
          </a:xfrm>
          <a:prstGeom prst="rect">
            <a:avLst/>
          </a:prstGeom>
          <a:solidFill>
            <a:srgbClr val="E3EFEA"/>
          </a:solidFill>
          <a:ln>
            <a:solidFill>
              <a:srgbClr val="1A6767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1600" dirty="0">
                <a:solidFill>
                  <a:srgbClr val="2D9E98"/>
                </a:solidFill>
                <a:latin typeface="Arial Black" panose="020B0A04020102020204" pitchFamily="34" charset="0"/>
              </a:rPr>
              <a:t>Es la cuarta comunidad con mayor competitividad fiscal y la que más ha avanzado en 2021 en atractivo fiscal para captar inversiones, atraer nuevos negocios, actividad empresarial, y mejorar la competitividad</a:t>
            </a:r>
          </a:p>
        </p:txBody>
      </p:sp>
    </p:spTree>
    <p:extLst>
      <p:ext uri="{BB962C8B-B14F-4D97-AF65-F5344CB8AC3E}">
        <p14:creationId xmlns:p14="http://schemas.microsoft.com/office/powerpoint/2010/main" val="2508832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E6B48E-E190-4D61-9802-9EEF69D5CC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05058A5-04AF-421A-8C86-C4E5ED3ED9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3CB854-1D1C-4A0C-AF3A-9B6555F97EC1}"/>
              </a:ext>
            </a:extLst>
          </p:cNvPr>
          <p:cNvSpPr txBox="1"/>
          <p:nvPr/>
        </p:nvSpPr>
        <p:spPr>
          <a:xfrm>
            <a:off x="3048778" y="3305890"/>
            <a:ext cx="60975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26DD7EB-84A5-4A9A-A31A-0751521CF581}"/>
              </a:ext>
            </a:extLst>
          </p:cNvPr>
          <p:cNvSpPr txBox="1"/>
          <p:nvPr/>
        </p:nvSpPr>
        <p:spPr>
          <a:xfrm>
            <a:off x="3047301" y="3307987"/>
            <a:ext cx="609460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94A5F15-DDE3-458E-8193-BE99A7A1B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7" y="0"/>
            <a:ext cx="12190815" cy="685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4955" y="1122363"/>
            <a:ext cx="6952576" cy="56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0363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1954</TotalTime>
  <Words>1284</Words>
  <Application>Microsoft Office PowerPoint</Application>
  <PresentationFormat>Panorámica</PresentationFormat>
  <Paragraphs>145</Paragraphs>
  <Slides>31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9" baseType="lpstr">
      <vt:lpstr>Arial</vt:lpstr>
      <vt:lpstr>Arial Black</vt:lpstr>
      <vt:lpstr>Calibri</vt:lpstr>
      <vt:lpstr>Calibri Light</vt:lpstr>
      <vt:lpstr>Courier New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Directora General de Presupuestos y Estadística</dc:creator>
  <cp:lastModifiedBy>Sergio</cp:lastModifiedBy>
  <cp:revision>218</cp:revision>
  <cp:lastPrinted>2021-10-26T14:44:41Z</cp:lastPrinted>
  <dcterms:created xsi:type="dcterms:W3CDTF">2021-10-22T06:38:14Z</dcterms:created>
  <dcterms:modified xsi:type="dcterms:W3CDTF">2021-10-28T11:11:16Z</dcterms:modified>
</cp:coreProperties>
</file>