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85" r:id="rId6"/>
    <p:sldId id="262" r:id="rId7"/>
    <p:sldId id="263" r:id="rId8"/>
    <p:sldId id="264" r:id="rId9"/>
    <p:sldId id="292" r:id="rId10"/>
    <p:sldId id="293" r:id="rId11"/>
    <p:sldId id="266" r:id="rId12"/>
    <p:sldId id="267" r:id="rId13"/>
    <p:sldId id="270" r:id="rId14"/>
    <p:sldId id="265" r:id="rId15"/>
    <p:sldId id="286" r:id="rId16"/>
    <p:sldId id="287" r:id="rId17"/>
    <p:sldId id="288" r:id="rId18"/>
    <p:sldId id="268" r:id="rId19"/>
    <p:sldId id="271" r:id="rId20"/>
    <p:sldId id="272" r:id="rId21"/>
    <p:sldId id="273" r:id="rId22"/>
    <p:sldId id="275" r:id="rId23"/>
    <p:sldId id="276" r:id="rId24"/>
    <p:sldId id="277" r:id="rId25"/>
    <p:sldId id="289" r:id="rId26"/>
    <p:sldId id="290" r:id="rId27"/>
    <p:sldId id="291" r:id="rId28"/>
    <p:sldId id="278" r:id="rId29"/>
    <p:sldId id="279" r:id="rId30"/>
    <p:sldId id="280" r:id="rId31"/>
    <p:sldId id="294" r:id="rId32"/>
    <p:sldId id="281" r:id="rId33"/>
    <p:sldId id="282" r:id="rId34"/>
    <p:sldId id="295" r:id="rId35"/>
    <p:sldId id="283" r:id="rId36"/>
    <p:sldId id="284" r:id="rId3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AD7E7B-7716-49FD-9D4D-6D781EC1A34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04C6BF4-C0EF-4793-AF46-4C5514D1F218}">
      <dgm:prSet phldrT="[Texto]"/>
      <dgm:spPr/>
      <dgm:t>
        <a:bodyPr/>
        <a:lstStyle/>
        <a:p>
          <a:r>
            <a:rPr lang="es-ES" dirty="0" smtClean="0"/>
            <a:t>Conciencia</a:t>
          </a:r>
          <a:endParaRPr lang="es-ES" dirty="0"/>
        </a:p>
      </dgm:t>
    </dgm:pt>
    <dgm:pt modelId="{23C6DC50-BAAC-4FF6-AD1C-A30D4FE31BE1}" type="parTrans" cxnId="{65CBA70A-4885-45FD-A3F8-C22C826C20F2}">
      <dgm:prSet/>
      <dgm:spPr/>
      <dgm:t>
        <a:bodyPr/>
        <a:lstStyle/>
        <a:p>
          <a:endParaRPr lang="es-ES"/>
        </a:p>
      </dgm:t>
    </dgm:pt>
    <dgm:pt modelId="{2216D184-949D-45F9-BFC8-B3CB22223E3F}" type="sibTrans" cxnId="{65CBA70A-4885-45FD-A3F8-C22C826C20F2}">
      <dgm:prSet/>
      <dgm:spPr/>
      <dgm:t>
        <a:bodyPr/>
        <a:lstStyle/>
        <a:p>
          <a:endParaRPr lang="es-ES"/>
        </a:p>
      </dgm:t>
    </dgm:pt>
    <dgm:pt modelId="{F98225D0-E179-4D13-A8B7-655C3E84FF52}">
      <dgm:prSet phldrT="[Texto]"/>
      <dgm:spPr/>
      <dgm:t>
        <a:bodyPr/>
        <a:lstStyle/>
        <a:p>
          <a:r>
            <a:rPr lang="es-ES" dirty="0" smtClean="0"/>
            <a:t>Compromiso</a:t>
          </a:r>
          <a:endParaRPr lang="es-ES" dirty="0"/>
        </a:p>
      </dgm:t>
    </dgm:pt>
    <dgm:pt modelId="{7991C683-D876-4F68-9F19-0AE54FDD6F36}" type="parTrans" cxnId="{FD39352D-4CBB-462C-ADB6-0A15C16308EA}">
      <dgm:prSet/>
      <dgm:spPr/>
      <dgm:t>
        <a:bodyPr/>
        <a:lstStyle/>
        <a:p>
          <a:endParaRPr lang="es-ES"/>
        </a:p>
      </dgm:t>
    </dgm:pt>
    <dgm:pt modelId="{F9468735-2A77-42F1-B458-54C306D9B58E}" type="sibTrans" cxnId="{FD39352D-4CBB-462C-ADB6-0A15C16308EA}">
      <dgm:prSet/>
      <dgm:spPr/>
      <dgm:t>
        <a:bodyPr/>
        <a:lstStyle/>
        <a:p>
          <a:endParaRPr lang="es-ES"/>
        </a:p>
      </dgm:t>
    </dgm:pt>
    <dgm:pt modelId="{121CA0AB-D889-4555-BCFA-810F92EE1507}">
      <dgm:prSet phldrT="[Texto]"/>
      <dgm:spPr/>
      <dgm:t>
        <a:bodyPr/>
        <a:lstStyle/>
        <a:p>
          <a:r>
            <a:rPr lang="es-ES" dirty="0" smtClean="0"/>
            <a:t>Acción frente al cambio climático</a:t>
          </a:r>
          <a:endParaRPr lang="es-ES" dirty="0"/>
        </a:p>
      </dgm:t>
    </dgm:pt>
    <dgm:pt modelId="{AA24BF48-9868-447F-A7E4-35787C8C3796}" type="parTrans" cxnId="{8413EA73-E26C-4D04-8EB6-66CC735F41EF}">
      <dgm:prSet/>
      <dgm:spPr/>
      <dgm:t>
        <a:bodyPr/>
        <a:lstStyle/>
        <a:p>
          <a:endParaRPr lang="es-ES"/>
        </a:p>
      </dgm:t>
    </dgm:pt>
    <dgm:pt modelId="{BE6077AD-2AEB-4DE9-8022-BAE3FCAFBF80}" type="sibTrans" cxnId="{8413EA73-E26C-4D04-8EB6-66CC735F41EF}">
      <dgm:prSet/>
      <dgm:spPr/>
      <dgm:t>
        <a:bodyPr/>
        <a:lstStyle/>
        <a:p>
          <a:endParaRPr lang="es-ES"/>
        </a:p>
      </dgm:t>
    </dgm:pt>
    <dgm:pt modelId="{38DD5607-4ECE-4213-A053-FB244B5144CC}" type="pres">
      <dgm:prSet presAssocID="{F3AD7E7B-7716-49FD-9D4D-6D781EC1A34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4C87842-84E0-4AD2-AE2E-9A2434C3B726}" type="pres">
      <dgm:prSet presAssocID="{B04C6BF4-C0EF-4793-AF46-4C5514D1F218}" presName="composite" presStyleCnt="0"/>
      <dgm:spPr/>
    </dgm:pt>
    <dgm:pt modelId="{A116BB67-41B9-47A2-B9B8-A7609F486797}" type="pres">
      <dgm:prSet presAssocID="{B04C6BF4-C0EF-4793-AF46-4C5514D1F218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987FD2-1E1B-4652-B83F-1BAC1E3DBFF0}" type="pres">
      <dgm:prSet presAssocID="{B04C6BF4-C0EF-4793-AF46-4C5514D1F218}" presName="rect2" presStyleLbl="fgImgPlace1" presStyleIdx="0" presStyleCnt="3" custLinFactNeighborX="-118"/>
      <dgm:spPr>
        <a:prstGeom prst="rightArrow">
          <a:avLst/>
        </a:prstGeom>
        <a:solidFill>
          <a:schemeClr val="accent6"/>
        </a:solidFill>
      </dgm:spPr>
    </dgm:pt>
    <dgm:pt modelId="{33A74CC4-08A2-44CD-AB7B-02891F27BA20}" type="pres">
      <dgm:prSet presAssocID="{2216D184-949D-45F9-BFC8-B3CB22223E3F}" presName="sibTrans" presStyleCnt="0"/>
      <dgm:spPr/>
    </dgm:pt>
    <dgm:pt modelId="{C19E1D72-51AF-4E9D-BA09-307FF5FF74AD}" type="pres">
      <dgm:prSet presAssocID="{F98225D0-E179-4D13-A8B7-655C3E84FF52}" presName="composite" presStyleCnt="0"/>
      <dgm:spPr/>
    </dgm:pt>
    <dgm:pt modelId="{789CBD52-AB9B-48CA-A25A-4F1740D6FFB6}" type="pres">
      <dgm:prSet presAssocID="{F98225D0-E179-4D13-A8B7-655C3E84FF52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0F0A4C-3440-4AF3-99E3-9A93479925DD}" type="pres">
      <dgm:prSet presAssocID="{F98225D0-E179-4D13-A8B7-655C3E84FF52}" presName="rect2" presStyleLbl="fgImgPlace1" presStyleIdx="1" presStyleCnt="3" custLinFactNeighborX="-805" custLinFactNeighborY="1610"/>
      <dgm:spPr>
        <a:prstGeom prst="rightArrow">
          <a:avLst/>
        </a:prstGeom>
        <a:solidFill>
          <a:schemeClr val="accent6"/>
        </a:solidFill>
      </dgm:spPr>
    </dgm:pt>
    <dgm:pt modelId="{DAE9DF23-C26D-4646-9D1A-C21104EC655E}" type="pres">
      <dgm:prSet presAssocID="{F9468735-2A77-42F1-B458-54C306D9B58E}" presName="sibTrans" presStyleCnt="0"/>
      <dgm:spPr/>
    </dgm:pt>
    <dgm:pt modelId="{03A348BE-69EB-4566-8C1C-B25C096D6B2F}" type="pres">
      <dgm:prSet presAssocID="{121CA0AB-D889-4555-BCFA-810F92EE1507}" presName="composite" presStyleCnt="0"/>
      <dgm:spPr/>
    </dgm:pt>
    <dgm:pt modelId="{D410A577-9D12-430F-B192-C991D4F4ECF3}" type="pres">
      <dgm:prSet presAssocID="{121CA0AB-D889-4555-BCFA-810F92EE1507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4218AF-37E5-4557-B19E-1A2479EF560D}" type="pres">
      <dgm:prSet presAssocID="{121CA0AB-D889-4555-BCFA-810F92EE1507}" presName="rect2" presStyleLbl="fgImgPlace1" presStyleIdx="2" presStyleCnt="3"/>
      <dgm:spPr>
        <a:prstGeom prst="rightArrow">
          <a:avLst/>
        </a:prstGeom>
        <a:solidFill>
          <a:schemeClr val="accent6"/>
        </a:solidFill>
      </dgm:spPr>
    </dgm:pt>
  </dgm:ptLst>
  <dgm:cxnLst>
    <dgm:cxn modelId="{FD39352D-4CBB-462C-ADB6-0A15C16308EA}" srcId="{F3AD7E7B-7716-49FD-9D4D-6D781EC1A34F}" destId="{F98225D0-E179-4D13-A8B7-655C3E84FF52}" srcOrd="1" destOrd="0" parTransId="{7991C683-D876-4F68-9F19-0AE54FDD6F36}" sibTransId="{F9468735-2A77-42F1-B458-54C306D9B58E}"/>
    <dgm:cxn modelId="{8413EA73-E26C-4D04-8EB6-66CC735F41EF}" srcId="{F3AD7E7B-7716-49FD-9D4D-6D781EC1A34F}" destId="{121CA0AB-D889-4555-BCFA-810F92EE1507}" srcOrd="2" destOrd="0" parTransId="{AA24BF48-9868-447F-A7E4-35787C8C3796}" sibTransId="{BE6077AD-2AEB-4DE9-8022-BAE3FCAFBF80}"/>
    <dgm:cxn modelId="{65CBA70A-4885-45FD-A3F8-C22C826C20F2}" srcId="{F3AD7E7B-7716-49FD-9D4D-6D781EC1A34F}" destId="{B04C6BF4-C0EF-4793-AF46-4C5514D1F218}" srcOrd="0" destOrd="0" parTransId="{23C6DC50-BAAC-4FF6-AD1C-A30D4FE31BE1}" sibTransId="{2216D184-949D-45F9-BFC8-B3CB22223E3F}"/>
    <dgm:cxn modelId="{8F02E173-AF4E-43C8-80BC-F36F80594304}" type="presOf" srcId="{F98225D0-E179-4D13-A8B7-655C3E84FF52}" destId="{789CBD52-AB9B-48CA-A25A-4F1740D6FFB6}" srcOrd="0" destOrd="0" presId="urn:microsoft.com/office/officeart/2008/layout/PictureStrips"/>
    <dgm:cxn modelId="{FAB0BBDF-3ECC-41EB-93A2-0AAE5696F5A5}" type="presOf" srcId="{121CA0AB-D889-4555-BCFA-810F92EE1507}" destId="{D410A577-9D12-430F-B192-C991D4F4ECF3}" srcOrd="0" destOrd="0" presId="urn:microsoft.com/office/officeart/2008/layout/PictureStrips"/>
    <dgm:cxn modelId="{E0603F0B-05B6-47C3-9195-B33ED73DF3BA}" type="presOf" srcId="{B04C6BF4-C0EF-4793-AF46-4C5514D1F218}" destId="{A116BB67-41B9-47A2-B9B8-A7609F486797}" srcOrd="0" destOrd="0" presId="urn:microsoft.com/office/officeart/2008/layout/PictureStrips"/>
    <dgm:cxn modelId="{621CF8AA-13DD-4E38-82C9-C8326A4B86A1}" type="presOf" srcId="{F3AD7E7B-7716-49FD-9D4D-6D781EC1A34F}" destId="{38DD5607-4ECE-4213-A053-FB244B5144CC}" srcOrd="0" destOrd="0" presId="urn:microsoft.com/office/officeart/2008/layout/PictureStrips"/>
    <dgm:cxn modelId="{EC5D6F8A-44A9-4504-839D-08EE1EB223FC}" type="presParOf" srcId="{38DD5607-4ECE-4213-A053-FB244B5144CC}" destId="{64C87842-84E0-4AD2-AE2E-9A2434C3B726}" srcOrd="0" destOrd="0" presId="urn:microsoft.com/office/officeart/2008/layout/PictureStrips"/>
    <dgm:cxn modelId="{0F9C3BB5-F91D-4EE4-A509-E44AF875607C}" type="presParOf" srcId="{64C87842-84E0-4AD2-AE2E-9A2434C3B726}" destId="{A116BB67-41B9-47A2-B9B8-A7609F486797}" srcOrd="0" destOrd="0" presId="urn:microsoft.com/office/officeart/2008/layout/PictureStrips"/>
    <dgm:cxn modelId="{0D88F667-897D-409B-9785-900D3187CE60}" type="presParOf" srcId="{64C87842-84E0-4AD2-AE2E-9A2434C3B726}" destId="{99987FD2-1E1B-4652-B83F-1BAC1E3DBFF0}" srcOrd="1" destOrd="0" presId="urn:microsoft.com/office/officeart/2008/layout/PictureStrips"/>
    <dgm:cxn modelId="{CFE7BCF1-3CB0-4EFF-ACAE-C6977DEB5BE7}" type="presParOf" srcId="{38DD5607-4ECE-4213-A053-FB244B5144CC}" destId="{33A74CC4-08A2-44CD-AB7B-02891F27BA20}" srcOrd="1" destOrd="0" presId="urn:microsoft.com/office/officeart/2008/layout/PictureStrips"/>
    <dgm:cxn modelId="{F254903D-0EDE-4FDF-9EF6-A1CEF0BC8E1E}" type="presParOf" srcId="{38DD5607-4ECE-4213-A053-FB244B5144CC}" destId="{C19E1D72-51AF-4E9D-BA09-307FF5FF74AD}" srcOrd="2" destOrd="0" presId="urn:microsoft.com/office/officeart/2008/layout/PictureStrips"/>
    <dgm:cxn modelId="{06E308AC-B69E-4FE6-9EA4-0A0710A5F357}" type="presParOf" srcId="{C19E1D72-51AF-4E9D-BA09-307FF5FF74AD}" destId="{789CBD52-AB9B-48CA-A25A-4F1740D6FFB6}" srcOrd="0" destOrd="0" presId="urn:microsoft.com/office/officeart/2008/layout/PictureStrips"/>
    <dgm:cxn modelId="{3F529035-A6AC-4B8C-8250-A8A46F356F79}" type="presParOf" srcId="{C19E1D72-51AF-4E9D-BA09-307FF5FF74AD}" destId="{630F0A4C-3440-4AF3-99E3-9A93479925DD}" srcOrd="1" destOrd="0" presId="urn:microsoft.com/office/officeart/2008/layout/PictureStrips"/>
    <dgm:cxn modelId="{D4B904E7-5EC2-4E00-919D-EB2593F603BC}" type="presParOf" srcId="{38DD5607-4ECE-4213-A053-FB244B5144CC}" destId="{DAE9DF23-C26D-4646-9D1A-C21104EC655E}" srcOrd="3" destOrd="0" presId="urn:microsoft.com/office/officeart/2008/layout/PictureStrips"/>
    <dgm:cxn modelId="{8A3125B9-BA34-4E84-B2C7-AF4F3EB5D24C}" type="presParOf" srcId="{38DD5607-4ECE-4213-A053-FB244B5144CC}" destId="{03A348BE-69EB-4566-8C1C-B25C096D6B2F}" srcOrd="4" destOrd="0" presId="urn:microsoft.com/office/officeart/2008/layout/PictureStrips"/>
    <dgm:cxn modelId="{529C388C-576D-44E6-8585-E679E51CD178}" type="presParOf" srcId="{03A348BE-69EB-4566-8C1C-B25C096D6B2F}" destId="{D410A577-9D12-430F-B192-C991D4F4ECF3}" srcOrd="0" destOrd="0" presId="urn:microsoft.com/office/officeart/2008/layout/PictureStrips"/>
    <dgm:cxn modelId="{E9507E89-7695-4F27-AD9D-1C46B257BC69}" type="presParOf" srcId="{03A348BE-69EB-4566-8C1C-B25C096D6B2F}" destId="{484218AF-37E5-4557-B19E-1A2479EF560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6BB67-41B9-47A2-B9B8-A7609F486797}">
      <dsp:nvSpPr>
        <dsp:cNvPr id="0" name=""/>
        <dsp:cNvSpPr/>
      </dsp:nvSpPr>
      <dsp:spPr>
        <a:xfrm>
          <a:off x="207272" y="542268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Conciencia</a:t>
          </a:r>
          <a:endParaRPr lang="es-ES" sz="4200" kern="1200" dirty="0"/>
        </a:p>
      </dsp:txBody>
      <dsp:txXfrm>
        <a:off x="207272" y="542268"/>
        <a:ext cx="4943975" cy="1544992"/>
      </dsp:txXfrm>
    </dsp:sp>
    <dsp:sp modelId="{99987FD2-1E1B-4652-B83F-1BAC1E3DBFF0}">
      <dsp:nvSpPr>
        <dsp:cNvPr id="0" name=""/>
        <dsp:cNvSpPr/>
      </dsp:nvSpPr>
      <dsp:spPr>
        <a:xfrm>
          <a:off x="0" y="319103"/>
          <a:ext cx="1081494" cy="1622241"/>
        </a:xfrm>
        <a:prstGeom prst="rightArrow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CBD52-AB9B-48CA-A25A-4F1740D6FFB6}">
      <dsp:nvSpPr>
        <dsp:cNvPr id="0" name=""/>
        <dsp:cNvSpPr/>
      </dsp:nvSpPr>
      <dsp:spPr>
        <a:xfrm>
          <a:off x="5570351" y="542268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Compromiso</a:t>
          </a:r>
          <a:endParaRPr lang="es-ES" sz="4200" kern="1200" dirty="0"/>
        </a:p>
      </dsp:txBody>
      <dsp:txXfrm>
        <a:off x="5570351" y="542268"/>
        <a:ext cx="4943975" cy="1544992"/>
      </dsp:txXfrm>
    </dsp:sp>
    <dsp:sp modelId="{630F0A4C-3440-4AF3-99E3-9A93479925DD}">
      <dsp:nvSpPr>
        <dsp:cNvPr id="0" name=""/>
        <dsp:cNvSpPr/>
      </dsp:nvSpPr>
      <dsp:spPr>
        <a:xfrm>
          <a:off x="5355646" y="345221"/>
          <a:ext cx="1081494" cy="1622241"/>
        </a:xfrm>
        <a:prstGeom prst="rightArrow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0A577-9D12-430F-B192-C991D4F4ECF3}">
      <dsp:nvSpPr>
        <dsp:cNvPr id="0" name=""/>
        <dsp:cNvSpPr/>
      </dsp:nvSpPr>
      <dsp:spPr>
        <a:xfrm>
          <a:off x="2888811" y="2487242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Acción frente al cambio climático</a:t>
          </a:r>
          <a:endParaRPr lang="es-ES" sz="4200" kern="1200" dirty="0"/>
        </a:p>
      </dsp:txBody>
      <dsp:txXfrm>
        <a:off x="2888811" y="2487242"/>
        <a:ext cx="4943975" cy="1544992"/>
      </dsp:txXfrm>
    </dsp:sp>
    <dsp:sp modelId="{484218AF-37E5-4557-B19E-1A2479EF560D}">
      <dsp:nvSpPr>
        <dsp:cNvPr id="0" name=""/>
        <dsp:cNvSpPr/>
      </dsp:nvSpPr>
      <dsp:spPr>
        <a:xfrm>
          <a:off x="2682812" y="2264076"/>
          <a:ext cx="1081494" cy="1622241"/>
        </a:xfrm>
        <a:prstGeom prst="rightArrow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3528-4791-46F9-A104-58BA497CA2AD}" type="datetimeFigureOut">
              <a:rPr lang="es-ES" smtClean="0"/>
              <a:t>11/01/2022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58C9-E784-454D-AF5C-FD0AC88C81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82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3528-4791-46F9-A104-58BA497CA2AD}" type="datetimeFigureOut">
              <a:rPr lang="es-ES" smtClean="0"/>
              <a:t>11/01/2022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58C9-E784-454D-AF5C-FD0AC88C81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2889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3528-4791-46F9-A104-58BA497CA2AD}" type="datetimeFigureOut">
              <a:rPr lang="es-ES" smtClean="0"/>
              <a:t>11/01/2022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58C9-E784-454D-AF5C-FD0AC88C81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9278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3528-4791-46F9-A104-58BA497CA2AD}" type="datetimeFigureOut">
              <a:rPr lang="es-ES" smtClean="0"/>
              <a:t>11/01/2022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58C9-E784-454D-AF5C-FD0AC88C81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72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3528-4791-46F9-A104-58BA497CA2AD}" type="datetimeFigureOut">
              <a:rPr lang="es-ES" smtClean="0"/>
              <a:t>11/01/2022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58C9-E784-454D-AF5C-FD0AC88C81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7403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3528-4791-46F9-A104-58BA497CA2AD}" type="datetimeFigureOut">
              <a:rPr lang="es-ES" smtClean="0"/>
              <a:t>11/01/2022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58C9-E784-454D-AF5C-FD0AC88C81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977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3528-4791-46F9-A104-58BA497CA2AD}" type="datetimeFigureOut">
              <a:rPr lang="es-ES" smtClean="0"/>
              <a:t>11/01/2022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58C9-E784-454D-AF5C-FD0AC88C81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813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3528-4791-46F9-A104-58BA497CA2AD}" type="datetimeFigureOut">
              <a:rPr lang="es-ES" smtClean="0"/>
              <a:t>11/01/2022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58C9-E784-454D-AF5C-FD0AC88C81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5076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3528-4791-46F9-A104-58BA497CA2AD}" type="datetimeFigureOut">
              <a:rPr lang="es-ES" smtClean="0"/>
              <a:t>11/01/2022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58C9-E784-454D-AF5C-FD0AC88C81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5168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3528-4791-46F9-A104-58BA497CA2AD}" type="datetimeFigureOut">
              <a:rPr lang="es-ES" smtClean="0"/>
              <a:t>11/01/2022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58C9-E784-454D-AF5C-FD0AC88C81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261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3528-4791-46F9-A104-58BA497CA2AD}" type="datetimeFigureOut">
              <a:rPr lang="es-ES" smtClean="0"/>
              <a:t>11/01/2022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58C9-E784-454D-AF5C-FD0AC88C81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13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D3528-4791-46F9-A104-58BA497CA2AD}" type="datetimeFigureOut">
              <a:rPr lang="es-ES" smtClean="0"/>
              <a:t>11/01/2022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158C9-E784-454D-AF5C-FD0AC88C81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655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28204" y="2183327"/>
            <a:ext cx="9144000" cy="3704453"/>
          </a:xfrm>
        </p:spPr>
        <p:txBody>
          <a:bodyPr>
            <a:noAutofit/>
          </a:bodyPr>
          <a:lstStyle/>
          <a:p>
            <a:endParaRPr lang="es-ES" dirty="0" smtClean="0"/>
          </a:p>
          <a:p>
            <a:r>
              <a:rPr lang="es-ES" dirty="0" smtClean="0"/>
              <a:t>BRERA </a:t>
            </a:r>
            <a:r>
              <a:rPr lang="es-ES" dirty="0"/>
              <a:t>permitirá incrementar las áreas verdes,</a:t>
            </a:r>
          </a:p>
          <a:p>
            <a:r>
              <a:rPr lang="es-ES" dirty="0"/>
              <a:t>garantizando su accesibilidad y su distribución. BRERA crea</a:t>
            </a:r>
          </a:p>
          <a:p>
            <a:r>
              <a:rPr lang="es-ES" dirty="0">
                <a:solidFill>
                  <a:srgbClr val="92D050"/>
                </a:solidFill>
              </a:rPr>
              <a:t>171.587 m2 </a:t>
            </a:r>
            <a:r>
              <a:rPr lang="es-ES" dirty="0"/>
              <a:t>de </a:t>
            </a:r>
            <a:r>
              <a:rPr lang="es-ES" b="1" dirty="0">
                <a:solidFill>
                  <a:srgbClr val="92D050"/>
                </a:solidFill>
              </a:rPr>
              <a:t>nuevas </a:t>
            </a:r>
            <a:r>
              <a:rPr lang="es-ES" b="1" dirty="0" smtClean="0">
                <a:solidFill>
                  <a:srgbClr val="92D050"/>
                </a:solidFill>
              </a:rPr>
              <a:t>áreas </a:t>
            </a:r>
            <a:r>
              <a:rPr lang="es-ES" b="1" dirty="0">
                <a:solidFill>
                  <a:srgbClr val="92D050"/>
                </a:solidFill>
              </a:rPr>
              <a:t>verdes </a:t>
            </a:r>
            <a:r>
              <a:rPr lang="es-ES" dirty="0"/>
              <a:t>y </a:t>
            </a:r>
            <a:r>
              <a:rPr lang="es-ES" b="1" dirty="0">
                <a:solidFill>
                  <a:srgbClr val="92D050"/>
                </a:solidFill>
              </a:rPr>
              <a:t>restaura</a:t>
            </a:r>
            <a:r>
              <a:rPr lang="es-ES" dirty="0"/>
              <a:t> </a:t>
            </a:r>
            <a:r>
              <a:rPr lang="es-ES" dirty="0">
                <a:solidFill>
                  <a:srgbClr val="92D050"/>
                </a:solidFill>
              </a:rPr>
              <a:t>66.095,25 m2 </a:t>
            </a:r>
            <a:r>
              <a:rPr lang="es-ES" dirty="0"/>
              <a:t>Esto</a:t>
            </a:r>
          </a:p>
          <a:p>
            <a:r>
              <a:rPr lang="es-ES" dirty="0"/>
              <a:t>significa</a:t>
            </a:r>
            <a:r>
              <a:rPr lang="es-ES" b="1" dirty="0">
                <a:solidFill>
                  <a:srgbClr val="92D050"/>
                </a:solidFill>
              </a:rPr>
              <a:t>, </a:t>
            </a:r>
            <a:r>
              <a:rPr lang="es-ES" b="1" dirty="0" smtClean="0">
                <a:solidFill>
                  <a:srgbClr val="92D050"/>
                </a:solidFill>
              </a:rPr>
              <a:t>68.271 nuevas </a:t>
            </a:r>
            <a:r>
              <a:rPr lang="es-ES" dirty="0"/>
              <a:t>unidades de infraestructura verde, </a:t>
            </a:r>
            <a:r>
              <a:rPr lang="es-ES" b="1" dirty="0">
                <a:solidFill>
                  <a:srgbClr val="92D050"/>
                </a:solidFill>
              </a:rPr>
              <a:t>7.593</a:t>
            </a:r>
          </a:p>
          <a:p>
            <a:r>
              <a:rPr lang="es-ES" b="1" dirty="0">
                <a:solidFill>
                  <a:srgbClr val="92D050"/>
                </a:solidFill>
              </a:rPr>
              <a:t>árboles</a:t>
            </a:r>
            <a:r>
              <a:rPr lang="es-ES" dirty="0"/>
              <a:t>, </a:t>
            </a:r>
            <a:r>
              <a:rPr lang="es-ES" dirty="0">
                <a:solidFill>
                  <a:srgbClr val="92D050"/>
                </a:solidFill>
              </a:rPr>
              <a:t>42.288 arbustos y matorrales y 18.390 unidades de</a:t>
            </a:r>
          </a:p>
          <a:p>
            <a:r>
              <a:rPr lang="es-ES" dirty="0">
                <a:solidFill>
                  <a:srgbClr val="92D050"/>
                </a:solidFill>
              </a:rPr>
              <a:t>repoblación forestal</a:t>
            </a:r>
            <a:r>
              <a:rPr lang="es-ES" dirty="0"/>
              <a:t>, lo cual implicará un incremento en su</a:t>
            </a:r>
          </a:p>
          <a:p>
            <a:r>
              <a:rPr lang="es-ES" b="1" dirty="0">
                <a:solidFill>
                  <a:srgbClr val="92D050"/>
                </a:solidFill>
              </a:rPr>
              <a:t>capacidad de absorción de 24,25 tCO2eq.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995501" y="519586"/>
            <a:ext cx="100094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/>
              <a:t>Proyecto BRERA - Bienestar, restauración, </a:t>
            </a:r>
            <a:endParaRPr lang="es-ES" sz="4400" b="1" dirty="0" smtClean="0"/>
          </a:p>
          <a:p>
            <a:pPr algn="ctr"/>
            <a:r>
              <a:rPr lang="es-ES" sz="4400" b="1" dirty="0" smtClean="0"/>
              <a:t>resiliencia </a:t>
            </a:r>
            <a:r>
              <a:rPr lang="es-ES" sz="4400" b="1" dirty="0"/>
              <a:t>y adaptación. Soria 2030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61" y="-115797"/>
            <a:ext cx="12397861" cy="6973797"/>
          </a:xfrm>
        </p:spPr>
      </p:pic>
    </p:spTree>
    <p:extLst>
      <p:ext uri="{BB962C8B-B14F-4D97-AF65-F5344CB8AC3E}">
        <p14:creationId xmlns:p14="http://schemas.microsoft.com/office/powerpoint/2010/main" val="233489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8097" y="1348042"/>
            <a:ext cx="9144000" cy="3003621"/>
          </a:xfrm>
        </p:spPr>
        <p:txBody>
          <a:bodyPr>
            <a:noAutofit/>
          </a:bodyPr>
          <a:lstStyle/>
          <a:p>
            <a:r>
              <a:rPr lang="es-ES" dirty="0"/>
              <a:t>Creación de una charca artificial. Se localiza en una zona en la que se </a:t>
            </a:r>
            <a:r>
              <a:rPr lang="es-ES" dirty="0" smtClean="0"/>
              <a:t>producen inundaciones </a:t>
            </a:r>
            <a:r>
              <a:rPr lang="es-ES" dirty="0"/>
              <a:t>estacionales, el objetivo de esta acción es localizar la inundación mediante la excavación del terreno </a:t>
            </a:r>
            <a:r>
              <a:rPr lang="es-ES" dirty="0" smtClean="0"/>
              <a:t>y alargar </a:t>
            </a:r>
            <a:r>
              <a:rPr lang="es-ES" dirty="0"/>
              <a:t>su periodo mediante la implantación de una capa de arcilla compactada. Se añadirán rocas y 80 ejemplares </a:t>
            </a:r>
            <a:r>
              <a:rPr lang="es-ES" dirty="0" smtClean="0"/>
              <a:t>de arbustos </a:t>
            </a:r>
            <a:r>
              <a:rPr lang="es-ES" dirty="0"/>
              <a:t>y matorrales. Así se crea un hábitat idóneo para que los anfibios ibéricos puedan completar sus ciclos </a:t>
            </a:r>
            <a:r>
              <a:rPr lang="es-ES" dirty="0" smtClean="0"/>
              <a:t>vitales dependientes </a:t>
            </a:r>
            <a:r>
              <a:rPr lang="es-ES" dirty="0"/>
              <a:t>de masas de agua hasta poder tener una vida relativamente terrestre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95501" y="519586"/>
            <a:ext cx="518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Drenaje calle A y humedal</a:t>
            </a:r>
            <a:endParaRPr lang="es-ES" sz="36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28.044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596" y="4351663"/>
            <a:ext cx="6859723" cy="19720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17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8097" y="1348042"/>
            <a:ext cx="9144000" cy="3003621"/>
          </a:xfrm>
        </p:spPr>
        <p:txBody>
          <a:bodyPr>
            <a:noAutofit/>
          </a:bodyPr>
          <a:lstStyle/>
          <a:p>
            <a:r>
              <a:rPr lang="es-ES" dirty="0" err="1"/>
              <a:t>Renaturalización</a:t>
            </a:r>
            <a:r>
              <a:rPr lang="es-ES" dirty="0"/>
              <a:t> del viario urbano que conforman el corredor Sur. Plantación de </a:t>
            </a:r>
            <a:r>
              <a:rPr lang="es-ES" dirty="0" smtClean="0"/>
              <a:t>663 ejemplares </a:t>
            </a:r>
            <a:r>
              <a:rPr lang="es-ES" dirty="0"/>
              <a:t>arbóreos, 94 árboles pequeños, 3.127 arbustos y matorrales autóctonos. </a:t>
            </a:r>
            <a:r>
              <a:rPr lang="es-ES" dirty="0" err="1"/>
              <a:t>Renaturalización</a:t>
            </a:r>
            <a:r>
              <a:rPr lang="es-ES" dirty="0"/>
              <a:t> del camino, </a:t>
            </a:r>
            <a:r>
              <a:rPr lang="es-ES" dirty="0" smtClean="0"/>
              <a:t>el parque </a:t>
            </a:r>
            <a:r>
              <a:rPr lang="es-ES" dirty="0"/>
              <a:t>y la parcela que conforman el corredor Sur, que conecta la ciudad con el </a:t>
            </a:r>
            <a:r>
              <a:rPr lang="es-ES" dirty="0" smtClean="0"/>
              <a:t>río. Parque de Los Pajaritos, camino hacia el Duero.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95501" y="519586"/>
            <a:ext cx="5993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Corredor urbano ecológico sur</a:t>
            </a:r>
            <a:endParaRPr lang="es-ES" sz="36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144.896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656" y="3458905"/>
            <a:ext cx="5524500" cy="3057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52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8097" y="1348042"/>
            <a:ext cx="9144000" cy="3003621"/>
          </a:xfrm>
        </p:spPr>
        <p:txBody>
          <a:bodyPr>
            <a:noAutofit/>
          </a:bodyPr>
          <a:lstStyle/>
          <a:p>
            <a:r>
              <a:rPr lang="es-ES" dirty="0"/>
              <a:t>Retirada estratégica de pavimento en calzada y reducción de un carril para </a:t>
            </a:r>
            <a:r>
              <a:rPr lang="es-ES" dirty="0" smtClean="0"/>
              <a:t>plantación de </a:t>
            </a:r>
            <a:r>
              <a:rPr lang="es-ES" dirty="0"/>
              <a:t>árboles y </a:t>
            </a:r>
            <a:r>
              <a:rPr lang="es-ES" dirty="0" smtClean="0"/>
              <a:t>arbustos. </a:t>
            </a:r>
            <a:r>
              <a:rPr lang="es-ES" dirty="0"/>
              <a:t>Aumento del espacio para desplazamientos eco-ciudadanos (movilidad activa</a:t>
            </a:r>
            <a:r>
              <a:rPr lang="es-ES" dirty="0" smtClean="0"/>
              <a:t>). Parking </a:t>
            </a:r>
            <a:r>
              <a:rPr lang="es-ES" dirty="0"/>
              <a:t>de </a:t>
            </a:r>
            <a:r>
              <a:rPr lang="es-ES" dirty="0" err="1"/>
              <a:t>autocaravanas</a:t>
            </a:r>
            <a:r>
              <a:rPr lang="es-ES" dirty="0"/>
              <a:t> con plantación de árboles de sombra entre plazas </a:t>
            </a:r>
            <a:r>
              <a:rPr lang="es-ES" dirty="0" smtClean="0"/>
              <a:t>de aparcamiento. </a:t>
            </a:r>
            <a:r>
              <a:rPr lang="es-ES" dirty="0"/>
              <a:t>En los alcorques </a:t>
            </a:r>
            <a:r>
              <a:rPr lang="es-ES" dirty="0" smtClean="0"/>
              <a:t>crecen herbáceas </a:t>
            </a:r>
            <a:r>
              <a:rPr lang="es-ES" dirty="0"/>
              <a:t>y en los parterres aromáticas y otros </a:t>
            </a:r>
            <a:r>
              <a:rPr lang="es-ES" dirty="0" err="1"/>
              <a:t>arbustos.Se</a:t>
            </a:r>
            <a:r>
              <a:rPr lang="es-ES" dirty="0"/>
              <a:t> incorporarán 207 árboles y 604 ejemplares de matorrales </a:t>
            </a:r>
            <a:r>
              <a:rPr lang="es-ES" dirty="0" smtClean="0"/>
              <a:t>y arbustos</a:t>
            </a:r>
            <a:r>
              <a:rPr lang="es-ES" dirty="0"/>
              <a:t>.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95501" y="519586"/>
            <a:ext cx="4713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Parking de Los Pajaritos</a:t>
            </a:r>
            <a:endParaRPr lang="es-ES" sz="36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565.263 euros</a:t>
            </a:r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070" y="3899971"/>
            <a:ext cx="6208686" cy="2823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199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57" y="791010"/>
            <a:ext cx="9568379" cy="45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8445" cy="6884125"/>
          </a:xfrm>
        </p:spPr>
      </p:pic>
    </p:spTree>
    <p:extLst>
      <p:ext uri="{BB962C8B-B14F-4D97-AF65-F5344CB8AC3E}">
        <p14:creationId xmlns:p14="http://schemas.microsoft.com/office/powerpoint/2010/main" val="360399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3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7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8097" y="1348042"/>
            <a:ext cx="9144000" cy="3003621"/>
          </a:xfrm>
        </p:spPr>
        <p:txBody>
          <a:bodyPr>
            <a:noAutofit/>
          </a:bodyPr>
          <a:lstStyle/>
          <a:p>
            <a:r>
              <a:rPr lang="es-ES" dirty="0"/>
              <a:t>Transformación en corredores </a:t>
            </a:r>
            <a:r>
              <a:rPr lang="es-ES" dirty="0" smtClean="0"/>
              <a:t>ecológicos </a:t>
            </a:r>
            <a:r>
              <a:rPr lang="es-ES" dirty="0"/>
              <a:t>de dos caminos </a:t>
            </a:r>
            <a:r>
              <a:rPr lang="es-ES" dirty="0" smtClean="0"/>
              <a:t>que conectan </a:t>
            </a:r>
            <a:r>
              <a:rPr lang="es-ES" dirty="0"/>
              <a:t>la ciudad con el bosque de circunvalación mediante la plantación de árboles y arbustos </a:t>
            </a:r>
            <a:r>
              <a:rPr lang="es-ES" dirty="0" smtClean="0"/>
              <a:t>autóctonos. Presentan franjas </a:t>
            </a:r>
            <a:r>
              <a:rPr lang="es-ES" dirty="0"/>
              <a:t>con presencia dominante </a:t>
            </a:r>
            <a:r>
              <a:rPr lang="es-ES" dirty="0" smtClean="0"/>
              <a:t>de vegetación </a:t>
            </a:r>
            <a:r>
              <a:rPr lang="es-ES" dirty="0"/>
              <a:t>para uso prioritario de peatones y bicicletas, y crean hábitats atractivos para favorecer la </a:t>
            </a:r>
            <a:r>
              <a:rPr lang="es-ES" dirty="0" smtClean="0"/>
              <a:t>biodiversidad. Plantación </a:t>
            </a:r>
            <a:r>
              <a:rPr lang="es-ES" dirty="0"/>
              <a:t>de 960 ejemplares arbóreos, repoblación con 405 ejemplares de 1-2 savias y 3.870 ejemplares de arbustos </a:t>
            </a:r>
            <a:r>
              <a:rPr lang="es-ES" dirty="0" smtClean="0"/>
              <a:t>y matorrales</a:t>
            </a:r>
            <a:r>
              <a:rPr lang="es-ES" dirty="0"/>
              <a:t>.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95501" y="519586"/>
            <a:ext cx="4734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Corredores periurbanos</a:t>
            </a:r>
            <a:endParaRPr lang="es-ES" sz="36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255.955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256" y="3944680"/>
            <a:ext cx="5295900" cy="2628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5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8097" y="1348042"/>
            <a:ext cx="9144000" cy="3003621"/>
          </a:xfrm>
        </p:spPr>
        <p:txBody>
          <a:bodyPr>
            <a:noAutofit/>
          </a:bodyPr>
          <a:lstStyle/>
          <a:p>
            <a:r>
              <a:rPr lang="es-ES" dirty="0"/>
              <a:t>Plantación de diferentes especies autóctonas de árboles en los márgenes de la vía </a:t>
            </a:r>
            <a:r>
              <a:rPr lang="es-ES" dirty="0" smtClean="0"/>
              <a:t>pecuaria delimitando </a:t>
            </a:r>
            <a:r>
              <a:rPr lang="es-ES" dirty="0"/>
              <a:t>la zona de paso para permitir que la vegetación espontánea surja en el resto del terreno. Plantación de </a:t>
            </a:r>
            <a:r>
              <a:rPr lang="es-ES" dirty="0" smtClean="0"/>
              <a:t>159 árboles </a:t>
            </a:r>
            <a:r>
              <a:rPr lang="es-ES" dirty="0"/>
              <a:t>grandes (20-25 cm perímetro tronco) que se situarán a lo largo del camino y repoblación de 3.650 árboles (</a:t>
            </a:r>
            <a:r>
              <a:rPr lang="es-ES" dirty="0" smtClean="0"/>
              <a:t>1-2 savias</a:t>
            </a:r>
            <a:r>
              <a:rPr lang="es-ES" dirty="0"/>
              <a:t>) que se distribuirán en bosquetes a lo largo las áreas de descanso de Cañada Real con densidades de </a:t>
            </a:r>
            <a:r>
              <a:rPr lang="es-ES" dirty="0" smtClean="0"/>
              <a:t>1.000 árboles/ha</a:t>
            </a:r>
            <a:r>
              <a:rPr lang="es-ES" dirty="0"/>
              <a:t>.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75275" y="485627"/>
            <a:ext cx="6072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Cañada real Soriana occidental</a:t>
            </a:r>
            <a:endParaRPr lang="es-ES" sz="36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66.312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206" y="4049684"/>
            <a:ext cx="5314950" cy="2257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263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RECUPERACIÓN Y RESTAURACIÓN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sz="3600" dirty="0" smtClean="0"/>
              <a:t>de ecosistemas urbanos</a:t>
            </a:r>
            <a:endParaRPr lang="es-ES" sz="3600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49586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5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83013" y="1832293"/>
            <a:ext cx="9144000" cy="1318531"/>
          </a:xfrm>
        </p:spPr>
        <p:txBody>
          <a:bodyPr>
            <a:noAutofit/>
          </a:bodyPr>
          <a:lstStyle/>
          <a:p>
            <a:r>
              <a:rPr lang="es-ES" dirty="0" smtClean="0"/>
              <a:t>Transformación </a:t>
            </a:r>
            <a:r>
              <a:rPr lang="es-ES" dirty="0"/>
              <a:t>de una red de senderos en caminos ecológicos a través de </a:t>
            </a:r>
            <a:r>
              <a:rPr lang="es-ES" dirty="0" smtClean="0"/>
              <a:t>la plantación </a:t>
            </a:r>
            <a:r>
              <a:rPr lang="es-ES" dirty="0"/>
              <a:t>de árboles y arbustos autóctonos: 1.566 árboles, 4.270 arbustos y plantas </a:t>
            </a:r>
            <a:r>
              <a:rPr lang="es-ES" dirty="0" smtClean="0"/>
              <a:t>pequeñas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75275" y="485627"/>
            <a:ext cx="67326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Red de caminos ecológicos </a:t>
            </a:r>
          </a:p>
          <a:p>
            <a:r>
              <a:rPr lang="es-ES" sz="3600" b="1" dirty="0" smtClean="0"/>
              <a:t>periurbanos del monte a la ciudad</a:t>
            </a:r>
            <a:endParaRPr lang="es-ES" sz="36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187.979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878" y="3611499"/>
            <a:ext cx="7722996" cy="1719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015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83013" y="1832293"/>
            <a:ext cx="9144000" cy="1318531"/>
          </a:xfrm>
        </p:spPr>
        <p:txBody>
          <a:bodyPr>
            <a:noAutofit/>
          </a:bodyPr>
          <a:lstStyle/>
          <a:p>
            <a:r>
              <a:rPr lang="es-ES" dirty="0"/>
              <a:t>Creación de masas arbóreas con estrato arbustivo y praderas de flor en los </a:t>
            </a:r>
            <a:r>
              <a:rPr lang="es-ES" dirty="0" smtClean="0"/>
              <a:t>márgenes ribereños</a:t>
            </a:r>
            <a:r>
              <a:rPr lang="es-ES" dirty="0"/>
              <a:t>. Acondicionamiento de humedales a lo largo del corredor para aumentar la cobertura y diversidad vegetal, </a:t>
            </a:r>
            <a:r>
              <a:rPr lang="es-ES" dirty="0" smtClean="0"/>
              <a:t>así como </a:t>
            </a:r>
            <a:r>
              <a:rPr lang="es-ES" dirty="0"/>
              <a:t>facilitar el desplazamiento de especies. Se llevará a cabo la plantación de 1.043 árboles, 3.130 arbustos y </a:t>
            </a:r>
            <a:r>
              <a:rPr lang="es-ES" dirty="0" smtClean="0"/>
              <a:t>plantas pequeñas</a:t>
            </a:r>
            <a:r>
              <a:rPr lang="es-ES" dirty="0"/>
              <a:t>.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75275" y="485627"/>
            <a:ext cx="5498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err="1" smtClean="0"/>
              <a:t>Renaturalización</a:t>
            </a:r>
            <a:r>
              <a:rPr lang="es-ES" sz="3600" b="1" dirty="0" smtClean="0"/>
              <a:t> de arroyos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167.910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851" y="4012741"/>
            <a:ext cx="5457825" cy="1790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7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83013" y="1832293"/>
            <a:ext cx="9144000" cy="1318531"/>
          </a:xfrm>
        </p:spPr>
        <p:txBody>
          <a:bodyPr>
            <a:noAutofit/>
          </a:bodyPr>
          <a:lstStyle/>
          <a:p>
            <a:r>
              <a:rPr lang="es-ES" dirty="0"/>
              <a:t>Intervenir con actuaciones varias de </a:t>
            </a:r>
            <a:r>
              <a:rPr lang="es-ES" dirty="0" err="1"/>
              <a:t>renaturalización</a:t>
            </a:r>
            <a:r>
              <a:rPr lang="es-ES" dirty="0"/>
              <a:t> en patios de colegio. El </a:t>
            </a:r>
            <a:r>
              <a:rPr lang="es-ES" dirty="0" smtClean="0"/>
              <a:t>área objeto </a:t>
            </a:r>
            <a:r>
              <a:rPr lang="es-ES" dirty="0"/>
              <a:t>de actuación es de aproximadamente 30.000 m2 en 5 centros </a:t>
            </a:r>
            <a:r>
              <a:rPr lang="es-ES" dirty="0" smtClean="0"/>
              <a:t>educativos y 2.108 estudiantes.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75275" y="485627"/>
            <a:ext cx="3657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Patios de escuelas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136.981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956" y="4096839"/>
            <a:ext cx="5410200" cy="1704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8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83013" y="1832293"/>
            <a:ext cx="9144000" cy="1318531"/>
          </a:xfrm>
        </p:spPr>
        <p:txBody>
          <a:bodyPr>
            <a:noAutofit/>
          </a:bodyPr>
          <a:lstStyle/>
          <a:p>
            <a:r>
              <a:rPr lang="es-ES" dirty="0" err="1"/>
              <a:t>Renaturalización</a:t>
            </a:r>
            <a:r>
              <a:rPr lang="es-ES" dirty="0"/>
              <a:t> del polígono de calles y espacios </a:t>
            </a:r>
            <a:r>
              <a:rPr lang="es-ES" dirty="0" smtClean="0"/>
              <a:t>libres. </a:t>
            </a:r>
            <a:r>
              <a:rPr lang="es-ES" dirty="0"/>
              <a:t>Viarios, espacios públicos como cunetas y parcelas </a:t>
            </a:r>
            <a:r>
              <a:rPr lang="es-ES" dirty="0" smtClean="0"/>
              <a:t>localizados </a:t>
            </a:r>
            <a:r>
              <a:rPr lang="es-ES" dirty="0"/>
              <a:t>en el Polígono industrial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75275" y="485627"/>
            <a:ext cx="4327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Polígono de Las Casas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125.522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856" y="3811330"/>
            <a:ext cx="5448300" cy="1447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764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83013" y="1832293"/>
            <a:ext cx="9144000" cy="1318531"/>
          </a:xfrm>
        </p:spPr>
        <p:txBody>
          <a:bodyPr>
            <a:noAutofit/>
          </a:bodyPr>
          <a:lstStyle/>
          <a:p>
            <a:r>
              <a:rPr lang="es-ES" dirty="0"/>
              <a:t>Desarrollo de nuevos espacios verdes en la vía pública y cierre al tránsito motorizado de los tramos </a:t>
            </a:r>
            <a:r>
              <a:rPr lang="es-ES" dirty="0" smtClean="0"/>
              <a:t>de las </a:t>
            </a:r>
            <a:r>
              <a:rPr lang="es-ES" dirty="0"/>
              <a:t>calles Fuente del Rey y Doctor </a:t>
            </a:r>
            <a:r>
              <a:rPr lang="es-ES" dirty="0" err="1"/>
              <a:t>Flemming</a:t>
            </a:r>
            <a:r>
              <a:rPr lang="es-ES" dirty="0"/>
              <a:t>. Creación de una superficie verde de usos múltiples. Liberación de </a:t>
            </a:r>
            <a:r>
              <a:rPr lang="es-ES" dirty="0" smtClean="0"/>
              <a:t>espacio público </a:t>
            </a:r>
            <a:r>
              <a:rPr lang="es-ES" dirty="0"/>
              <a:t>de 6.596 m2 de calles a través de la adecuación y mejora del pavimento de viario y acera para configurarlo </a:t>
            </a:r>
            <a:r>
              <a:rPr lang="es-ES" dirty="0" smtClean="0"/>
              <a:t>como plataforma </a:t>
            </a:r>
            <a:r>
              <a:rPr lang="es-ES" dirty="0"/>
              <a:t>única e implantación de espacios verdes, arbolado y equipamiento urbano.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75275" y="485627"/>
            <a:ext cx="6347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Nuevo parque de usos múltiples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522.872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173" y="4430455"/>
            <a:ext cx="5324475" cy="2085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30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4" y="231956"/>
            <a:ext cx="7735712" cy="4351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9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36" y="0"/>
            <a:ext cx="11380328" cy="6401435"/>
          </a:xfrm>
        </p:spPr>
      </p:pic>
    </p:spTree>
    <p:extLst>
      <p:ext uri="{BB962C8B-B14F-4D97-AF65-F5344CB8AC3E}">
        <p14:creationId xmlns:p14="http://schemas.microsoft.com/office/powerpoint/2010/main" val="237311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2" y="104503"/>
            <a:ext cx="11283164" cy="6346780"/>
          </a:xfrm>
        </p:spPr>
      </p:pic>
    </p:spTree>
    <p:extLst>
      <p:ext uri="{BB962C8B-B14F-4D97-AF65-F5344CB8AC3E}">
        <p14:creationId xmlns:p14="http://schemas.microsoft.com/office/powerpoint/2010/main" val="370950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83013" y="1832293"/>
            <a:ext cx="9144000" cy="1318531"/>
          </a:xfrm>
        </p:spPr>
        <p:txBody>
          <a:bodyPr>
            <a:noAutofit/>
          </a:bodyPr>
          <a:lstStyle/>
          <a:p>
            <a:r>
              <a:rPr lang="es-ES" dirty="0"/>
              <a:t>Recuperación y </a:t>
            </a:r>
            <a:r>
              <a:rPr lang="es-ES" dirty="0" err="1"/>
              <a:t>renaturalización</a:t>
            </a:r>
            <a:r>
              <a:rPr lang="es-ES" dirty="0"/>
              <a:t> de una parcela degradada en desuso de </a:t>
            </a:r>
            <a:r>
              <a:rPr lang="es-ES" dirty="0" smtClean="0"/>
              <a:t>titularidad municipal </a:t>
            </a:r>
            <a:r>
              <a:rPr lang="es-ES" dirty="0"/>
              <a:t>con arbolado y arbustos autóctonos. Tratamientos </a:t>
            </a:r>
            <a:r>
              <a:rPr lang="es-ES" dirty="0" err="1"/>
              <a:t>selvícolas</a:t>
            </a:r>
            <a:r>
              <a:rPr lang="es-ES" dirty="0"/>
              <a:t> sobre las zonas arboladas existentes. Plantación </a:t>
            </a:r>
            <a:r>
              <a:rPr lang="es-ES" dirty="0" smtClean="0"/>
              <a:t>de 615 </a:t>
            </a:r>
            <a:r>
              <a:rPr lang="es-ES" dirty="0"/>
              <a:t>árboles y 3.563 arbustos y matorrales.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75275" y="485627"/>
            <a:ext cx="4960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Parque urbano geológico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282.843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006" y="3817200"/>
            <a:ext cx="5391150" cy="1971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527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5046" y="1790674"/>
            <a:ext cx="9144000" cy="1318531"/>
          </a:xfrm>
        </p:spPr>
        <p:txBody>
          <a:bodyPr>
            <a:noAutofit/>
          </a:bodyPr>
          <a:lstStyle/>
          <a:p>
            <a:r>
              <a:rPr lang="es-ES" dirty="0"/>
              <a:t>Creación de un jardín para polinizadores en una parcela degradada que cuenta </a:t>
            </a:r>
            <a:r>
              <a:rPr lang="es-ES" dirty="0" smtClean="0"/>
              <a:t>con una </a:t>
            </a:r>
            <a:r>
              <a:rPr lang="es-ES" dirty="0"/>
              <a:t>superficie de 5.744 m2. La parcela se distribuye en distintos espacios, colocando grandes bloques de piedra en </a:t>
            </a:r>
            <a:r>
              <a:rPr lang="es-ES" dirty="0" smtClean="0"/>
              <a:t>líneas interiores </a:t>
            </a:r>
            <a:r>
              <a:rPr lang="es-ES" dirty="0"/>
              <a:t>de la zona de actuación que aportan refugio para la </a:t>
            </a:r>
            <a:r>
              <a:rPr lang="es-ES" dirty="0" smtClean="0"/>
              <a:t>pequeña fauna</a:t>
            </a:r>
            <a:r>
              <a:rPr lang="es-ES" dirty="0"/>
              <a:t>, excavando hoyos </a:t>
            </a:r>
            <a:r>
              <a:rPr lang="es-ES" dirty="0" smtClean="0"/>
              <a:t>para alojamientos para </a:t>
            </a:r>
            <a:r>
              <a:rPr lang="es-ES" dirty="0"/>
              <a:t>insectos.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75275" y="485627"/>
            <a:ext cx="58591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/>
              <a:t>Jardín para polinizadores con </a:t>
            </a:r>
            <a:endParaRPr lang="es-ES" sz="3600" b="1" dirty="0" smtClean="0"/>
          </a:p>
          <a:p>
            <a:r>
              <a:rPr lang="es-ES" sz="3600" b="1" dirty="0" smtClean="0"/>
              <a:t>plantas </a:t>
            </a:r>
            <a:r>
              <a:rPr lang="es-ES" sz="3600" b="1" dirty="0"/>
              <a:t>aromáticas</a:t>
            </a:r>
            <a:endParaRPr lang="es-ES" sz="3600" b="1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46.049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631" y="3677980"/>
            <a:ext cx="5343525" cy="2838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411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8097" y="1348042"/>
            <a:ext cx="9144000" cy="3003621"/>
          </a:xfrm>
        </p:spPr>
        <p:txBody>
          <a:bodyPr>
            <a:noAutofit/>
          </a:bodyPr>
          <a:lstStyle/>
          <a:p>
            <a:endParaRPr lang="es-ES" dirty="0" smtClean="0"/>
          </a:p>
          <a:p>
            <a:r>
              <a:rPr lang="es-ES" dirty="0" smtClean="0"/>
              <a:t>Transformación </a:t>
            </a:r>
            <a:r>
              <a:rPr lang="es-ES" dirty="0"/>
              <a:t>de una parcela vacante de </a:t>
            </a:r>
            <a:r>
              <a:rPr lang="es-ES" dirty="0" smtClean="0"/>
              <a:t>propiedad municipal </a:t>
            </a:r>
            <a:r>
              <a:rPr lang="es-ES" dirty="0"/>
              <a:t>en un espacio de huertos comunitarios de ocio, </a:t>
            </a:r>
            <a:r>
              <a:rPr lang="es-ES" dirty="0" err="1"/>
              <a:t>autogestionados</a:t>
            </a:r>
            <a:r>
              <a:rPr lang="es-ES" dirty="0"/>
              <a:t> por el vecindario, con la colaboración </a:t>
            </a:r>
            <a:r>
              <a:rPr lang="es-ES" dirty="0" smtClean="0"/>
              <a:t>del Ayuntamiento.</a:t>
            </a:r>
            <a:r>
              <a:rPr lang="es-ES" b="1" dirty="0" smtClean="0">
                <a:solidFill>
                  <a:srgbClr val="92D050"/>
                </a:solidFill>
              </a:rPr>
              <a:t>. </a:t>
            </a:r>
            <a:r>
              <a:rPr lang="es-ES" dirty="0"/>
              <a:t>El cerramiento vegetal de la parcela contribuirá a </a:t>
            </a:r>
            <a:r>
              <a:rPr lang="es-ES" dirty="0" smtClean="0"/>
              <a:t>amortiguar la </a:t>
            </a:r>
            <a:r>
              <a:rPr lang="es-ES" dirty="0"/>
              <a:t>contaminación acústica del nuevo vial estructurante Ronda del Duero en construcción, recogido en el PMUS 2021, </a:t>
            </a:r>
            <a:r>
              <a:rPr lang="es-ES" dirty="0" smtClean="0"/>
              <a:t>que pretende </a:t>
            </a:r>
            <a:r>
              <a:rPr lang="es-ES" dirty="0"/>
              <a:t>templar el tráfico en el corazón de la ciudad reorientando los flujos motorizados norte-sur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95501" y="519586"/>
            <a:ext cx="66433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/>
              <a:t>Huertos urbanos ecológicos</a:t>
            </a:r>
            <a:endParaRPr lang="es-ES" sz="44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795" y="4434500"/>
            <a:ext cx="6764357" cy="1649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8516038" y="581140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161.968,18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21484" y="803008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675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5046" y="1790674"/>
            <a:ext cx="9144000" cy="1318531"/>
          </a:xfrm>
        </p:spPr>
        <p:txBody>
          <a:bodyPr>
            <a:noAutofit/>
          </a:bodyPr>
          <a:lstStyle/>
          <a:p>
            <a:r>
              <a:rPr lang="es-ES" dirty="0"/>
              <a:t>Recuperación y </a:t>
            </a:r>
            <a:r>
              <a:rPr lang="es-ES" dirty="0" err="1"/>
              <a:t>renaturalización</a:t>
            </a:r>
            <a:r>
              <a:rPr lang="es-ES" dirty="0"/>
              <a:t> de una parcela en desuso localizada en la calle </a:t>
            </a:r>
            <a:r>
              <a:rPr lang="es-ES" dirty="0" smtClean="0"/>
              <a:t>D del </a:t>
            </a:r>
            <a:r>
              <a:rPr lang="es-ES" dirty="0"/>
              <a:t>Polígono Industrial Las Casas en una zona de vastas extensiones de hormigón. . Comprende acciones de </a:t>
            </a:r>
            <a:r>
              <a:rPr lang="es-ES" dirty="0" smtClean="0"/>
              <a:t>plantación de </a:t>
            </a:r>
            <a:r>
              <a:rPr lang="es-ES" dirty="0"/>
              <a:t>3.341 ejemplares de árboles, arbustos y matorrales en la zona y acondicionamiento de sendas.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75275" y="485627"/>
            <a:ext cx="4983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/>
              <a:t>Nuevo parque deportivo </a:t>
            </a:r>
            <a:endParaRPr lang="es-ES" sz="3600" b="1" dirty="0" smtClean="0"/>
          </a:p>
          <a:p>
            <a:r>
              <a:rPr lang="es-ES" sz="3600" b="1" dirty="0" smtClean="0"/>
              <a:t>con </a:t>
            </a:r>
            <a:r>
              <a:rPr lang="es-ES" sz="3600" b="1" dirty="0"/>
              <a:t>circuito bici</a:t>
            </a:r>
            <a:endParaRPr lang="es-ES" sz="3600" b="1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127.707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595" y="4020880"/>
            <a:ext cx="5400675" cy="1866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215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868" y="-261258"/>
            <a:ext cx="13673868" cy="7691551"/>
          </a:xfrm>
        </p:spPr>
      </p:pic>
    </p:spTree>
    <p:extLst>
      <p:ext uri="{BB962C8B-B14F-4D97-AF65-F5344CB8AC3E}">
        <p14:creationId xmlns:p14="http://schemas.microsoft.com/office/powerpoint/2010/main" val="386910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5046" y="1790674"/>
            <a:ext cx="9144000" cy="1318531"/>
          </a:xfrm>
        </p:spPr>
        <p:txBody>
          <a:bodyPr>
            <a:noAutofit/>
          </a:bodyPr>
          <a:lstStyle/>
          <a:p>
            <a:r>
              <a:rPr lang="es-ES" dirty="0"/>
              <a:t>Mejorar el uso público y la accesibilidad del entorno a través de la recuperación y </a:t>
            </a:r>
            <a:r>
              <a:rPr lang="es-ES" dirty="0" err="1"/>
              <a:t>renaturalización</a:t>
            </a:r>
            <a:r>
              <a:rPr lang="es-ES" dirty="0"/>
              <a:t> </a:t>
            </a:r>
            <a:r>
              <a:rPr lang="es-ES" dirty="0" smtClean="0"/>
              <a:t>de un </a:t>
            </a:r>
            <a:r>
              <a:rPr lang="es-ES" dirty="0"/>
              <a:t>espacio degradado con destino deportivo. Apostar por la ocupación eficiente del suelo mediante la combinación </a:t>
            </a:r>
            <a:r>
              <a:rPr lang="es-ES" dirty="0" smtClean="0"/>
              <a:t>de usos </a:t>
            </a:r>
            <a:r>
              <a:rPr lang="es-ES" dirty="0"/>
              <a:t>mixtos </a:t>
            </a:r>
            <a:r>
              <a:rPr lang="es-ES" dirty="0" smtClean="0"/>
              <a:t>compatible. Creación </a:t>
            </a:r>
            <a:r>
              <a:rPr lang="es-ES" dirty="0"/>
              <a:t>de un circuito OCR (</a:t>
            </a:r>
            <a:r>
              <a:rPr lang="es-ES" dirty="0" err="1"/>
              <a:t>Obstacle</a:t>
            </a:r>
            <a:r>
              <a:rPr lang="es-ES" dirty="0"/>
              <a:t> </a:t>
            </a:r>
            <a:r>
              <a:rPr lang="es-ES" dirty="0" err="1"/>
              <a:t>Course</a:t>
            </a:r>
            <a:r>
              <a:rPr lang="es-ES" dirty="0"/>
              <a:t> Racing) conforme </a:t>
            </a:r>
            <a:r>
              <a:rPr lang="es-ES" dirty="0" smtClean="0"/>
              <a:t>en parcela de </a:t>
            </a:r>
            <a:r>
              <a:rPr lang="es-ES" dirty="0"/>
              <a:t>7.068 m2 </a:t>
            </a:r>
            <a:r>
              <a:rPr lang="es-ES" dirty="0" smtClean="0"/>
              <a:t> calle </a:t>
            </a:r>
            <a:r>
              <a:rPr lang="es-ES" dirty="0"/>
              <a:t>Antonio Segura </a:t>
            </a:r>
            <a:r>
              <a:rPr lang="es-ES" dirty="0" smtClean="0"/>
              <a:t>Zubizarret</a:t>
            </a:r>
            <a:r>
              <a:rPr lang="es-ES" dirty="0"/>
              <a:t>a</a:t>
            </a:r>
            <a:r>
              <a:rPr lang="es-ES" dirty="0" smtClean="0"/>
              <a:t>), a uso </a:t>
            </a:r>
            <a:r>
              <a:rPr lang="es-ES" dirty="0"/>
              <a:t>de “equipamiento deportivo”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75274" y="485627"/>
            <a:ext cx="6624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/>
              <a:t>Nuevo parque deportivo </a:t>
            </a:r>
            <a:r>
              <a:rPr lang="es-ES" sz="3600" b="1" dirty="0" smtClean="0"/>
              <a:t>con </a:t>
            </a:r>
            <a:r>
              <a:rPr lang="es-ES" sz="3600" b="1" dirty="0"/>
              <a:t>circuito </a:t>
            </a:r>
            <a:r>
              <a:rPr lang="es-ES" sz="3600" b="1" dirty="0" smtClean="0"/>
              <a:t>OCR</a:t>
            </a:r>
            <a:endParaRPr lang="es-ES" sz="3600" b="1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76.563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268" y="4275141"/>
            <a:ext cx="4838700" cy="2447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54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91983" y="1790674"/>
            <a:ext cx="9144000" cy="1318531"/>
          </a:xfrm>
        </p:spPr>
        <p:txBody>
          <a:bodyPr>
            <a:noAutofit/>
          </a:bodyPr>
          <a:lstStyle/>
          <a:p>
            <a:r>
              <a:rPr lang="es-ES" dirty="0"/>
              <a:t>M</a:t>
            </a:r>
            <a:r>
              <a:rPr lang="es-ES" dirty="0" smtClean="0"/>
              <a:t>aceteros </a:t>
            </a:r>
            <a:r>
              <a:rPr lang="es-ES" dirty="0"/>
              <a:t>móviles para ubicar en diferentes puntos de la ciudad, especialmente </a:t>
            </a:r>
            <a:r>
              <a:rPr lang="es-ES" dirty="0" smtClean="0"/>
              <a:t>en áreas </a:t>
            </a:r>
            <a:r>
              <a:rPr lang="es-ES" dirty="0"/>
              <a:t>peatonales permanentes y transitorias para aumentar la cobertura vegetal y el sombreado, favorecer la </a:t>
            </a:r>
            <a:r>
              <a:rPr lang="es-ES" dirty="0" smtClean="0"/>
              <a:t>afluencia de </a:t>
            </a:r>
            <a:r>
              <a:rPr lang="es-ES" dirty="0"/>
              <a:t>polinizadores, reforzar la conectividad de espacios verdes y </a:t>
            </a:r>
            <a:r>
              <a:rPr lang="es-ES" dirty="0" smtClean="0"/>
              <a:t>ofrecen alimento </a:t>
            </a:r>
            <a:r>
              <a:rPr lang="es-ES" dirty="0"/>
              <a:t>a distintas especies de aves.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75274" y="485627"/>
            <a:ext cx="662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/>
              <a:t>Maceteros móviles para la ciudad</a:t>
            </a:r>
            <a:endParaRPr lang="es-ES" sz="3600" b="1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34.094</a:t>
            </a:r>
            <a:r>
              <a:rPr lang="es-ES" sz="3600" dirty="0" smtClean="0"/>
              <a:t>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799" y="3929503"/>
            <a:ext cx="7534275" cy="1647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35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4" y="169817"/>
            <a:ext cx="10818708" cy="6085523"/>
          </a:xfrm>
        </p:spPr>
      </p:pic>
    </p:spTree>
    <p:extLst>
      <p:ext uri="{BB962C8B-B14F-4D97-AF65-F5344CB8AC3E}">
        <p14:creationId xmlns:p14="http://schemas.microsoft.com/office/powerpoint/2010/main" val="201055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91983" y="1790674"/>
            <a:ext cx="9144000" cy="1318531"/>
          </a:xfrm>
        </p:spPr>
        <p:txBody>
          <a:bodyPr>
            <a:noAutofit/>
          </a:bodyPr>
          <a:lstStyle/>
          <a:p>
            <a:r>
              <a:rPr lang="es-ES" dirty="0" smtClean="0"/>
              <a:t>Instalación </a:t>
            </a:r>
            <a:r>
              <a:rPr lang="es-ES" dirty="0"/>
              <a:t>de nidales artificiales y cajas refugio para aves y quirópteros en puntos localizados por la SEO </a:t>
            </a:r>
            <a:r>
              <a:rPr lang="es-ES" dirty="0" smtClean="0"/>
              <a:t>- Soria </a:t>
            </a:r>
            <a:r>
              <a:rPr lang="es-ES" dirty="0"/>
              <a:t>a partir de los resultados obtenidos de los muestreos e inventarios de especies</a:t>
            </a:r>
            <a:r>
              <a:rPr lang="es-ES" dirty="0" smtClean="0"/>
              <a:t>, </a:t>
            </a:r>
            <a:r>
              <a:rPr lang="es-ES" dirty="0"/>
              <a:t>favorecer la </a:t>
            </a:r>
            <a:r>
              <a:rPr lang="es-ES" dirty="0" smtClean="0"/>
              <a:t>afluencia de </a:t>
            </a:r>
            <a:r>
              <a:rPr lang="es-ES" dirty="0"/>
              <a:t>polinizadores, reforzar la conectividad de espacios verdes y </a:t>
            </a:r>
            <a:r>
              <a:rPr lang="es-ES" dirty="0" smtClean="0"/>
              <a:t>ofrecen alimento </a:t>
            </a:r>
            <a:r>
              <a:rPr lang="es-ES" dirty="0"/>
              <a:t>a distintas especies de aves.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75274" y="485627"/>
            <a:ext cx="662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/>
              <a:t>Mejora de la </a:t>
            </a:r>
            <a:r>
              <a:rPr lang="es-ES" sz="3600" b="1" dirty="0" err="1" smtClean="0"/>
              <a:t>biofauna</a:t>
            </a:r>
            <a:endParaRPr lang="es-ES" sz="3600" b="1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34.449</a:t>
            </a:r>
            <a:r>
              <a:rPr lang="es-ES" sz="3600" dirty="0" smtClean="0"/>
              <a:t>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442" y="3929503"/>
            <a:ext cx="7296150" cy="1924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462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91983" y="1790674"/>
            <a:ext cx="9144000" cy="1318531"/>
          </a:xfrm>
        </p:spPr>
        <p:txBody>
          <a:bodyPr>
            <a:noAutofit/>
          </a:bodyPr>
          <a:lstStyle/>
          <a:p>
            <a:r>
              <a:rPr lang="es-ES" dirty="0"/>
              <a:t>Colocación </a:t>
            </a:r>
            <a:r>
              <a:rPr lang="es-ES" dirty="0" smtClean="0"/>
              <a:t>de micro-jardines </a:t>
            </a:r>
            <a:r>
              <a:rPr lang="es-ES" dirty="0" err="1"/>
              <a:t>drenantes</a:t>
            </a:r>
            <a:r>
              <a:rPr lang="es-ES" dirty="0"/>
              <a:t> en el espacio público que sirvan de soporte para </a:t>
            </a:r>
            <a:r>
              <a:rPr lang="es-ES" dirty="0" err="1"/>
              <a:t>microhábitats</a:t>
            </a:r>
            <a:r>
              <a:rPr lang="es-ES" dirty="0"/>
              <a:t> y reducción de </a:t>
            </a:r>
            <a:r>
              <a:rPr lang="es-ES" dirty="0" smtClean="0"/>
              <a:t>escorrentías. Permitirá </a:t>
            </a:r>
            <a:r>
              <a:rPr lang="es-ES" dirty="0"/>
              <a:t>instalar nichos de biodiversidad en barrios con calles estrechas y sin zonas verdes.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75274" y="485627"/>
            <a:ext cx="662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/>
              <a:t>Micro jardín </a:t>
            </a:r>
            <a:r>
              <a:rPr lang="es-ES" sz="3600" b="1" dirty="0" err="1" smtClean="0"/>
              <a:t>drenantes</a:t>
            </a:r>
            <a:endParaRPr lang="es-ES" sz="3600" b="1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121.978 </a:t>
            </a:r>
            <a:r>
              <a:rPr lang="es-ES" sz="3600" dirty="0" smtClean="0"/>
              <a:t>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217" y="3439855"/>
            <a:ext cx="7572375" cy="2447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2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8" y="732337"/>
            <a:ext cx="9984377" cy="561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1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8097" y="1348042"/>
            <a:ext cx="9144000" cy="3003621"/>
          </a:xfrm>
        </p:spPr>
        <p:txBody>
          <a:bodyPr>
            <a:noAutofit/>
          </a:bodyPr>
          <a:lstStyle/>
          <a:p>
            <a:r>
              <a:rPr lang="es-ES" dirty="0" smtClean="0"/>
              <a:t>Transformación </a:t>
            </a:r>
            <a:r>
              <a:rPr lang="es-ES" dirty="0"/>
              <a:t>de superficies degradadas en un bosque urbano que circunvale la ciudad. Plantación de árboles y </a:t>
            </a:r>
            <a:r>
              <a:rPr lang="es-ES" dirty="0" smtClean="0"/>
              <a:t>arbustos en </a:t>
            </a:r>
            <a:r>
              <a:rPr lang="es-ES" dirty="0"/>
              <a:t>las cunetas y zonas de servidumbre de infraestructura. Creación de un bosque lineal o muro vegetal a modo de </a:t>
            </a:r>
            <a:r>
              <a:rPr lang="es-ES" dirty="0" smtClean="0"/>
              <a:t>barrera acústica</a:t>
            </a:r>
            <a:r>
              <a:rPr lang="es-ES" dirty="0"/>
              <a:t>, la contaminación y el impacto visual de las vías, especialmente en las zonas más próximas al barrio Las Casas. </a:t>
            </a:r>
            <a:r>
              <a:rPr lang="es-ES" dirty="0" smtClean="0"/>
              <a:t>Se </a:t>
            </a:r>
            <a:r>
              <a:rPr lang="es-ES" dirty="0"/>
              <a:t>repoblará con 8.798 árboles de 1-2 savias y 499 árboles de 1 metro de </a:t>
            </a:r>
            <a:r>
              <a:rPr lang="es-ES" dirty="0" smtClean="0"/>
              <a:t>altura. Además</a:t>
            </a:r>
            <a:r>
              <a:rPr lang="es-ES" dirty="0"/>
              <a:t>, se incorporarán 382 ejemplares de gran tamaño (16-25 cm de perímetro de tronco) y 8.134 ejemplares </a:t>
            </a:r>
            <a:r>
              <a:rPr lang="es-ES" dirty="0" smtClean="0"/>
              <a:t>de arbustos </a:t>
            </a:r>
            <a:r>
              <a:rPr lang="es-ES" dirty="0"/>
              <a:t>y matorrales.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95501" y="519586"/>
            <a:ext cx="6681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Bosque </a:t>
            </a:r>
            <a:r>
              <a:rPr lang="es-ES" sz="3600" b="1" dirty="0"/>
              <a:t>de la circunvalación Norte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305.245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517" y="4598991"/>
            <a:ext cx="5762625" cy="2124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04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8097" y="1348042"/>
            <a:ext cx="9144000" cy="3003621"/>
          </a:xfrm>
        </p:spPr>
        <p:txBody>
          <a:bodyPr>
            <a:noAutofit/>
          </a:bodyPr>
          <a:lstStyle/>
          <a:p>
            <a:r>
              <a:rPr lang="es-ES" dirty="0"/>
              <a:t>Transformación de una zona de bosques degradados y un solar abandonado en </a:t>
            </a:r>
            <a:r>
              <a:rPr lang="es-ES" dirty="0" smtClean="0"/>
              <a:t>un bosque </a:t>
            </a:r>
            <a:r>
              <a:rPr lang="es-ES" dirty="0"/>
              <a:t>urbano (reforestación de la parcela degradada). Se recuperarán las pequeñas manchas de bosque </a:t>
            </a:r>
            <a:r>
              <a:rPr lang="es-ES" dirty="0" smtClean="0"/>
              <a:t>existente (fundamentalmente </a:t>
            </a:r>
            <a:r>
              <a:rPr lang="es-ES" dirty="0"/>
              <a:t>encinar y alguna pequeña mancha de pinar) </a:t>
            </a:r>
            <a:r>
              <a:rPr lang="es-ES" dirty="0" smtClean="0"/>
              <a:t>a través </a:t>
            </a:r>
            <a:r>
              <a:rPr lang="es-ES" dirty="0"/>
              <a:t>de tratamientos </a:t>
            </a:r>
            <a:r>
              <a:rPr lang="es-ES" dirty="0" err="1"/>
              <a:t>selvícolas</a:t>
            </a:r>
            <a:r>
              <a:rPr lang="es-ES" dirty="0"/>
              <a:t>. Se procederá a </a:t>
            </a:r>
            <a:r>
              <a:rPr lang="es-ES" dirty="0" smtClean="0"/>
              <a:t>la plantación </a:t>
            </a:r>
            <a:r>
              <a:rPr lang="es-ES" dirty="0"/>
              <a:t>de especies autóctonas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95501" y="519586"/>
            <a:ext cx="6584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Bosque </a:t>
            </a:r>
            <a:r>
              <a:rPr lang="es-ES" sz="3600" b="1" dirty="0"/>
              <a:t>de la circunvalación </a:t>
            </a:r>
            <a:r>
              <a:rPr lang="es-ES" sz="3600" b="1" dirty="0" smtClean="0"/>
              <a:t>SUR</a:t>
            </a:r>
            <a:endParaRPr lang="es-ES" sz="36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436.800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333" y="4351663"/>
            <a:ext cx="7084259" cy="1833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08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8097" y="1348042"/>
            <a:ext cx="9144000" cy="3003621"/>
          </a:xfrm>
        </p:spPr>
        <p:txBody>
          <a:bodyPr>
            <a:noAutofit/>
          </a:bodyPr>
          <a:lstStyle/>
          <a:p>
            <a:r>
              <a:rPr lang="es-ES" dirty="0" err="1"/>
              <a:t>Renaturalización</a:t>
            </a:r>
            <a:r>
              <a:rPr lang="es-ES" dirty="0"/>
              <a:t> de los viarios urbanos que conforman el corredor norte. </a:t>
            </a:r>
            <a:r>
              <a:rPr lang="es-ES" dirty="0" smtClean="0"/>
              <a:t>Plantación de </a:t>
            </a:r>
            <a:r>
              <a:rPr lang="es-ES" dirty="0"/>
              <a:t>547 árboles, 753 arbustos y 3.810 matorrales autóctonos</a:t>
            </a:r>
            <a:r>
              <a:rPr lang="es-ES" dirty="0" smtClean="0"/>
              <a:t>. Calle A, Avenida Gaya Nuño, Calle Francisco de Barrionuevo, Avenida de la Constitución.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95501" y="519586"/>
            <a:ext cx="6445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Corredor urbano ecológico norte</a:t>
            </a:r>
            <a:endParaRPr lang="es-ES" sz="36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5052495"/>
            <a:ext cx="2354362" cy="1670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5" y="5259130"/>
            <a:ext cx="966026" cy="1257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3156" y="519586"/>
            <a:ext cx="289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159.594 euros</a:t>
            </a:r>
            <a:endParaRPr lang="es-ES" sz="3600" dirty="0"/>
          </a:p>
        </p:txBody>
      </p:sp>
      <p:sp>
        <p:nvSpPr>
          <p:cNvPr id="8" name="Flecha a la derecha con bandas 7"/>
          <p:cNvSpPr/>
          <p:nvPr/>
        </p:nvSpPr>
        <p:spPr>
          <a:xfrm>
            <a:off x="7740720" y="647210"/>
            <a:ext cx="711928" cy="3231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746" y="3175325"/>
            <a:ext cx="5695950" cy="2352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67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0159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1407</Words>
  <Application>Microsoft Office PowerPoint</Application>
  <PresentationFormat>Panorámica</PresentationFormat>
  <Paragraphs>81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de Office</vt:lpstr>
      <vt:lpstr>Presentación de PowerPoint</vt:lpstr>
      <vt:lpstr>RECUPERACIÓN Y RESTAURACIÓN de ecosistemas urbanos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Sandra MSBA. Boutefeu Alonso</dc:creator>
  <cp:lastModifiedBy>María Sandra MSBA. Boutefeu Alonso</cp:lastModifiedBy>
  <cp:revision>11</cp:revision>
  <dcterms:created xsi:type="dcterms:W3CDTF">2022-01-11T12:21:22Z</dcterms:created>
  <dcterms:modified xsi:type="dcterms:W3CDTF">2022-01-11T15:28:12Z</dcterms:modified>
</cp:coreProperties>
</file>